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1" r:id="rId5"/>
    <p:sldMasterId id="2147483676" r:id="rId6"/>
    <p:sldMasterId id="2147483654" r:id="rId7"/>
    <p:sldMasterId id="2147483660" r:id="rId8"/>
    <p:sldMasterId id="2147483662" r:id="rId9"/>
    <p:sldMasterId id="2147483674" r:id="rId10"/>
    <p:sldMasterId id="2147483679" r:id="rId11"/>
  </p:sldMasterIdLst>
  <p:notesMasterIdLst>
    <p:notesMasterId r:id="rId20"/>
  </p:notesMasterIdLst>
  <p:sldIdLst>
    <p:sldId id="256" r:id="rId12"/>
    <p:sldId id="266" r:id="rId13"/>
    <p:sldId id="277" r:id="rId14"/>
    <p:sldId id="278" r:id="rId15"/>
    <p:sldId id="280" r:id="rId16"/>
    <p:sldId id="281" r:id="rId17"/>
    <p:sldId id="276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2F2F2F"/>
    <a:srgbClr val="025388"/>
    <a:srgbClr val="FFCC00"/>
    <a:srgbClr val="27AFBA"/>
    <a:srgbClr val="3792CD"/>
    <a:srgbClr val="F18C21"/>
    <a:srgbClr val="140040"/>
    <a:srgbClr val="FCB817"/>
    <a:srgbClr val="00A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6"/>
    <p:restoredTop sz="96337"/>
  </p:normalViewPr>
  <p:slideViewPr>
    <p:cSldViewPr snapToGrid="0">
      <p:cViewPr varScale="1">
        <p:scale>
          <a:sx n="110" d="100"/>
          <a:sy n="110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F9BFB-34CA-5544-85E7-03CFF943E94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858D6-3CBE-D245-8814-1AB8D45C6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0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52D02A-AD84-D669-43B5-14FC08ACA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9CF1BD-B378-D987-7AC0-4482647A38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9250" y="3473220"/>
            <a:ext cx="5095875" cy="1196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aseline="0"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20216-3BE7-9BB0-247F-B16E8654A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172" y="2378121"/>
            <a:ext cx="4367998" cy="23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62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ight 0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EF9C6E-8A14-46CA-918A-055F029E44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940263" y="6318244"/>
            <a:ext cx="2873479" cy="299728"/>
          </a:xfrm>
          <a:prstGeom prst="rect">
            <a:avLst/>
          </a:prstGeom>
        </p:spPr>
      </p:pic>
      <p:sp>
        <p:nvSpPr>
          <p:cNvPr id="7" name="Title 11">
            <a:extLst>
              <a:ext uri="{FF2B5EF4-FFF2-40B4-BE49-F238E27FC236}">
                <a16:creationId xmlns:a16="http://schemas.microsoft.com/office/drawing/2014/main" id="{AE1AF664-5C74-C0FC-90F8-CF5132FE0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73" y="2181727"/>
            <a:ext cx="3817648" cy="2502568"/>
          </a:xfrm>
          <a:prstGeom prst="rect">
            <a:avLst/>
          </a:prstGeo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4C56FC-61C1-2B12-7F6A-70A83ACDC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4106" y="1443038"/>
            <a:ext cx="6289258" cy="4540250"/>
          </a:xfrm>
          <a:prstGeom prst="rect">
            <a:avLst/>
          </a:prstGeom>
        </p:spPr>
        <p:txBody>
          <a:bodyPr numCol="2" spcCol="360000"/>
          <a:lstStyle>
            <a:lvl1pPr>
              <a:defRPr sz="2000" baseline="0">
                <a:solidFill>
                  <a:srgbClr val="025388"/>
                </a:solidFill>
                <a:latin typeface="Montserrat Medium" pitchFamily="2" charset="77"/>
              </a:defRPr>
            </a:lvl1pPr>
            <a:lvl2pPr>
              <a:defRPr sz="1300" baseline="0">
                <a:solidFill>
                  <a:srgbClr val="2F2F2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E444F-210C-C3CD-9C3F-8DE61D7DB7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0415" y="139668"/>
            <a:ext cx="2642193" cy="14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ight 05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EF9C6E-8A14-46CA-918A-055F029E4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0263" y="6318244"/>
            <a:ext cx="2873479" cy="29972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4C56FC-61C1-2B12-7F6A-70A83ACDC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8412" y="1989056"/>
            <a:ext cx="10814952" cy="3994232"/>
          </a:xfrm>
          <a:prstGeom prst="rect">
            <a:avLst/>
          </a:prstGeom>
        </p:spPr>
        <p:txBody>
          <a:bodyPr numCol="1" spcCol="0"/>
          <a:lstStyle>
            <a:lvl1pPr>
              <a:defRPr sz="2000" baseline="0">
                <a:solidFill>
                  <a:srgbClr val="025388"/>
                </a:solidFill>
                <a:latin typeface="Montserrat Medium" pitchFamily="2" charset="77"/>
              </a:defRPr>
            </a:lvl1pPr>
            <a:lvl2pPr>
              <a:defRPr sz="1300" baseline="0">
                <a:solidFill>
                  <a:srgbClr val="2F2F2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6A59888F-3332-15F7-009D-BE76E9802F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412" y="1443038"/>
            <a:ext cx="7042150" cy="43732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2538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741967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ar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ADA2-0E6F-7D33-BD9E-34467FECB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367" y="2095891"/>
            <a:ext cx="5659437" cy="5345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1B25ED-9BF1-00A7-0942-C437CB9AB7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2655540"/>
            <a:ext cx="5659437" cy="3457575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latin typeface="Graphik Regular" panose="020B0503030202060203" pitchFamily="34" charset="77"/>
              </a:defRPr>
            </a:lvl1pPr>
            <a:lvl2pPr>
              <a:defRPr sz="1500" baseline="0">
                <a:latin typeface="Graphik Regular" panose="020B0503030202060203" pitchFamily="34" charset="77"/>
              </a:defRPr>
            </a:lvl2pPr>
            <a:lvl3pPr>
              <a:defRPr sz="1500" baseline="0">
                <a:latin typeface="Graphik Regular" panose="020B0503030202060203" pitchFamily="34" charset="77"/>
              </a:defRPr>
            </a:lvl3pPr>
            <a:lvl4pPr>
              <a:defRPr sz="1500" baseline="0">
                <a:latin typeface="Graphik Regular" panose="020B0503030202060203" pitchFamily="34" charset="77"/>
              </a:defRPr>
            </a:lvl4pPr>
            <a:lvl5pPr>
              <a:defRPr sz="1500" baseline="0">
                <a:latin typeface="Graphik Regular" panose="020B050303020206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5B41ED-828C-97BA-9E25-5A3E654264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33284" y="1115122"/>
            <a:ext cx="5022153" cy="5022153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C0939C6-604E-F1BD-BB23-1CE342C997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009" y="129226"/>
            <a:ext cx="1593810" cy="1586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B8E7B6-5F1B-60E3-0E83-248A590E1C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5332" y="6318244"/>
            <a:ext cx="2873486" cy="2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62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ark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2F6D2D-BF75-24F9-84BC-4D60ECFF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0" y="1843508"/>
            <a:ext cx="6441697" cy="511386"/>
          </a:xfrm>
          <a:prstGeom prst="rect">
            <a:avLst/>
          </a:prstGeom>
        </p:spPr>
        <p:txBody>
          <a:bodyPr tIns="0" bIns="18000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98BFBA-5792-392B-311B-6C7495936C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4163" y="2391841"/>
            <a:ext cx="6442075" cy="3683000"/>
          </a:xfrm>
          <a:prstGeom prst="rect">
            <a:avLst/>
          </a:prstGeom>
        </p:spPr>
        <p:txBody>
          <a:bodyPr tIns="180000" bIns="36000"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latin typeface="Graphik Regular" panose="020B0503030202060203" pitchFamily="34" charset="77"/>
              </a:defRPr>
            </a:lvl1pPr>
            <a:lvl2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2pPr>
            <a:lvl3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3pPr>
            <a:lvl4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4pPr>
            <a:lvl5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F54551-EFA6-526A-88EE-34C55184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940260" y="6318244"/>
            <a:ext cx="2873486" cy="2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1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ark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98BFBA-5792-392B-311B-6C7495936C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989" y="2685990"/>
            <a:ext cx="6442075" cy="3401659"/>
          </a:xfrm>
          <a:prstGeom prst="rect">
            <a:avLst/>
          </a:prstGeom>
        </p:spPr>
        <p:txBody>
          <a:bodyPr tIns="180000" bIns="36000"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latin typeface="Graphik Regular" panose="020B0503030202060203" pitchFamily="34" charset="77"/>
              </a:defRPr>
            </a:lvl1pPr>
            <a:lvl2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2pPr>
            <a:lvl3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3pPr>
            <a:lvl4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4pPr>
            <a:lvl5pPr>
              <a:lnSpc>
                <a:spcPct val="114000"/>
              </a:lnSpc>
              <a:spcBef>
                <a:spcPts val="500"/>
              </a:spcBef>
              <a:defRPr sz="1500" baseline="0">
                <a:latin typeface="Graphik Regular" panose="020B050303020206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9CA637-4790-8D63-2CB1-28AC0F4D0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67" y="2136148"/>
            <a:ext cx="6441697" cy="511386"/>
          </a:xfrm>
          <a:prstGeom prst="rect">
            <a:avLst/>
          </a:prstGeom>
        </p:spPr>
        <p:txBody>
          <a:bodyPr tIns="0" bIns="180000"/>
          <a:lstStyle/>
          <a:p>
            <a:r>
              <a:rPr lang="en-US" dirty="0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6E97A4-D3FE-7F16-4573-FCC7BC8DA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5332" y="6318244"/>
            <a:ext cx="2873486" cy="29972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008D58-1814-773A-4090-DD3D7BD784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6009" y="129226"/>
            <a:ext cx="1593810" cy="15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63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ark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C413-BE72-997C-6995-48F27E2CF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4" y="1423903"/>
            <a:ext cx="10563726" cy="629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C3A0F-6465-7776-6FB7-F282C363B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552" y="2069431"/>
            <a:ext cx="5133975" cy="3961649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Montserrat Medium" pitchFamily="2" charset="77"/>
              </a:defRPr>
            </a:lvl1pPr>
            <a:lvl2pPr>
              <a:defRPr sz="13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104F4ED-8FA5-B7AA-2D8E-632C5DDDB3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9825" y="2069431"/>
            <a:ext cx="5133975" cy="3961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9544F-4785-B67B-BD28-0A099BEA2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0260" y="6318244"/>
            <a:ext cx="2873486" cy="2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53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Dark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4C46DA-C918-CFA7-414F-6EEB942F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06" y="2019114"/>
            <a:ext cx="10515600" cy="2028451"/>
          </a:xfrm>
          <a:prstGeom prst="rect">
            <a:avLst/>
          </a:prstGeom>
        </p:spPr>
        <p:txBody>
          <a:bodyPr lIns="0" tIns="180000" rIns="0" bIns="36000"/>
          <a:lstStyle>
            <a:lvl1pPr marL="180000">
              <a:lnSpc>
                <a:spcPct val="125000"/>
              </a:lnSpc>
              <a:defRPr sz="3600" baseline="0">
                <a:solidFill>
                  <a:schemeClr val="bg1"/>
                </a:solidFill>
                <a:latin typeface="Graphik Regular" panose="020B050303020206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</a:t>
            </a:r>
            <a:br>
              <a:rPr lang="en-US" dirty="0"/>
            </a:br>
            <a:r>
              <a:rPr lang="en-US" sz="3600" baseline="0" dirty="0"/>
              <a:t>Click to edit sub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7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Light Opti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4C46DA-C918-CFA7-414F-6EEB942F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06" y="2019114"/>
            <a:ext cx="10515600" cy="2028451"/>
          </a:xfrm>
          <a:prstGeom prst="rect">
            <a:avLst/>
          </a:prstGeom>
        </p:spPr>
        <p:txBody>
          <a:bodyPr lIns="0" tIns="180000" rIns="0" bIns="36000"/>
          <a:lstStyle>
            <a:lvl1pPr marL="180000">
              <a:lnSpc>
                <a:spcPct val="125000"/>
              </a:lnSpc>
              <a:defRPr sz="3600" baseline="0">
                <a:solidFill>
                  <a:srgbClr val="025388"/>
                </a:solidFill>
                <a:latin typeface="Graphik Regular" panose="020B050303020206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</a:t>
            </a:r>
            <a:br>
              <a:rPr lang="en-US" dirty="0"/>
            </a:br>
            <a:r>
              <a:rPr lang="en-US" sz="3600" baseline="0" dirty="0"/>
              <a:t>Click to edit sub title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F8E52-79FE-B117-9C49-50185DAF58FF}"/>
              </a:ext>
            </a:extLst>
          </p:cNvPr>
          <p:cNvSpPr txBox="1"/>
          <p:nvPr userDrawn="1"/>
        </p:nvSpPr>
        <p:spPr>
          <a:xfrm>
            <a:off x="465222" y="4345805"/>
            <a:ext cx="7138736" cy="1381147"/>
          </a:xfrm>
          <a:prstGeom prst="rect">
            <a:avLst/>
          </a:prstGeom>
          <a:noFill/>
        </p:spPr>
        <p:txBody>
          <a:bodyPr wrap="square" numCol="3" spcCol="270000" rtlCol="0">
            <a:spAutoFit/>
          </a:bodyPr>
          <a:lstStyle/>
          <a:p>
            <a:pPr marL="0">
              <a:lnSpc>
                <a:spcPct val="125000"/>
              </a:lnSpc>
              <a:spcBef>
                <a:spcPts val="0"/>
              </a:spcBef>
            </a:pPr>
            <a:r>
              <a:rPr lang="en-US" sz="1400" baseline="0" dirty="0">
                <a:solidFill>
                  <a:srgbClr val="025388"/>
                </a:solidFill>
                <a:latin typeface="Montserrat Medium" pitchFamily="2" charset="77"/>
              </a:rPr>
              <a:t>Gold Coast</a:t>
            </a:r>
          </a:p>
          <a:p>
            <a:pPr marL="0">
              <a:lnSpc>
                <a:spcPct val="125000"/>
              </a:lnSpc>
              <a:spcBef>
                <a:spcPts val="0"/>
              </a:spcBef>
            </a:pPr>
            <a:r>
              <a:rPr lang="en-US" sz="1100" b="0" i="0" u="none" strike="noStrike" dirty="0">
                <a:solidFill>
                  <a:srgbClr val="2F2F2F"/>
                </a:solidFill>
                <a:effectLst/>
                <a:latin typeface="Graphik Regular" panose="020B0503030202060203" pitchFamily="34" charset="77"/>
              </a:rPr>
              <a:t>Southern Cross Drive</a:t>
            </a:r>
            <a:br>
              <a:rPr lang="en-US" sz="1100" dirty="0">
                <a:solidFill>
                  <a:srgbClr val="2F2F2F"/>
                </a:solidFill>
                <a:latin typeface="Graphik Regular" panose="020B0503030202060203" pitchFamily="34" charset="77"/>
              </a:rPr>
            </a:br>
            <a:r>
              <a:rPr lang="en-US" sz="1100" b="0" i="0" u="none" strike="noStrike" dirty="0">
                <a:solidFill>
                  <a:srgbClr val="2F2F2F"/>
                </a:solidFill>
                <a:effectLst/>
                <a:latin typeface="Graphik Regular" panose="020B0503030202060203" pitchFamily="34" charset="77"/>
              </a:rPr>
              <a:t>Bilinga </a:t>
            </a:r>
            <a:br>
              <a:rPr lang="en-US" sz="1100" b="0" i="0" u="none" strike="noStrike" dirty="0">
                <a:solidFill>
                  <a:srgbClr val="2F2F2F"/>
                </a:solidFill>
                <a:effectLst/>
                <a:latin typeface="Graphik Regular" panose="020B0503030202060203" pitchFamily="34" charset="77"/>
              </a:rPr>
            </a:br>
            <a:r>
              <a:rPr lang="en-US" sz="1100" b="0" i="0" u="none" strike="noStrike" dirty="0">
                <a:solidFill>
                  <a:srgbClr val="2F2F2F"/>
                </a:solidFill>
                <a:effectLst/>
                <a:latin typeface="Graphik Regular" panose="020B0503030202060203" pitchFamily="34" charset="77"/>
              </a:rPr>
              <a:t>QLD 4225</a:t>
            </a:r>
            <a:endParaRPr lang="en-US" sz="1100" baseline="0" dirty="0">
              <a:solidFill>
                <a:srgbClr val="2F2F2F"/>
              </a:solidFill>
              <a:latin typeface="Montserrat Medium" pitchFamily="2" charset="77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endParaRPr lang="en-US" sz="2000" baseline="0" dirty="0">
              <a:solidFill>
                <a:srgbClr val="2F2F2F"/>
              </a:solidFill>
              <a:latin typeface="Montserrat Medium" pitchFamily="2" charset="77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1400" baseline="0" dirty="0">
                <a:solidFill>
                  <a:srgbClr val="025388"/>
                </a:solidFill>
                <a:latin typeface="Montserrat Medium" pitchFamily="2" charset="77"/>
              </a:rPr>
              <a:t>Lismore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dirty="0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  <a:t>Military Road</a:t>
            </a:r>
            <a:br>
              <a:rPr lang="en-US" sz="1100" dirty="0">
                <a:solidFill>
                  <a:srgbClr val="2F2F2F"/>
                </a:solidFill>
              </a:rPr>
            </a:br>
            <a:r>
              <a:rPr lang="en-US" sz="1100" b="0" i="0" u="none" strike="noStrike" dirty="0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  <a:t>East Lismore </a:t>
            </a:r>
            <a:br>
              <a:rPr lang="en-US" sz="1100" b="0" i="0" u="none" strike="noStrike" dirty="0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</a:br>
            <a:r>
              <a:rPr lang="en-US" sz="1100" b="0" i="0" u="none" strike="noStrike" dirty="0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  <a:t>NSW 2480</a:t>
            </a:r>
            <a:endParaRPr lang="en-US" sz="1100" b="0" i="0" u="none" strike="noStrike" baseline="0" dirty="0">
              <a:solidFill>
                <a:srgbClr val="2F2F2F"/>
              </a:solidFill>
              <a:effectLst/>
              <a:latin typeface="Graphik Regular" panose="020B0503030202060203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solidFill>
                <a:srgbClr val="2F2F2F"/>
              </a:solidFill>
              <a:latin typeface="Montserrat Medium" pitchFamily="2" charset="77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1400" baseline="0" dirty="0">
                <a:solidFill>
                  <a:srgbClr val="025388"/>
                </a:solidFill>
                <a:latin typeface="Montserrat Medium" pitchFamily="2" charset="77"/>
              </a:rPr>
              <a:t>Coffs </a:t>
            </a:r>
            <a:r>
              <a:rPr lang="en-US" sz="1400" baseline="0" dirty="0" err="1">
                <a:solidFill>
                  <a:srgbClr val="025388"/>
                </a:solidFill>
                <a:latin typeface="Montserrat Medium" pitchFamily="2" charset="77"/>
              </a:rPr>
              <a:t>Harbour</a:t>
            </a:r>
            <a:endParaRPr lang="en-US" sz="1400" baseline="0" dirty="0">
              <a:solidFill>
                <a:srgbClr val="025388"/>
              </a:solidFill>
              <a:latin typeface="Montserrat Medium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baseline="0" dirty="0" err="1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  <a:t>Hogbin</a:t>
            </a:r>
            <a:r>
              <a:rPr lang="en-US" sz="1100" b="0" i="0" u="none" strike="noStrike" baseline="0" dirty="0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  <a:t> Drive </a:t>
            </a:r>
            <a:br>
              <a:rPr lang="en-US" sz="1100" baseline="0" dirty="0">
                <a:solidFill>
                  <a:srgbClr val="2F2F2F"/>
                </a:solidFill>
              </a:rPr>
            </a:br>
            <a:r>
              <a:rPr lang="en-US" sz="1100" b="0" i="0" u="none" strike="noStrike" baseline="0" dirty="0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  <a:t>Coffs </a:t>
            </a:r>
            <a:r>
              <a:rPr lang="en-US" sz="1100" b="0" i="0" u="none" strike="noStrike" baseline="0" dirty="0" err="1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  <a:t>Harbour</a:t>
            </a:r>
            <a:r>
              <a:rPr lang="en-US" sz="1100" b="0" i="0" u="none" strike="noStrike" baseline="0" dirty="0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  <a:t> </a:t>
            </a:r>
            <a:br>
              <a:rPr lang="en-US" sz="1100" b="0" i="0" u="none" strike="noStrike" baseline="0" dirty="0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</a:br>
            <a:r>
              <a:rPr lang="en-US" sz="1100" b="0" i="0" u="none" strike="noStrike" baseline="0" dirty="0">
                <a:solidFill>
                  <a:srgbClr val="2F2F2F"/>
                </a:solidFill>
                <a:effectLst/>
                <a:latin typeface="Graphik Web" panose="020B0503030202060203" pitchFamily="34" charset="77"/>
              </a:rPr>
              <a:t>NSW 2450</a:t>
            </a:r>
            <a:endParaRPr lang="en-US" sz="1100" baseline="0" dirty="0">
              <a:solidFill>
                <a:srgbClr val="2F2F2F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863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59438-7763-A560-FC9A-7C262C7DA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07" y="3017943"/>
            <a:ext cx="5094849" cy="442974"/>
          </a:xfrm>
        </p:spPr>
        <p:txBody>
          <a:bodyPr/>
          <a:lstStyle>
            <a:lvl1pPr>
              <a:defRPr baseline="0">
                <a:solidFill>
                  <a:srgbClr val="02538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970E864-8DFA-83D1-A62A-7945C0920E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507" y="3486104"/>
            <a:ext cx="4446988" cy="519113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 b="0" i="0" baseline="0">
                <a:solidFill>
                  <a:srgbClr val="2F2F2F"/>
                </a:solidFill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this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D4942-9CA0-5D99-43EA-9FA38881CD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243" y="131706"/>
            <a:ext cx="1906432" cy="189780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B475CB-CB4F-7355-A3F8-E943384752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27495" y="0"/>
            <a:ext cx="736450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85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Defaul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7892454-9E76-C256-72D9-F9F9DCC132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98A9D-F782-556A-2624-325490835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160" y="1789500"/>
            <a:ext cx="5732676" cy="730408"/>
          </a:xfrm>
        </p:spPr>
        <p:txBody>
          <a:bodyPr>
            <a:normAutofit/>
          </a:bodyPr>
          <a:lstStyle>
            <a:lvl1pPr>
              <a:defRPr sz="2800" baseline="0">
                <a:latin typeface="Montserrat Medium" pitchFamily="2" charset="77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E20E153F-86A1-F445-2335-3BBE8A74CB9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406526" y="2541744"/>
            <a:ext cx="5733310" cy="3608387"/>
          </a:xfrm>
          <a:prstGeom prst="rect">
            <a:avLst/>
          </a:prstGeom>
        </p:spPr>
        <p:txBody>
          <a:bodyPr tIns="180000" bIns="36000"/>
          <a:lstStyle>
            <a:lvl1pPr>
              <a:defRPr sz="1500" baseline="0">
                <a:latin typeface="Graphik Regular" panose="020B0503030202060203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2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Alternat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8A9D-F782-556A-2624-325490835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160" y="1789500"/>
            <a:ext cx="5732676" cy="730408"/>
          </a:xfrm>
        </p:spPr>
        <p:txBody>
          <a:bodyPr>
            <a:normAutofit/>
          </a:bodyPr>
          <a:lstStyle>
            <a:lvl1pPr>
              <a:defRPr sz="2800" baseline="0">
                <a:latin typeface="Montserrat Medium" pitchFamily="2" charset="77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E20E153F-86A1-F445-2335-3BBE8A74CB9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406526" y="2541744"/>
            <a:ext cx="5733310" cy="3608387"/>
          </a:xfrm>
          <a:prstGeom prst="rect">
            <a:avLst/>
          </a:prstGeom>
        </p:spPr>
        <p:txBody>
          <a:bodyPr tIns="180000" bIns="36000"/>
          <a:lstStyle>
            <a:lvl1pPr>
              <a:defRPr sz="1500" baseline="0">
                <a:latin typeface="Graphik Regular" panose="020B0503030202060203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4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3434-CA1E-2D9C-231A-F38AA850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1500" y="3015966"/>
            <a:ext cx="4444677" cy="826068"/>
          </a:xfrm>
        </p:spPr>
        <p:txBody>
          <a:bodyPr/>
          <a:lstStyle>
            <a:lvl1pPr>
              <a:defRPr baseline="0">
                <a:latin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A4E387-A33D-A93F-73F4-B5A0C4A919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70D2C3-D987-B4FF-A633-62B08278A9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1238" y="3861765"/>
            <a:ext cx="4445000" cy="826068"/>
          </a:xfrm>
          <a:prstGeom prst="rect">
            <a:avLst/>
          </a:prstGeom>
        </p:spPr>
        <p:txBody>
          <a:bodyPr tIns="180000" bIns="36000"/>
          <a:lstStyle>
            <a:lvl1pPr>
              <a:defRPr sz="20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08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E3C13A-15A3-056D-026A-82BC3C2C6D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05840" y="-2791593"/>
            <a:ext cx="12299482" cy="11543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2C5F9-3261-71E2-AD5A-BCFE93DA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530" y="3069682"/>
            <a:ext cx="2659940" cy="736123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C2F22-08EE-C168-6044-321DF6A5A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8EBCFC4-794E-EEF8-40B9-433280ABD0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40530" y="3815841"/>
            <a:ext cx="2668818" cy="736123"/>
          </a:xfrm>
          <a:prstGeom prst="rect">
            <a:avLst/>
          </a:prstGeom>
        </p:spPr>
        <p:txBody>
          <a:bodyPr tIns="180000" bIns="36000"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12572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ight 01">
    <p:bg>
      <p:bgPr>
        <a:gradFill>
          <a:gsLst>
            <a:gs pos="5000">
              <a:srgbClr val="27AFBA"/>
            </a:gs>
            <a:gs pos="35000">
              <a:srgbClr val="3792CD">
                <a:lumMod val="92000"/>
              </a:srgbClr>
            </a:gs>
            <a:gs pos="75000">
              <a:srgbClr val="025388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8B304D-1AD9-7922-9F52-ADD6B111D0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568" y="-14757"/>
            <a:ext cx="8694368" cy="6887513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B7118CB-BD6B-D3D4-BDA3-33DA27D144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367" y="2531344"/>
            <a:ext cx="7042150" cy="437324"/>
          </a:xfrm>
          <a:prstGeom prst="rect">
            <a:avLst/>
          </a:prstGeom>
        </p:spPr>
        <p:txBody>
          <a:bodyPr tIns="180000" bIns="72000"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solidFill>
                  <a:srgbClr val="2F2F2F"/>
                </a:solidFill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this section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8950B85-D8E6-B0F4-EB27-737A82DCE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367" y="2094020"/>
            <a:ext cx="7042150" cy="43732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2538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70A697-9A91-909D-0131-31E8371245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5335" y="6318244"/>
            <a:ext cx="2873479" cy="299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575649-DA95-EF7E-EC8D-DE7EEDF2A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0252" y="139668"/>
            <a:ext cx="2682520" cy="14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ight 02">
    <p:bg>
      <p:bgPr>
        <a:gradFill>
          <a:gsLst>
            <a:gs pos="5000">
              <a:srgbClr val="27AFBA"/>
            </a:gs>
            <a:gs pos="35000">
              <a:srgbClr val="3792CD">
                <a:lumMod val="92000"/>
              </a:srgbClr>
            </a:gs>
            <a:gs pos="75000">
              <a:srgbClr val="025388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8B304D-1AD9-7922-9F52-ADD6B111D0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3497632" y="-14757"/>
            <a:ext cx="8694368" cy="6887513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B7118CB-BD6B-D3D4-BDA3-33DA27D144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2794" y="2230720"/>
            <a:ext cx="7042150" cy="437324"/>
          </a:xfrm>
          <a:prstGeom prst="rect">
            <a:avLst/>
          </a:prstGeom>
        </p:spPr>
        <p:txBody>
          <a:bodyPr tIns="180000" bIns="72000"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solidFill>
                  <a:srgbClr val="2F2F2F"/>
                </a:solidFill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this section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8950B85-D8E6-B0F4-EB27-737A82DCE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2794" y="1793396"/>
            <a:ext cx="7042150" cy="43732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2538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83029-DD1B-FDD3-75E9-03F8FD1AFC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940263" y="6318244"/>
            <a:ext cx="2873479" cy="2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4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ight 03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89607-949C-3D40-5422-CDA54C4F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19" y="2105307"/>
            <a:ext cx="5609727" cy="55023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253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B6309-8348-29DB-E5E8-6D2480D790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4" y="2677842"/>
            <a:ext cx="5634582" cy="3457575"/>
          </a:xfrm>
          <a:prstGeom prst="rect">
            <a:avLst/>
          </a:prstGeom>
        </p:spPr>
        <p:txBody>
          <a:bodyPr tIns="180000" bIns="36000"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solidFill>
                  <a:srgbClr val="2F2F2F"/>
                </a:solidFill>
                <a:latin typeface="Graphik Regular" panose="020B0503030202060203" pitchFamily="34" charset="77"/>
              </a:defRPr>
            </a:lvl1pPr>
            <a:lvl2pPr>
              <a:defRPr sz="1500" baseline="0">
                <a:latin typeface="Graphik Regular" panose="020B0503030202060203" pitchFamily="34" charset="77"/>
              </a:defRPr>
            </a:lvl2pPr>
            <a:lvl3pPr>
              <a:defRPr sz="1500" baseline="0">
                <a:latin typeface="Graphik Regular" panose="020B0503030202060203" pitchFamily="34" charset="77"/>
              </a:defRPr>
            </a:lvl3pPr>
            <a:lvl4pPr>
              <a:defRPr sz="1500" baseline="0">
                <a:latin typeface="Graphik Regular" panose="020B0503030202060203" pitchFamily="34" charset="77"/>
              </a:defRPr>
            </a:lvl4pPr>
            <a:lvl5pPr>
              <a:defRPr sz="1500" baseline="0">
                <a:latin typeface="Graphik Regular" panose="020B050303020206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880205F-D7B8-EBD9-1388-437E0B1F53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63430" y="0"/>
            <a:ext cx="5728570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500"/>
              </a:spcBef>
              <a:defRPr sz="1300" baseline="0">
                <a:solidFill>
                  <a:srgbClr val="2F2F2F"/>
                </a:solidFill>
                <a:latin typeface="Graphik Regular" panose="020B0503030202060203" pitchFamily="34" charset="77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0D4A9-CE5E-9344-ADD8-8C2B8C031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5335" y="6318244"/>
            <a:ext cx="2873479" cy="299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DC010-58DF-7B56-C345-8B7D0568B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0252" y="139668"/>
            <a:ext cx="2682520" cy="14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5000">
              <a:srgbClr val="27AFBA"/>
            </a:gs>
            <a:gs pos="35000">
              <a:srgbClr val="3792CD">
                <a:lumMod val="92000"/>
              </a:srgbClr>
            </a:gs>
            <a:gs pos="75000">
              <a:srgbClr val="025388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1673DC-AEDF-3D49-2A50-3633A465E1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08800" y="0"/>
            <a:ext cx="6303000" cy="6876000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6C9B8FA-35B5-DACC-6B60-6B2D70FA7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737" y="3017943"/>
            <a:ext cx="5094849" cy="442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A2C418-C5FA-BBA9-77E7-B3FDECC6BA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332" y="6318244"/>
            <a:ext cx="2873486" cy="2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7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bg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bg1"/>
          </a:solidFill>
          <a:latin typeface="Montserrat Medium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9E6870D-4C5D-5D19-08F3-394FD7D40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18996A07-199D-314D-AB28-948D4357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160" y="1715824"/>
            <a:ext cx="5983196" cy="730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F904319-0C17-96B9-2D91-FF09A2825A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741" y="129226"/>
            <a:ext cx="1593810" cy="1586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CED5BE-6A97-41A6-4574-75B0B5EDDD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5332" y="6318244"/>
            <a:ext cx="2873486" cy="2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6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baseline="0">
          <a:solidFill>
            <a:srgbClr val="F2F2F2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Clr>
          <a:srgbClr val="F2F2F2"/>
        </a:buClr>
        <a:buFontTx/>
        <a:buNone/>
        <a:defRPr sz="2800" kern="1200" baseline="0">
          <a:solidFill>
            <a:srgbClr val="F2F2F2"/>
          </a:solidFill>
          <a:latin typeface="Montserrat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F2F2F2"/>
        </a:buClr>
        <a:buFontTx/>
        <a:buNone/>
        <a:defRPr sz="1800" kern="1200" baseline="0">
          <a:solidFill>
            <a:srgbClr val="F2F2F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F2F2F2"/>
        </a:buClr>
        <a:buFontTx/>
        <a:buNone/>
        <a:defRPr sz="1600" kern="1200" baseline="0">
          <a:solidFill>
            <a:srgbClr val="F2F2F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F2F2"/>
        </a:buClr>
        <a:buFont typeface="Courier New" panose="02070309020205020404" pitchFamily="49" charset="0"/>
        <a:buChar char="o"/>
        <a:defRPr sz="2000" kern="1200" baseline="0">
          <a:solidFill>
            <a:srgbClr val="F2F2F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F2F2"/>
        </a:buClr>
        <a:buFont typeface="Courier New" panose="02070309020205020404" pitchFamily="49" charset="0"/>
        <a:buChar char="o"/>
        <a:defRPr sz="2000" kern="1200" baseline="0">
          <a:solidFill>
            <a:srgbClr val="F2F2F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679124-E12C-8BCE-BC64-B7CCDC1F5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18996A07-199D-314D-AB28-948D4357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160" y="1715824"/>
            <a:ext cx="5983196" cy="730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04319-0C17-96B9-2D91-FF09A2825A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8741" y="129226"/>
            <a:ext cx="1593809" cy="1586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CED5BE-6A97-41A6-4574-75B0B5EDDD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5335" y="6318244"/>
            <a:ext cx="2873479" cy="2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baseline="0">
          <a:solidFill>
            <a:srgbClr val="025388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Clr>
          <a:srgbClr val="F2F2F2"/>
        </a:buClr>
        <a:buFontTx/>
        <a:buNone/>
        <a:defRPr sz="2800" kern="1200" baseline="0">
          <a:solidFill>
            <a:srgbClr val="F2F2F2"/>
          </a:solidFill>
          <a:latin typeface="Montserrat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F2F2F2"/>
        </a:buClr>
        <a:buFontTx/>
        <a:buNone/>
        <a:defRPr sz="1800" kern="1200" baseline="0">
          <a:solidFill>
            <a:srgbClr val="F2F2F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F2F2F2"/>
        </a:buClr>
        <a:buFontTx/>
        <a:buNone/>
        <a:defRPr sz="1600" kern="1200" baseline="0">
          <a:solidFill>
            <a:srgbClr val="F2F2F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F2F2"/>
        </a:buClr>
        <a:buFont typeface="Courier New" panose="02070309020205020404" pitchFamily="49" charset="0"/>
        <a:buChar char="o"/>
        <a:defRPr sz="2000" kern="1200" baseline="0">
          <a:solidFill>
            <a:srgbClr val="F2F2F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F2F2"/>
        </a:buClr>
        <a:buFont typeface="Courier New" panose="02070309020205020404" pitchFamily="49" charset="0"/>
        <a:buChar char="o"/>
        <a:defRPr sz="2000" kern="1200" baseline="0">
          <a:solidFill>
            <a:srgbClr val="F2F2F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7A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0D5CBD5-8D10-ED27-C1D0-30E42F1937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687288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58A0-DF02-54B0-E282-98C8DD016C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62119" y="2662700"/>
            <a:ext cx="3349182" cy="1796771"/>
          </a:xfrm>
          <a:prstGeom prst="rect">
            <a:avLst/>
          </a:prstGeom>
        </p:spPr>
      </p:pic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2F6159D2-0D1A-9D55-A247-864A86DD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1500" y="2766218"/>
            <a:ext cx="44446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this master title</a:t>
            </a:r>
          </a:p>
        </p:txBody>
      </p:sp>
      <p:sp>
        <p:nvSpPr>
          <p:cNvPr id="23" name="Footer Placeholder 10">
            <a:extLst>
              <a:ext uri="{FF2B5EF4-FFF2-40B4-BE49-F238E27FC236}">
                <a16:creationId xmlns:a16="http://schemas.microsoft.com/office/drawing/2014/main" id="{CF503721-A1E1-604F-FE85-763606D68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29104" y="6358603"/>
            <a:ext cx="2877073" cy="255296"/>
          </a:xfrm>
          <a:prstGeom prst="rect">
            <a:avLst/>
          </a:prstGeom>
          <a:blipFill dpi="0" rotWithShape="1">
            <a:blip r:embed="rId5"/>
            <a:srcRect/>
            <a:tile tx="0" ty="0" sx="25000" sy="25000" flip="none" algn="ctr"/>
          </a:blip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8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6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8A2A293-ED61-1E8F-A14F-260259CFA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D53855-8074-3B5C-CD81-443BF8E426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62119" y="2662700"/>
            <a:ext cx="3349182" cy="1796771"/>
          </a:xfrm>
          <a:prstGeom prst="rect">
            <a:avLst/>
          </a:prstGeom>
        </p:spPr>
      </p:pic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2ECA4E99-C179-F0CB-C3E8-46A4A34B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408" y="3036887"/>
            <a:ext cx="2659940" cy="898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9" name="Footer Placeholder 10">
            <a:extLst>
              <a:ext uri="{FF2B5EF4-FFF2-40B4-BE49-F238E27FC236}">
                <a16:creationId xmlns:a16="http://schemas.microsoft.com/office/drawing/2014/main" id="{33FF9241-ED00-1A03-AF85-C544D9D0E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29104" y="6358603"/>
            <a:ext cx="2877073" cy="255296"/>
          </a:xfrm>
          <a:prstGeom prst="rect">
            <a:avLst/>
          </a:prstGeom>
          <a:blipFill dpi="0" rotWithShape="1">
            <a:blip r:embed="rId5"/>
            <a:srcRect/>
            <a:tile tx="0" ty="0" sx="25000" sy="25000" flip="none" algn="ctr"/>
          </a:blip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6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bg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5000">
              <a:srgbClr val="27AFBA"/>
            </a:gs>
            <a:gs pos="35000">
              <a:srgbClr val="3792CD">
                <a:lumMod val="92000"/>
              </a:srgbClr>
            </a:gs>
            <a:gs pos="75000">
              <a:srgbClr val="025388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3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71" r:id="rId3"/>
    <p:sldLayoutId id="2147483672" r:id="rId4"/>
    <p:sldLayoutId id="2147483682" r:id="rId5"/>
    <p:sldLayoutId id="2147483667" r:id="rId6"/>
    <p:sldLayoutId id="2147483668" r:id="rId7"/>
    <p:sldLayoutId id="2147483669" r:id="rId8"/>
    <p:sldLayoutId id="214748367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 baseline="0" dirty="0" smtClean="0">
          <a:solidFill>
            <a:schemeClr val="bg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800" kern="1200" baseline="0">
          <a:solidFill>
            <a:schemeClr val="bg1"/>
          </a:solidFill>
          <a:latin typeface="Graphik Medium" panose="020B0503030202060203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5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1"/>
          </a:solidFill>
          <a:latin typeface="Graphik Regular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5000">
              <a:srgbClr val="27AFBA"/>
            </a:gs>
            <a:gs pos="35000">
              <a:srgbClr val="3792CD">
                <a:lumMod val="92000"/>
              </a:srgbClr>
            </a:gs>
            <a:gs pos="75000">
              <a:srgbClr val="025388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0096E2-161E-6FBB-9F5B-48D9B6C108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940260" y="6186266"/>
            <a:ext cx="2873486" cy="2997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9D08CF-2721-6015-FFCE-5B56ED5A84EA}"/>
              </a:ext>
            </a:extLst>
          </p:cNvPr>
          <p:cNvSpPr txBox="1"/>
          <p:nvPr userDrawn="1"/>
        </p:nvSpPr>
        <p:spPr>
          <a:xfrm>
            <a:off x="465222" y="5750568"/>
            <a:ext cx="66253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u="none" strike="noStrike" baseline="0" dirty="0">
                <a:solidFill>
                  <a:srgbClr val="FFFFFF"/>
                </a:solidFill>
                <a:effectLst/>
                <a:latin typeface="Montserrat Medium" pitchFamily="2" charset="77"/>
              </a:rPr>
              <a:t>Connect with us #</a:t>
            </a:r>
            <a:r>
              <a:rPr lang="en-US" sz="1500" b="0" i="0" u="none" strike="noStrike" spc="100" baseline="0" dirty="0" err="1">
                <a:solidFill>
                  <a:srgbClr val="FFFFFF"/>
                </a:solidFill>
                <a:effectLst/>
                <a:latin typeface="Montserrat Medium" pitchFamily="2" charset="77"/>
              </a:rPr>
              <a:t>southerncrossuniversity</a:t>
            </a:r>
            <a:endParaRPr lang="en-US" sz="1500" spc="100" baseline="0" dirty="0">
              <a:latin typeface="Montserrat Medium" pitchFamily="2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3D6F1E-A471-C984-563F-92F48B60B0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84367" y="6217394"/>
            <a:ext cx="1899819" cy="18242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14139A5-6AD0-361C-4DC2-3992781F1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367" y="2089248"/>
            <a:ext cx="10515600" cy="2256557"/>
          </a:xfrm>
          <a:prstGeom prst="rect">
            <a:avLst/>
          </a:prstGeom>
        </p:spPr>
        <p:txBody>
          <a:bodyPr vert="horz" lIns="0" tIns="36000" rIns="18000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D14653D-0499-5B05-B4E0-FAA27CF294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6009" y="129226"/>
            <a:ext cx="1593810" cy="1586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ACBE1-C3A9-F99C-91E5-A5CDBF82C1E9}"/>
              </a:ext>
            </a:extLst>
          </p:cNvPr>
          <p:cNvSpPr txBox="1"/>
          <p:nvPr userDrawn="1"/>
        </p:nvSpPr>
        <p:spPr>
          <a:xfrm>
            <a:off x="465222" y="4345805"/>
            <a:ext cx="7138736" cy="1381147"/>
          </a:xfrm>
          <a:prstGeom prst="rect">
            <a:avLst/>
          </a:prstGeom>
          <a:noFill/>
        </p:spPr>
        <p:txBody>
          <a:bodyPr wrap="square" numCol="3" spcCol="270000" rtlCol="0">
            <a:spAutoFit/>
          </a:bodyPr>
          <a:lstStyle/>
          <a:p>
            <a:pPr marL="0">
              <a:lnSpc>
                <a:spcPct val="125000"/>
              </a:lnSpc>
              <a:spcBef>
                <a:spcPts val="0"/>
              </a:spcBef>
            </a:pPr>
            <a:r>
              <a:rPr lang="en-US" sz="1400" baseline="0" dirty="0">
                <a:solidFill>
                  <a:schemeClr val="bg1"/>
                </a:solidFill>
                <a:latin typeface="Montserrat Medium" pitchFamily="2" charset="77"/>
              </a:rPr>
              <a:t>Gold Coast</a:t>
            </a:r>
          </a:p>
          <a:p>
            <a:pPr marL="0">
              <a:lnSpc>
                <a:spcPct val="125000"/>
              </a:lnSpc>
              <a:spcBef>
                <a:spcPts val="0"/>
              </a:spcBef>
            </a:pPr>
            <a:r>
              <a:rPr lang="en-US" sz="1100" b="0" i="0" u="none" strike="noStrike" dirty="0">
                <a:solidFill>
                  <a:srgbClr val="F2F2F2"/>
                </a:solidFill>
                <a:effectLst/>
                <a:latin typeface="Graphik Regular" panose="020B0503030202060203" pitchFamily="34" charset="77"/>
              </a:rPr>
              <a:t>Southern Cross Drive</a:t>
            </a:r>
            <a:br>
              <a:rPr lang="en-US" sz="1100" dirty="0">
                <a:solidFill>
                  <a:srgbClr val="F2F2F2"/>
                </a:solidFill>
                <a:latin typeface="Graphik Regular" panose="020B0503030202060203" pitchFamily="34" charset="77"/>
              </a:rPr>
            </a:br>
            <a:r>
              <a:rPr lang="en-US" sz="1100" b="0" i="0" u="none" strike="noStrike" dirty="0">
                <a:solidFill>
                  <a:srgbClr val="F2F2F2"/>
                </a:solidFill>
                <a:effectLst/>
                <a:latin typeface="Graphik Regular" panose="020B0503030202060203" pitchFamily="34" charset="77"/>
              </a:rPr>
              <a:t>Bilinga </a:t>
            </a:r>
            <a:br>
              <a:rPr lang="en-US" sz="1100" b="0" i="0" u="none" strike="noStrike" dirty="0">
                <a:solidFill>
                  <a:srgbClr val="F2F2F2"/>
                </a:solidFill>
                <a:effectLst/>
                <a:latin typeface="Graphik Regular" panose="020B0503030202060203" pitchFamily="34" charset="77"/>
              </a:rPr>
            </a:br>
            <a:r>
              <a:rPr lang="en-US" sz="1100" b="0" i="0" u="none" strike="noStrike" dirty="0">
                <a:solidFill>
                  <a:srgbClr val="F2F2F2"/>
                </a:solidFill>
                <a:effectLst/>
                <a:latin typeface="Graphik Regular" panose="020B0503030202060203" pitchFamily="34" charset="77"/>
              </a:rPr>
              <a:t>QLD 4225</a:t>
            </a:r>
            <a:endParaRPr lang="en-US" sz="1100" baseline="0" dirty="0">
              <a:solidFill>
                <a:srgbClr val="F2F2F2"/>
              </a:solidFill>
              <a:latin typeface="Montserrat Medium" pitchFamily="2" charset="77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endParaRPr lang="en-US" sz="2000" baseline="0" dirty="0">
              <a:solidFill>
                <a:schemeClr val="bg1"/>
              </a:solidFill>
              <a:latin typeface="Montserrat Medium" pitchFamily="2" charset="77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1400" baseline="0" dirty="0">
                <a:solidFill>
                  <a:schemeClr val="bg1"/>
                </a:solidFill>
                <a:latin typeface="Montserrat Medium" pitchFamily="2" charset="77"/>
              </a:rPr>
              <a:t>Lismore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dirty="0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  <a:t>Military Road</a:t>
            </a:r>
            <a:br>
              <a:rPr lang="en-US" sz="1100" dirty="0">
                <a:solidFill>
                  <a:srgbClr val="F2F2F2"/>
                </a:solidFill>
              </a:rPr>
            </a:br>
            <a:r>
              <a:rPr lang="en-US" sz="1100" b="0" i="0" u="none" strike="noStrike" dirty="0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  <a:t>East Lismore </a:t>
            </a:r>
            <a:br>
              <a:rPr lang="en-US" sz="1100" b="0" i="0" u="none" strike="noStrike" dirty="0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</a:br>
            <a:r>
              <a:rPr lang="en-US" sz="1100" b="0" i="0" u="none" strike="noStrike" dirty="0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  <a:t>NSW 2480</a:t>
            </a:r>
            <a:endParaRPr lang="en-US" sz="1100" b="0" i="0" u="none" strike="noStrike" baseline="0" dirty="0">
              <a:solidFill>
                <a:srgbClr val="F2F2F2"/>
              </a:solidFill>
              <a:effectLst/>
              <a:latin typeface="Graphik Regular" panose="020B0503030202060203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solidFill>
                <a:schemeClr val="bg1"/>
              </a:solidFill>
              <a:latin typeface="Montserrat Medium" pitchFamily="2" charset="77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1400" baseline="0" dirty="0">
                <a:solidFill>
                  <a:schemeClr val="bg1"/>
                </a:solidFill>
                <a:latin typeface="Montserrat Medium" pitchFamily="2" charset="77"/>
              </a:rPr>
              <a:t>Coffs </a:t>
            </a:r>
            <a:r>
              <a:rPr lang="en-US" sz="1400" baseline="0" dirty="0" err="1">
                <a:solidFill>
                  <a:schemeClr val="bg1"/>
                </a:solidFill>
                <a:latin typeface="Montserrat Medium" pitchFamily="2" charset="77"/>
              </a:rPr>
              <a:t>Harbour</a:t>
            </a:r>
            <a:endParaRPr lang="en-US" sz="1400" baseline="0" dirty="0">
              <a:solidFill>
                <a:schemeClr val="bg1"/>
              </a:solidFill>
              <a:latin typeface="Montserrat Medium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baseline="0" dirty="0" err="1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  <a:t>Hogbin</a:t>
            </a:r>
            <a:r>
              <a:rPr lang="en-US" sz="1100" b="0" i="0" u="none" strike="noStrike" baseline="0" dirty="0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  <a:t> Drive </a:t>
            </a:r>
            <a:br>
              <a:rPr lang="en-US" sz="1100" baseline="0" dirty="0">
                <a:solidFill>
                  <a:srgbClr val="F2F2F2"/>
                </a:solidFill>
              </a:rPr>
            </a:br>
            <a:r>
              <a:rPr lang="en-US" sz="1100" b="0" i="0" u="none" strike="noStrike" baseline="0" dirty="0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  <a:t>Coffs </a:t>
            </a:r>
            <a:r>
              <a:rPr lang="en-US" sz="1100" b="0" i="0" u="none" strike="noStrike" baseline="0" dirty="0" err="1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  <a:t>Harbour</a:t>
            </a:r>
            <a:r>
              <a:rPr lang="en-US" sz="1100" b="0" i="0" u="none" strike="noStrike" baseline="0" dirty="0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  <a:t> </a:t>
            </a:r>
            <a:br>
              <a:rPr lang="en-US" sz="1100" b="0" i="0" u="none" strike="noStrike" baseline="0" dirty="0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</a:br>
            <a:r>
              <a:rPr lang="en-US" sz="1100" b="0" i="0" u="none" strike="noStrike" baseline="0" dirty="0">
                <a:solidFill>
                  <a:srgbClr val="F2F2F2"/>
                </a:solidFill>
                <a:effectLst/>
                <a:latin typeface="Graphik Web" panose="020B0503030202060203" pitchFamily="34" charset="77"/>
              </a:rPr>
              <a:t>NSW 2450</a:t>
            </a:r>
            <a:endParaRPr lang="en-US" sz="1100" baseline="0" dirty="0">
              <a:solidFill>
                <a:srgbClr val="F2F2F2"/>
              </a:solidFill>
              <a:latin typeface="Montserrat Medium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E532C-84B9-1ACB-863A-D16C2ACC88BB}"/>
              </a:ext>
            </a:extLst>
          </p:cNvPr>
          <p:cNvSpPr txBox="1"/>
          <p:nvPr userDrawn="1"/>
        </p:nvSpPr>
        <p:spPr>
          <a:xfrm>
            <a:off x="502930" y="6555227"/>
            <a:ext cx="4631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" b="0" i="0" baseline="0" dirty="0">
                <a:solidFill>
                  <a:schemeClr val="bg1"/>
                </a:solidFill>
                <a:effectLst/>
                <a:latin typeface="+mn-lt"/>
              </a:rPr>
              <a:t>CRICOS Provider: 01241G  |  </a:t>
            </a:r>
            <a:r>
              <a:rPr lang="en-US" sz="800" baseline="0" dirty="0">
                <a:solidFill>
                  <a:schemeClr val="bg1"/>
                </a:solidFill>
                <a:effectLst/>
                <a:latin typeface="+mn-lt"/>
              </a:rPr>
              <a:t>TEQSA Provider Code: PRV12043 Australian University</a:t>
            </a:r>
          </a:p>
        </p:txBody>
      </p:sp>
    </p:spTree>
    <p:extLst>
      <p:ext uri="{BB962C8B-B14F-4D97-AF65-F5344CB8AC3E}">
        <p14:creationId xmlns:p14="http://schemas.microsoft.com/office/powerpoint/2010/main" val="265944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600" kern="1200" baseline="0">
          <a:solidFill>
            <a:srgbClr val="F2F2F2"/>
          </a:solidFill>
          <a:latin typeface="Montserrat Medium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rgbClr val="F2F2F2"/>
          </a:solidFill>
          <a:latin typeface="Graphik Medium" panose="020B0503030202060203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rgbClr val="F2F2F2"/>
          </a:solidFill>
          <a:latin typeface="Montserrat Medium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rgbClr val="F2F2F2"/>
          </a:solidFill>
          <a:latin typeface="Montserrat Medium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rgbClr val="F2F2F2"/>
          </a:solidFill>
          <a:latin typeface="Montserrat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14139A5-6AD0-361C-4DC2-3992781F1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367" y="2089248"/>
            <a:ext cx="10515600" cy="2256557"/>
          </a:xfrm>
          <a:prstGeom prst="rect">
            <a:avLst/>
          </a:prstGeom>
        </p:spPr>
        <p:txBody>
          <a:bodyPr vert="horz" lIns="0" tIns="36000" rIns="18000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A87A4B-DF5C-0C33-3389-4F09416F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0252" y="139668"/>
            <a:ext cx="2682520" cy="1439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12043D-FC6D-DC33-267A-884D01348D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40263" y="6186266"/>
            <a:ext cx="2873479" cy="299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C62C4-CEC0-6DF8-A2C5-5A783D6538DC}"/>
              </a:ext>
            </a:extLst>
          </p:cNvPr>
          <p:cNvSpPr txBox="1"/>
          <p:nvPr userDrawn="1"/>
        </p:nvSpPr>
        <p:spPr>
          <a:xfrm>
            <a:off x="465222" y="5750568"/>
            <a:ext cx="66253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u="none" strike="noStrike" baseline="0" dirty="0">
                <a:solidFill>
                  <a:srgbClr val="025388"/>
                </a:solidFill>
                <a:effectLst/>
                <a:latin typeface="Montserrat Medium" pitchFamily="2" charset="77"/>
              </a:rPr>
              <a:t>Connect with us #</a:t>
            </a:r>
            <a:r>
              <a:rPr lang="en-US" sz="1500" b="0" i="0" u="none" strike="noStrike" spc="100" baseline="0" dirty="0" err="1">
                <a:solidFill>
                  <a:srgbClr val="025388"/>
                </a:solidFill>
                <a:effectLst/>
                <a:latin typeface="Montserrat Medium" pitchFamily="2" charset="77"/>
              </a:rPr>
              <a:t>southerncrossuniversity</a:t>
            </a:r>
            <a:endParaRPr lang="en-US" sz="1500" spc="100" baseline="0" dirty="0">
              <a:solidFill>
                <a:srgbClr val="025388"/>
              </a:solidFill>
              <a:latin typeface="Montserrat Medium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C773B-C88C-2877-4DF2-749F9D64B7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4368" y="6217394"/>
            <a:ext cx="1899816" cy="182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21FDA-D99F-EE1B-B80A-EDEF231CAEEA}"/>
              </a:ext>
            </a:extLst>
          </p:cNvPr>
          <p:cNvSpPr txBox="1"/>
          <p:nvPr userDrawn="1"/>
        </p:nvSpPr>
        <p:spPr>
          <a:xfrm>
            <a:off x="502930" y="6555227"/>
            <a:ext cx="4631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" b="0" i="0" baseline="0" dirty="0">
                <a:solidFill>
                  <a:srgbClr val="2F2F2F"/>
                </a:solidFill>
                <a:effectLst/>
                <a:latin typeface="+mn-lt"/>
              </a:rPr>
              <a:t>CRICOS Provider: 01241G  |  </a:t>
            </a:r>
            <a:r>
              <a:rPr lang="en-US" sz="800" baseline="0" dirty="0">
                <a:solidFill>
                  <a:srgbClr val="2F2F2F"/>
                </a:solidFill>
                <a:effectLst/>
                <a:latin typeface="+mn-lt"/>
              </a:rPr>
              <a:t>TEQSA Provider Code: PRV12043 Australian University</a:t>
            </a:r>
          </a:p>
        </p:txBody>
      </p:sp>
    </p:spTree>
    <p:extLst>
      <p:ext uri="{BB962C8B-B14F-4D97-AF65-F5344CB8AC3E}">
        <p14:creationId xmlns:p14="http://schemas.microsoft.com/office/powerpoint/2010/main" val="273281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600" kern="1200" baseline="0">
          <a:solidFill>
            <a:srgbClr val="025388"/>
          </a:solidFill>
          <a:latin typeface="Montserrat Medium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rgbClr val="2F2F2F"/>
          </a:solidFill>
          <a:latin typeface="Graphik Medium" panose="020B0503030202060203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rgbClr val="F2F2F2"/>
          </a:solidFill>
          <a:latin typeface="Montserrat Medium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rgbClr val="F2F2F2"/>
          </a:solidFill>
          <a:latin typeface="Montserrat Medium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rgbClr val="F2F2F2"/>
          </a:solidFill>
          <a:latin typeface="Montserrat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rk.hughes@scu.edu.a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gbtiqhealth.org.au/silver_rainbow'" TargetMode="External"/><Relationship Id="rId7" Type="http://schemas.openxmlformats.org/officeDocument/2006/relationships/hyperlink" Target="https://www.dementia.org.au/resources/LGBTI" TargetMode="External"/><Relationship Id="rId2" Type="http://schemas.openxmlformats.org/officeDocument/2006/relationships/hyperlink" Target="https://www.museumoflove.com.au/lettersoflove.html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health.nsw.gov.au/patients/acp/Pages/default.aspx" TargetMode="External"/><Relationship Id="rId5" Type="http://schemas.openxmlformats.org/officeDocument/2006/relationships/hyperlink" Target="https://rainbowhealthaustralia.org.au/rainbow-tick" TargetMode="External"/><Relationship Id="rId4" Type="http://schemas.openxmlformats.org/officeDocument/2006/relationships/hyperlink" Target="https://www.acon.org.au/what-we-are-here-for/ageing/#the-love-projec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B8870E5B-9373-4532-9A56-3DE658A4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384" y="2414016"/>
            <a:ext cx="5094849" cy="1014984"/>
          </a:xfrm>
        </p:spPr>
        <p:txBody>
          <a:bodyPr>
            <a:normAutofit/>
          </a:bodyPr>
          <a:lstStyle/>
          <a:p>
            <a:r>
              <a:rPr lang="en-US" dirty="0"/>
              <a:t>Dementia, Caregiving &amp; Sexual &amp; Gender Diversity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A2AAA3-5B94-4990-98F2-186AF22D4F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384" y="3717784"/>
            <a:ext cx="4958872" cy="1014984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1800" dirty="0"/>
              <a:t>Professor Mark Hughes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Southern Cross University</a:t>
            </a:r>
          </a:p>
          <a:p>
            <a:pPr>
              <a:spcBef>
                <a:spcPts val="400"/>
              </a:spcBef>
            </a:pP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mark.hughes@scu.edu.au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2630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67E47F-C232-C7E4-CC2C-681F3E4D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19" y="2105307"/>
            <a:ext cx="5609727" cy="739804"/>
          </a:xfrm>
        </p:spPr>
        <p:txBody>
          <a:bodyPr/>
          <a:lstStyle/>
          <a:p>
            <a:r>
              <a:rPr lang="en-US" dirty="0"/>
              <a:t>Gender diversity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F3515DF-C123-40B2-813A-458B26A701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97992" y="0"/>
            <a:ext cx="4594008" cy="6858000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F3AF69-A10E-4E8E-B2C4-E85F9EA21C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4" y="2677842"/>
            <a:ext cx="6588180" cy="34575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Transgender, nonbinary, cisgender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Different perspectives on trans experience &amp;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Gender affirmation and euphoria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History of negative experiences with health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Involvement of others in intimate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Complex interplay of memory &amp; gender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22132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67E47F-C232-C7E4-CC2C-681F3E4D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19" y="2105307"/>
            <a:ext cx="5609727" cy="739804"/>
          </a:xfrm>
        </p:spPr>
        <p:txBody>
          <a:bodyPr/>
          <a:lstStyle/>
          <a:p>
            <a:r>
              <a:rPr lang="en-US" dirty="0"/>
              <a:t>Sexual diversity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3C7991A-46CC-46E6-A8F9-5A16F6010E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95800" y="0"/>
            <a:ext cx="4596200" cy="68580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6DB017-4C4D-4816-A937-28094BD0EF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4" y="2677842"/>
            <a:ext cx="6986212" cy="34575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Attraction, behaviour, sense of self, community affiliation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Lesbian, gay, queer, bisexual, pansexual, asexual, heterosexual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Long term effects of discrimination – e.g. mental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Implications of sexual disinhibition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Managing privacy &amp; ‘remembering the fictions’</a:t>
            </a:r>
          </a:p>
        </p:txBody>
      </p:sp>
    </p:spTree>
    <p:extLst>
      <p:ext uri="{BB962C8B-B14F-4D97-AF65-F5344CB8AC3E}">
        <p14:creationId xmlns:p14="http://schemas.microsoft.com/office/powerpoint/2010/main" val="3876120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67E47F-C232-C7E4-CC2C-681F3E4D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19" y="2105307"/>
            <a:ext cx="5609727" cy="739804"/>
          </a:xfrm>
        </p:spPr>
        <p:txBody>
          <a:bodyPr/>
          <a:lstStyle/>
          <a:p>
            <a:r>
              <a:rPr lang="en-US" dirty="0"/>
              <a:t>Caregiving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4D89E8-48FD-466F-855A-F904768AC7E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97832" y="0"/>
            <a:ext cx="4594168" cy="68580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D80602-855D-424F-9FE8-FA268F315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Contribution to caregiving &amp; volunteering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Friendship networks &amp; chosen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Type &amp; duration of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Recognition &amp; disenfranchised grief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Celebrate Ageing – Our Hearts are Bigger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Anne &amp; Edie’s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78717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67E47F-C232-C7E4-CC2C-681F3E4D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19" y="2105307"/>
            <a:ext cx="5609727" cy="739804"/>
          </a:xfrm>
        </p:spPr>
        <p:txBody>
          <a:bodyPr/>
          <a:lstStyle/>
          <a:p>
            <a:r>
              <a:rPr lang="en-US" dirty="0"/>
              <a:t>Advance care planning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71CB74E-347F-496E-AC1E-A3942296B9E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71232" y="0"/>
            <a:ext cx="4620768" cy="6896439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E16A1D-CE7A-4A36-ACD5-A8C30DF4C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2677842"/>
            <a:ext cx="6545149" cy="34575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Advance care directive, enduring power of attorney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Barriers similar to general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But its protective effect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Health professionals have responsibility to initiate conversation</a:t>
            </a:r>
          </a:p>
        </p:txBody>
      </p:sp>
    </p:spTree>
    <p:extLst>
      <p:ext uri="{BB962C8B-B14F-4D97-AF65-F5344CB8AC3E}">
        <p14:creationId xmlns:p14="http://schemas.microsoft.com/office/powerpoint/2010/main" val="260187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67E47F-C232-C7E4-CC2C-681F3E4D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19" y="2105307"/>
            <a:ext cx="5609727" cy="739804"/>
          </a:xfrm>
        </p:spPr>
        <p:txBody>
          <a:bodyPr/>
          <a:lstStyle/>
          <a:p>
            <a:r>
              <a:rPr lang="en-US" dirty="0"/>
              <a:t>Service delivery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E16A1D-CE7A-4A36-ACD5-A8C30DF4C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4" y="2677842"/>
            <a:ext cx="6760302" cy="34575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Differences &amp; intersections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Creating LGBTQ+ friendly/inclusive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Whole of organisation culture change – e.g. Rainbow Tick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Responsibility to educate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Recognition of strengths &amp;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Codesign with LGBTQ+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468FF26-B842-4FCE-9694-CA1DC8DB0C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00259" y="-4102"/>
            <a:ext cx="4591741" cy="6862102"/>
          </a:xfrm>
        </p:spPr>
      </p:pic>
    </p:spTree>
    <p:extLst>
      <p:ext uri="{BB962C8B-B14F-4D97-AF65-F5344CB8AC3E}">
        <p14:creationId xmlns:p14="http://schemas.microsoft.com/office/powerpoint/2010/main" val="2228616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7513C6-7EF4-C35E-0171-48A9A693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F5C04-3C8A-4C08-BA38-B5573B88E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Celebrate Ageing, Museum of Love, </a:t>
            </a:r>
            <a:r>
              <a:rPr lang="en-AU" dirty="0">
                <a:hlinkClick r:id="rId2"/>
              </a:rPr>
              <a:t>Letters of Love and Dementia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LGBTIQ+ Health Australia, </a:t>
            </a:r>
            <a:r>
              <a:rPr lang="en-AU" dirty="0">
                <a:hlinkClick r:id="rId3"/>
              </a:rPr>
              <a:t>Silver Rainbow program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ACON, </a:t>
            </a:r>
            <a:r>
              <a:rPr lang="en-AU" dirty="0">
                <a:hlinkClick r:id="rId4"/>
              </a:rPr>
              <a:t>LOVE project 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Rainbow Health Australia, </a:t>
            </a:r>
            <a:r>
              <a:rPr lang="en-AU" dirty="0">
                <a:hlinkClick r:id="rId5"/>
              </a:rPr>
              <a:t>Rainbow Tick accreditation program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NSW Health, </a:t>
            </a:r>
            <a:r>
              <a:rPr lang="en-AU" dirty="0">
                <a:hlinkClick r:id="rId6"/>
              </a:rPr>
              <a:t>Advance care planning resources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Dementia Australia, </a:t>
            </a:r>
            <a:r>
              <a:rPr lang="en-AU" dirty="0">
                <a:hlinkClick r:id="rId7"/>
              </a:rPr>
              <a:t>LGBTI resources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3870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7513C6-7EF4-C35E-0171-48A9A693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F5C04-3C8A-4C08-BA38-B5573B88E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Barrett, C., Crameri, P., Lambourne, S., Latham, J., &amp; Whyte, C. (2015). Understanding the experiences and needs of lesbian, gay, bisexual and trans Australians living with dementia, and their partners. </a:t>
            </a:r>
            <a:r>
              <a:rPr lang="en-US" sz="1400" i="1" dirty="0">
                <a:solidFill>
                  <a:schemeClr val="tx1"/>
                </a:solidFill>
              </a:rPr>
              <a:t>Australasian Journal on Ageing</a:t>
            </a:r>
            <a:r>
              <a:rPr lang="en-US" sz="1400" dirty="0">
                <a:solidFill>
                  <a:schemeClr val="tx1"/>
                </a:solidFill>
              </a:rPr>
              <a:t>, 34(S2), 34-38.</a:t>
            </a:r>
          </a:p>
          <a:p>
            <a:r>
              <a:rPr lang="en-US" sz="1400" dirty="0">
                <a:solidFill>
                  <a:schemeClr val="tx1"/>
                </a:solidFill>
              </a:rPr>
              <a:t>Birch, H., 2009. </a:t>
            </a:r>
            <a:r>
              <a:rPr lang="en-US" sz="1400" i="1" dirty="0">
                <a:solidFill>
                  <a:schemeClr val="tx1"/>
                </a:solidFill>
              </a:rPr>
              <a:t>Dementia, Lesbians and Gay Men</a:t>
            </a:r>
            <a:r>
              <a:rPr lang="en-US" sz="1400" dirty="0">
                <a:solidFill>
                  <a:schemeClr val="tx1"/>
                </a:solidFill>
              </a:rPr>
              <a:t>. Melbourne: Alzheimer’s Australia. </a:t>
            </a:r>
          </a:p>
          <a:p>
            <a:r>
              <a:rPr lang="en-US" sz="1400" dirty="0">
                <a:solidFill>
                  <a:schemeClr val="tx1"/>
                </a:solidFill>
              </a:rPr>
              <a:t>Di </a:t>
            </a:r>
            <a:r>
              <a:rPr lang="en-US" sz="1400" dirty="0" err="1">
                <a:solidFill>
                  <a:schemeClr val="tx1"/>
                </a:solidFill>
              </a:rPr>
              <a:t>Lorito</a:t>
            </a:r>
            <a:r>
              <a:rPr lang="en-US" sz="1400" dirty="0">
                <a:solidFill>
                  <a:schemeClr val="tx1"/>
                </a:solidFill>
              </a:rPr>
              <a:t>, C., Bosco, A., Peel, E., </a:t>
            </a:r>
            <a:r>
              <a:rPr lang="en-US" sz="1400" dirty="0" err="1">
                <a:solidFill>
                  <a:schemeClr val="tx1"/>
                </a:solidFill>
              </a:rPr>
              <a:t>Hinchliff</a:t>
            </a:r>
            <a:r>
              <a:rPr lang="en-US" sz="1400" dirty="0">
                <a:solidFill>
                  <a:schemeClr val="tx1"/>
                </a:solidFill>
              </a:rPr>
              <a:t>, S., </a:t>
            </a:r>
            <a:r>
              <a:rPr lang="en-US" sz="1400" dirty="0" err="1">
                <a:solidFill>
                  <a:schemeClr val="tx1"/>
                </a:solidFill>
              </a:rPr>
              <a:t>Dening</a:t>
            </a:r>
            <a:r>
              <a:rPr lang="en-US" sz="1400" dirty="0">
                <a:solidFill>
                  <a:schemeClr val="tx1"/>
                </a:solidFill>
              </a:rPr>
              <a:t>, T., </a:t>
            </a:r>
            <a:r>
              <a:rPr lang="en-US" sz="1400" dirty="0" err="1">
                <a:solidFill>
                  <a:schemeClr val="tx1"/>
                </a:solidFill>
              </a:rPr>
              <a:t>Calasanti</a:t>
            </a:r>
            <a:r>
              <a:rPr lang="en-US" sz="1400" dirty="0">
                <a:solidFill>
                  <a:schemeClr val="tx1"/>
                </a:solidFill>
              </a:rPr>
              <a:t>, T., Cutler, N., Fredriksen-Goldsen, K., &amp; Harwood, R. (2022). Are dementia services and support </a:t>
            </a:r>
            <a:r>
              <a:rPr lang="en-US" sz="1400" dirty="0" err="1">
                <a:solidFill>
                  <a:schemeClr val="tx1"/>
                </a:solidFill>
              </a:rPr>
              <a:t>organisations</a:t>
            </a:r>
            <a:r>
              <a:rPr lang="en-US" sz="1400" dirty="0">
                <a:solidFill>
                  <a:schemeClr val="tx1"/>
                </a:solidFill>
              </a:rPr>
              <a:t> meeting the needs of lesbian, gay, bisexual and transgender (LGBT) caregivers of LGBT people living with dementia? A scoping review of the literature. </a:t>
            </a:r>
            <a:r>
              <a:rPr lang="en-US" sz="1400" i="1" dirty="0">
                <a:solidFill>
                  <a:schemeClr val="tx1"/>
                </a:solidFill>
              </a:rPr>
              <a:t>Aging &amp; Mental Health</a:t>
            </a:r>
            <a:r>
              <a:rPr lang="en-US" sz="1400" dirty="0">
                <a:solidFill>
                  <a:schemeClr val="tx1"/>
                </a:solidFill>
              </a:rPr>
              <a:t>, 26(1), 1912-1921. </a:t>
            </a:r>
            <a:endParaRPr lang="en-AU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Hughes, M. (2016) Providing responsive services to LGBT individuals with dementia. Chapter 6 in S. Westwood &amp; E. Price (Eds.). </a:t>
            </a:r>
            <a:r>
              <a:rPr lang="en-US" sz="1400" i="1" dirty="0">
                <a:solidFill>
                  <a:schemeClr val="tx1"/>
                </a:solidFill>
              </a:rPr>
              <a:t>Lesbian, Gay, Bisexual and Transgender (LGBT) Individuals with Dementia</a:t>
            </a:r>
            <a:r>
              <a:rPr lang="en-US" sz="1400" dirty="0">
                <a:solidFill>
                  <a:schemeClr val="tx1"/>
                </a:solidFill>
              </a:rPr>
              <a:t>. London: Routledge. </a:t>
            </a:r>
            <a:endParaRPr lang="en-AU" sz="1400" dirty="0">
              <a:solidFill>
                <a:schemeClr val="tx1"/>
              </a:solidFill>
            </a:endParaRPr>
          </a:p>
          <a:p>
            <a:r>
              <a:rPr lang="en-AU" sz="1400" dirty="0">
                <a:solidFill>
                  <a:schemeClr val="tx1"/>
                </a:solidFill>
              </a:rPr>
              <a:t>Hsieh, N., Liu, H., &amp; Lai, W. (2021). Elevated risk of cognitive impairment among older sexual minorities: Do health conditions, health </a:t>
            </a:r>
            <a:r>
              <a:rPr lang="en-AU" sz="1400" dirty="0" err="1">
                <a:solidFill>
                  <a:schemeClr val="tx1"/>
                </a:solidFill>
              </a:rPr>
              <a:t>behaviors</a:t>
            </a:r>
            <a:r>
              <a:rPr lang="en-AU" sz="1400" dirty="0">
                <a:solidFill>
                  <a:schemeClr val="tx1"/>
                </a:solidFill>
              </a:rPr>
              <a:t>, and social connections matter? </a:t>
            </a:r>
            <a:r>
              <a:rPr lang="en-AU" sz="1400" i="1" dirty="0">
                <a:solidFill>
                  <a:schemeClr val="tx1"/>
                </a:solidFill>
              </a:rPr>
              <a:t>Gerontologist</a:t>
            </a:r>
            <a:r>
              <a:rPr lang="en-AU" sz="1400" dirty="0">
                <a:solidFill>
                  <a:schemeClr val="tx1"/>
                </a:solidFill>
              </a:rPr>
              <a:t>, 61(3), 352-62. </a:t>
            </a:r>
          </a:p>
          <a:p>
            <a:r>
              <a:rPr lang="en-AU" sz="1400" dirty="0">
                <a:solidFill>
                  <a:schemeClr val="tx1"/>
                </a:solidFill>
              </a:rPr>
              <a:t>Waling, A., Lyons, A., Alba, B., Minichiello, V., Barrett, C., Hughes, M., Fredriksen-Goldsen, K., Edmonds, S., &amp; Bath, N. (2022) Experiences of informal caregiving among older lesbian and gay adults in Australia. </a:t>
            </a:r>
            <a:r>
              <a:rPr lang="en-AU" sz="1400" i="1" dirty="0">
                <a:solidFill>
                  <a:schemeClr val="tx1"/>
                </a:solidFill>
              </a:rPr>
              <a:t>Australasian Journal on Ageing</a:t>
            </a:r>
            <a:r>
              <a:rPr lang="en-AU" sz="1400" dirty="0">
                <a:solidFill>
                  <a:schemeClr val="tx1"/>
                </a:solidFill>
              </a:rPr>
              <a:t>, 41(3), 424-430.</a:t>
            </a:r>
          </a:p>
          <a:p>
            <a:endParaRPr lang="en-A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55855"/>
      </p:ext>
    </p:extLst>
  </p:cSld>
  <p:clrMapOvr>
    <a:masterClrMapping/>
  </p:clrMapOvr>
</p:sld>
</file>

<file path=ppt/theme/theme1.xml><?xml version="1.0" encoding="utf-8"?>
<a:theme xmlns:a="http://schemas.openxmlformats.org/drawingml/2006/main" name="01: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U Powerpoint Master Template" id="{7C89C5BB-DF98-2C42-BDF0-3C84F5C21539}" vid="{AA5E5C53-FC85-9C4C-AC77-BE026BE05DF1}"/>
    </a:ext>
  </a:extLst>
</a:theme>
</file>

<file path=ppt/theme/theme2.xml><?xml version="1.0" encoding="utf-8"?>
<a:theme xmlns:a="http://schemas.openxmlformats.org/drawingml/2006/main" name="02: Table of conten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U Powerpoint Master Template" id="{7C89C5BB-DF98-2C42-BDF0-3C84F5C21539}" vid="{02AC4E40-4F0A-BB40-A0EB-BFF9F989EE12}"/>
    </a:ext>
  </a:extLst>
</a:theme>
</file>

<file path=ppt/theme/theme3.xml><?xml version="1.0" encoding="utf-8"?>
<a:theme xmlns:a="http://schemas.openxmlformats.org/drawingml/2006/main" name="03: Table of contents ( Alternate 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U Powerpoint Master Template" id="{7C89C5BB-DF98-2C42-BDF0-3C84F5C21539}" vid="{02AC4E40-4F0A-BB40-A0EB-BFF9F989EE12}"/>
    </a:ext>
  </a:extLst>
</a:theme>
</file>

<file path=ppt/theme/theme4.xml><?xml version="1.0" encoding="utf-8"?>
<a:theme xmlns:a="http://schemas.openxmlformats.org/drawingml/2006/main" name="04: Sections ( Default 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U Powerpoint Master Template" id="{7C89C5BB-DF98-2C42-BDF0-3C84F5C21539}" vid="{D7B4D3B2-E55F-D54F-A2F4-E8BA87BBF646}"/>
    </a:ext>
  </a:extLst>
</a:theme>
</file>

<file path=ppt/theme/theme5.xml><?xml version="1.0" encoding="utf-8"?>
<a:theme xmlns:a="http://schemas.openxmlformats.org/drawingml/2006/main" name="05: Sections ( Alternate 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U Powerpoint Master Template" id="{7C89C5BB-DF98-2C42-BDF0-3C84F5C21539}" vid="{F946C13F-6E90-D943-AA06-9F2BF77E72E4}"/>
    </a:ext>
  </a:extLst>
</a:theme>
</file>

<file path=ppt/theme/theme6.xml><?xml version="1.0" encoding="utf-8"?>
<a:theme xmlns:a="http://schemas.openxmlformats.org/drawingml/2006/main" name="06: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U Powerpoint Master Template" id="{7C89C5BB-DF98-2C42-BDF0-3C84F5C21539}" vid="{AC5B3289-F4B5-8047-A3FE-28E79FBB5DED}"/>
    </a:ext>
  </a:extLst>
</a:theme>
</file>

<file path=ppt/theme/theme7.xml><?xml version="1.0" encoding="utf-8"?>
<a:theme xmlns:a="http://schemas.openxmlformats.org/drawingml/2006/main" name="07: Closing 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7: Closing - Altern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F7C384DA1D4A45B6AE690D29401D8C" ma:contentTypeVersion="16" ma:contentTypeDescription="Create a new document." ma:contentTypeScope="" ma:versionID="e0f5903e4fd471830ed995efaebe23c8">
  <xsd:schema xmlns:xsd="http://www.w3.org/2001/XMLSchema" xmlns:xs="http://www.w3.org/2001/XMLSchema" xmlns:p="http://schemas.microsoft.com/office/2006/metadata/properties" xmlns:ns3="46a2430f-9ab9-4612-89ab-e74f08578de3" xmlns:ns4="0414bf25-0417-497a-8737-9da1155fc606" targetNamespace="http://schemas.microsoft.com/office/2006/metadata/properties" ma:root="true" ma:fieldsID="9a4150470a893dce1be547c03fcb894a" ns3:_="" ns4:_="">
    <xsd:import namespace="46a2430f-9ab9-4612-89ab-e74f08578de3"/>
    <xsd:import namespace="0414bf25-0417-497a-8737-9da1155fc6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2430f-9ab9-4612-89ab-e74f08578d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14bf25-0417-497a-8737-9da1155fc6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6a2430f-9ab9-4612-89ab-e74f08578de3" xsi:nil="true"/>
  </documentManagement>
</p:properties>
</file>

<file path=customXml/itemProps1.xml><?xml version="1.0" encoding="utf-8"?>
<ds:datastoreItem xmlns:ds="http://schemas.openxmlformats.org/officeDocument/2006/customXml" ds:itemID="{AF83D831-A59D-4048-B70B-8A4592429E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a2430f-9ab9-4612-89ab-e74f08578de3"/>
    <ds:schemaRef ds:uri="0414bf25-0417-497a-8737-9da1155fc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73EAB8-E215-44F4-A98E-00219A93A6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14B730-6E2F-429C-84A4-DF3BE3B6CFE7}">
  <ds:schemaRefs>
    <ds:schemaRef ds:uri="0414bf25-0417-497a-8737-9da1155fc606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46a2430f-9ab9-4612-89ab-e74f08578de3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8988</TotalTime>
  <Words>566</Words>
  <Application>Microsoft Office PowerPoint</Application>
  <PresentationFormat>Widescreen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Arial</vt:lpstr>
      <vt:lpstr>Calibri</vt:lpstr>
      <vt:lpstr>Courier New</vt:lpstr>
      <vt:lpstr>Graphik Medium</vt:lpstr>
      <vt:lpstr>Graphik Regular</vt:lpstr>
      <vt:lpstr>Graphik Web</vt:lpstr>
      <vt:lpstr>Montserrat</vt:lpstr>
      <vt:lpstr>Montserrat Medium</vt:lpstr>
      <vt:lpstr>01: Cover</vt:lpstr>
      <vt:lpstr>02: Table of contents</vt:lpstr>
      <vt:lpstr>03: Table of contents ( Alternate )</vt:lpstr>
      <vt:lpstr>04: Sections ( Default )</vt:lpstr>
      <vt:lpstr>05: Sections ( Alternate )</vt:lpstr>
      <vt:lpstr>06: Content</vt:lpstr>
      <vt:lpstr>07: Closing Default</vt:lpstr>
      <vt:lpstr>07: Closing - Alternate</vt:lpstr>
      <vt:lpstr>Dementia, Caregiving &amp; Sexual &amp; Gender Diversity</vt:lpstr>
      <vt:lpstr>Gender diversity</vt:lpstr>
      <vt:lpstr>Sexual diversity</vt:lpstr>
      <vt:lpstr>Caregiving</vt:lpstr>
      <vt:lpstr>Advance care planning</vt:lpstr>
      <vt:lpstr>Service delivery</vt:lpstr>
      <vt:lpstr>Resources</vt:lpstr>
      <vt:lpstr>Literature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 Doves</dc:creator>
  <cp:lastModifiedBy>Anne Moehead</cp:lastModifiedBy>
  <cp:revision>192</cp:revision>
  <dcterms:created xsi:type="dcterms:W3CDTF">2022-10-17T23:41:37Z</dcterms:created>
  <dcterms:modified xsi:type="dcterms:W3CDTF">2023-10-02T08:41:24Z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0x0101009EF7C384DA1D4A45B6AE690D29401D8C</vt:lpwstr>
  </property>
</Properties>
</file>