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Nunito"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Jon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9-03T07:37:19.078" idx="1">
    <p:pos x="6000" y="0"/>
    <p:text>After a major flood in the US, researchers reported carers of people living with dementia saying they “knew how to be a carer” and “how to manage in a disaster” having lived around floods prior, but were ill-equipped to manage the two together.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80b0cb4db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80b0cb4d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780b0cb4db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780b0cb4d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80b0cb4d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780b0cb4d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780b0cb4db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780b0cb4db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aa598e2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7aa598e2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addd74c2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7addd74c2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7addd74c2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7addd74c2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7addd74c28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7addd74c28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80b0cb4db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780b0cb4db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780b0cb4db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780b0cb4d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780b0cb4db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780b0cb4db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addd74c2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7addd74c2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addd74c2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7addd74c2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0a70027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80a70027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addd74c2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addd74c2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80b0cb4d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80b0cb4d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0a700271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80a700271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0a700271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0a700271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0a700271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80a700271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722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780b0cb4db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780b0cb4db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80b0cb4d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80b0cb4d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780b0cb4db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780b0cb4d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780b0cb4db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780b0cb4d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80b0cb4db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780b0cb4d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80b0cb4db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780b0cb4db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80b0cb4db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80b0cb4d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80b0cb4d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780b0cb4d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grouphomes.com.au/5-day-retreat/"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slideLayout" Target="../slideLayouts/slideLayout3.xml"/><Relationship Id="rId7" Type="http://schemas.openxmlformats.org/officeDocument/2006/relationships/image" Target="../media/image17.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26.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GB"/>
              <a:t>Facing Adversity and Being Prepared</a:t>
            </a:r>
            <a:endParaRPr/>
          </a:p>
        </p:txBody>
      </p:sp>
      <p:sp>
        <p:nvSpPr>
          <p:cNvPr id="129" name="Google Shape;129;p13"/>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Dr Rachel Jones - Geriatrician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Population statistics</a:t>
            </a:r>
            <a:endParaRPr/>
          </a:p>
        </p:txBody>
      </p:sp>
      <p:pic>
        <p:nvPicPr>
          <p:cNvPr id="187" name="Google Shape;187;p22"/>
          <p:cNvPicPr preferRelativeResize="0"/>
          <p:nvPr/>
        </p:nvPicPr>
        <p:blipFill>
          <a:blip r:embed="rId3">
            <a:alphaModFix/>
          </a:blip>
          <a:stretch>
            <a:fillRect/>
          </a:stretch>
        </p:blipFill>
        <p:spPr>
          <a:xfrm>
            <a:off x="282925" y="1772725"/>
            <a:ext cx="8591101" cy="1598050"/>
          </a:xfrm>
          <a:prstGeom prst="rect">
            <a:avLst/>
          </a:prstGeom>
          <a:noFill/>
          <a:ln>
            <a:noFill/>
          </a:ln>
        </p:spPr>
      </p:pic>
      <p:sp>
        <p:nvSpPr>
          <p:cNvPr id="188" name="Google Shape;188;p22"/>
          <p:cNvSpPr txBox="1"/>
          <p:nvPr/>
        </p:nvSpPr>
        <p:spPr>
          <a:xfrm>
            <a:off x="282925" y="3460600"/>
            <a:ext cx="8591100" cy="146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b="1" i="1">
                <a:latin typeface="Calibri"/>
                <a:ea typeface="Calibri"/>
                <a:cs typeface="Calibri"/>
                <a:sym typeface="Calibri"/>
              </a:rPr>
              <a:t>How common is dementia?</a:t>
            </a:r>
            <a:endParaRPr sz="1600" b="1" i="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b="1" i="1">
                <a:latin typeface="Calibri"/>
                <a:ea typeface="Calibri"/>
                <a:cs typeface="Calibri"/>
                <a:sym typeface="Calibri"/>
              </a:rPr>
              <a:t>84 people living with dementia per 1000 Australians aged 65 and over</a:t>
            </a:r>
            <a:endParaRPr sz="1600" b="1" i="1">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b="1" i="1">
                <a:latin typeface="Calibri"/>
                <a:ea typeface="Calibri"/>
                <a:cs typeface="Calibri"/>
                <a:sym typeface="Calibri"/>
              </a:rPr>
              <a:t>Northern Rivers → 77 635 people aged 65 years and over (2021) </a:t>
            </a:r>
            <a:endParaRPr sz="1600" b="1" i="1">
              <a:latin typeface="Calibri"/>
              <a:ea typeface="Calibri"/>
              <a:cs typeface="Calibri"/>
              <a:sym typeface="Calibri"/>
            </a:endParaRPr>
          </a:p>
          <a:p>
            <a:pPr marL="914400" lvl="0" indent="0" algn="l" rtl="0">
              <a:spcBef>
                <a:spcPts val="0"/>
              </a:spcBef>
              <a:spcAft>
                <a:spcPts val="0"/>
              </a:spcAft>
              <a:buNone/>
            </a:pPr>
            <a:r>
              <a:rPr lang="en-GB" sz="1600" b="1" i="1" u="sng">
                <a:latin typeface="Calibri"/>
                <a:ea typeface="Calibri"/>
                <a:cs typeface="Calibri"/>
                <a:sym typeface="Calibri"/>
              </a:rPr>
              <a:t>~ 6521 people living with dementia (2021)</a:t>
            </a:r>
            <a:endParaRPr sz="1600" b="1" i="1" u="sng">
              <a:latin typeface="Calibri"/>
              <a:ea typeface="Calibri"/>
              <a:cs typeface="Calibri"/>
              <a:sym typeface="Calibri"/>
            </a:endParaRPr>
          </a:p>
          <a:p>
            <a:pPr marL="457200" lvl="0" indent="-330200" algn="l" rtl="0">
              <a:spcBef>
                <a:spcPts val="0"/>
              </a:spcBef>
              <a:spcAft>
                <a:spcPts val="0"/>
              </a:spcAft>
              <a:buSzPts val="1600"/>
              <a:buFont typeface="Calibri"/>
              <a:buChar char="-"/>
            </a:pPr>
            <a:r>
              <a:rPr lang="en-GB" sz="1600" b="1" i="1">
                <a:latin typeface="Calibri"/>
                <a:ea typeface="Calibri"/>
                <a:cs typeface="Calibri"/>
                <a:sym typeface="Calibri"/>
              </a:rPr>
              <a:t>~ 800 000 Australians will live with dementia by 2058!</a:t>
            </a:r>
            <a:endParaRPr sz="1600" b="1" i="1">
              <a:latin typeface="Calibri"/>
              <a:ea typeface="Calibri"/>
              <a:cs typeface="Calibri"/>
              <a:sym typeface="Calibri"/>
            </a:endParaRPr>
          </a:p>
          <a:p>
            <a:pPr marL="914400" lvl="0" indent="0" algn="l" rtl="0">
              <a:spcBef>
                <a:spcPts val="0"/>
              </a:spcBef>
              <a:spcAft>
                <a:spcPts val="0"/>
              </a:spcAft>
              <a:buNone/>
            </a:pPr>
            <a:endParaRPr sz="1600" b="1"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1638300" y="20406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b="1"/>
              <a:t>Why is this relevant to you?</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additive="base">
                                        <p:cTn id="7" dur="1000"/>
                                        <p:tgtEl>
                                          <p:spTgt spid="193"/>
                                        </p:tgtEl>
                                        <p:attrNameLst>
                                          <p:attrName>ppt_w</p:attrName>
                                        </p:attrNameLst>
                                      </p:cBhvr>
                                      <p:tavLst>
                                        <p:tav tm="0">
                                          <p:val>
                                            <p:strVal val="0"/>
                                          </p:val>
                                        </p:tav>
                                        <p:tav tm="100000">
                                          <p:val>
                                            <p:strVal val="#ppt_w"/>
                                          </p:val>
                                        </p:tav>
                                      </p:tavLst>
                                    </p:anim>
                                    <p:anim calcmode="lin" valueType="num">
                                      <p:cBhvr additive="base">
                                        <p:cTn id="8" dur="1000"/>
                                        <p:tgtEl>
                                          <p:spTgt spid="19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819150" y="515575"/>
            <a:ext cx="81576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dirty="0"/>
              <a:t>Case study </a:t>
            </a:r>
            <a:endParaRPr dirty="0"/>
          </a:p>
        </p:txBody>
      </p:sp>
      <p:sp>
        <p:nvSpPr>
          <p:cNvPr id="199" name="Google Shape;199;p24"/>
          <p:cNvSpPr txBox="1">
            <a:spLocks noGrp="1"/>
          </p:cNvSpPr>
          <p:nvPr>
            <p:ph type="body" idx="1"/>
          </p:nvPr>
        </p:nvSpPr>
        <p:spPr>
          <a:xfrm>
            <a:off x="819150" y="1668780"/>
            <a:ext cx="7829550" cy="2769945"/>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GB" sz="2000" dirty="0"/>
              <a:t>70 </a:t>
            </a:r>
            <a:r>
              <a:rPr lang="en-GB" sz="2000" dirty="0" err="1"/>
              <a:t>yo</a:t>
            </a:r>
            <a:r>
              <a:rPr lang="en-GB" sz="2000" dirty="0"/>
              <a:t> retired nurse, living in West Ballina with her long-term partner.</a:t>
            </a:r>
            <a:endParaRPr sz="2000" dirty="0"/>
          </a:p>
          <a:p>
            <a:pPr marL="457200" lvl="0" indent="-330200" algn="l" rtl="0">
              <a:spcBef>
                <a:spcPts val="0"/>
              </a:spcBef>
              <a:spcAft>
                <a:spcPts val="0"/>
              </a:spcAft>
              <a:buSzPts val="1600"/>
              <a:buChar char="●"/>
            </a:pPr>
            <a:r>
              <a:rPr lang="en-GB" sz="2000" dirty="0"/>
              <a:t>Background history of anxiety which has limited presentation for assessment since 2019 when concerns were emerging.</a:t>
            </a:r>
            <a:endParaRPr sz="2000" dirty="0"/>
          </a:p>
          <a:p>
            <a:pPr marL="457200" lvl="0" indent="-330200" algn="l" rtl="0">
              <a:spcBef>
                <a:spcPts val="0"/>
              </a:spcBef>
              <a:spcAft>
                <a:spcPts val="0"/>
              </a:spcAft>
              <a:buSzPts val="1600"/>
              <a:buChar char="●"/>
            </a:pPr>
            <a:r>
              <a:rPr lang="en-GB" sz="2000" dirty="0"/>
              <a:t>Diagnosed with Alzheimer’s disease in February 2022 and in the process of establishing a treatment plan with Geriatrician.</a:t>
            </a:r>
            <a:endParaRPr sz="2000" dirty="0"/>
          </a:p>
          <a:p>
            <a:pPr marL="457200" lvl="0" indent="-330200" algn="l" rtl="0">
              <a:spcBef>
                <a:spcPts val="0"/>
              </a:spcBef>
              <a:spcAft>
                <a:spcPts val="0"/>
              </a:spcAft>
              <a:buSzPts val="1600"/>
              <a:buChar char="●"/>
            </a:pPr>
            <a:r>
              <a:rPr lang="en-GB" sz="2000" dirty="0"/>
              <a:t>Planned for review in 3 months after further investigations planned. </a:t>
            </a:r>
            <a:endParaRPr sz="2000" dirty="0"/>
          </a:p>
          <a:p>
            <a:pPr marL="457200" lvl="0" indent="0" algn="l" rtl="0">
              <a:spcBef>
                <a:spcPts val="1200"/>
              </a:spcBef>
              <a:spcAft>
                <a:spcPts val="1200"/>
              </a:spcAft>
              <a:buNone/>
            </a:pPr>
            <a:endParaRPr sz="1600" dirty="0"/>
          </a:p>
        </p:txBody>
      </p:sp>
      <p:sp>
        <p:nvSpPr>
          <p:cNvPr id="200" name="Google Shape;200;p24"/>
          <p:cNvSpPr txBox="1"/>
          <p:nvPr/>
        </p:nvSpPr>
        <p:spPr>
          <a:xfrm>
            <a:off x="1409700" y="3950075"/>
            <a:ext cx="6979920" cy="56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2000" b="1" dirty="0">
                <a:solidFill>
                  <a:schemeClr val="dk2"/>
                </a:solidFill>
                <a:latin typeface="Calibri"/>
                <a:ea typeface="Calibri"/>
                <a:cs typeface="Calibri"/>
                <a:sym typeface="Calibri"/>
              </a:rPr>
              <a:t>MARCH 2022 - the couple's home was directly flood impacted.</a:t>
            </a:r>
            <a:endParaRPr sz="2000" b="1"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1000"/>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Case study</a:t>
            </a:r>
            <a:endParaRPr/>
          </a:p>
        </p:txBody>
      </p:sp>
      <p:sp>
        <p:nvSpPr>
          <p:cNvPr id="206" name="Google Shape;206;p25"/>
          <p:cNvSpPr txBox="1">
            <a:spLocks noGrp="1"/>
          </p:cNvSpPr>
          <p:nvPr>
            <p:ph type="body" idx="1"/>
          </p:nvPr>
        </p:nvSpPr>
        <p:spPr>
          <a:xfrm>
            <a:off x="819150" y="1707775"/>
            <a:ext cx="7505700" cy="3089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GB" sz="1600" dirty="0"/>
              <a:t>Moved around emergency short term accommodation across the region - including small motel rooms (5x moves in 2 months).</a:t>
            </a:r>
            <a:endParaRPr sz="1600" dirty="0"/>
          </a:p>
          <a:p>
            <a:pPr marL="457200" lvl="0" indent="-330200" algn="l" rtl="0">
              <a:spcBef>
                <a:spcPts val="0"/>
              </a:spcBef>
              <a:spcAft>
                <a:spcPts val="0"/>
              </a:spcAft>
              <a:buSzPts val="1600"/>
              <a:buChar char="●"/>
            </a:pPr>
            <a:r>
              <a:rPr lang="en-GB" sz="1600" dirty="0"/>
              <a:t>Long term accommodation search began.</a:t>
            </a:r>
            <a:endParaRPr sz="1600" dirty="0"/>
          </a:p>
          <a:p>
            <a:pPr marL="457200" lvl="0" indent="-330200" algn="l" rtl="0">
              <a:spcBef>
                <a:spcPts val="0"/>
              </a:spcBef>
              <a:spcAft>
                <a:spcPts val="0"/>
              </a:spcAft>
              <a:buSzPts val="1600"/>
              <a:buChar char="●"/>
            </a:pPr>
            <a:r>
              <a:rPr lang="en-GB" sz="1600" dirty="0"/>
              <a:t>Cognitive / emotional and </a:t>
            </a:r>
            <a:r>
              <a:rPr lang="en-GB" sz="1600" dirty="0" err="1"/>
              <a:t>behavioral</a:t>
            </a:r>
            <a:r>
              <a:rPr lang="en-GB" sz="1600" dirty="0"/>
              <a:t> changes</a:t>
            </a:r>
            <a:endParaRPr sz="1600" dirty="0"/>
          </a:p>
          <a:p>
            <a:pPr marL="914400" lvl="1" indent="-330200" algn="l" rtl="0">
              <a:spcBef>
                <a:spcPts val="0"/>
              </a:spcBef>
              <a:spcAft>
                <a:spcPts val="0"/>
              </a:spcAft>
              <a:buSzPts val="1600"/>
              <a:buChar char="○"/>
            </a:pPr>
            <a:r>
              <a:rPr lang="en-GB" sz="1600" dirty="0"/>
              <a:t>Increasingly confused, disorientated, anxious, hostile towards partner. </a:t>
            </a:r>
            <a:endParaRPr sz="1600" dirty="0"/>
          </a:p>
          <a:p>
            <a:pPr marL="914400" lvl="1" indent="-330200" algn="l" rtl="0">
              <a:spcBef>
                <a:spcPts val="0"/>
              </a:spcBef>
              <a:spcAft>
                <a:spcPts val="0"/>
              </a:spcAft>
              <a:buSzPts val="1600"/>
              <a:buChar char="○"/>
            </a:pPr>
            <a:r>
              <a:rPr lang="en-GB" sz="1600" dirty="0"/>
              <a:t>Declining mobility, near falls.</a:t>
            </a:r>
            <a:endParaRPr sz="1600" dirty="0"/>
          </a:p>
          <a:p>
            <a:pPr marL="914400" lvl="1" indent="-330200" algn="l" rtl="0">
              <a:spcBef>
                <a:spcPts val="0"/>
              </a:spcBef>
              <a:spcAft>
                <a:spcPts val="0"/>
              </a:spcAft>
              <a:buSzPts val="1600"/>
              <a:buChar char="○"/>
            </a:pPr>
            <a:r>
              <a:rPr lang="en-GB" sz="1600" dirty="0"/>
              <a:t>Refusing oral medications and personal care. </a:t>
            </a:r>
            <a:endParaRPr sz="1600" dirty="0"/>
          </a:p>
          <a:p>
            <a:pPr marL="457200" lvl="0" indent="-330200" algn="l" rtl="0">
              <a:spcBef>
                <a:spcPts val="0"/>
              </a:spcBef>
              <a:spcAft>
                <a:spcPts val="0"/>
              </a:spcAft>
              <a:buSzPts val="1600"/>
              <a:buChar char="●"/>
            </a:pPr>
            <a:r>
              <a:rPr lang="en-GB" sz="1600" dirty="0"/>
              <a:t>Escalating carer stress.</a:t>
            </a:r>
            <a:endParaRPr sz="1600" dirty="0"/>
          </a:p>
          <a:p>
            <a:pPr marL="457200" lvl="0" indent="-330200" algn="l" rtl="0">
              <a:spcBef>
                <a:spcPts val="0"/>
              </a:spcBef>
              <a:spcAft>
                <a:spcPts val="0"/>
              </a:spcAft>
              <a:buSzPts val="1600"/>
              <a:buChar char="●"/>
            </a:pPr>
            <a:r>
              <a:rPr lang="en-GB" sz="1600" dirty="0"/>
              <a:t>Difficulties obtaining home care package support / supplemental meals.</a:t>
            </a:r>
            <a:endParaRPr sz="1600" dirty="0"/>
          </a:p>
          <a:p>
            <a:pPr marL="457200" lvl="0" indent="-330200" algn="l" rtl="0">
              <a:spcBef>
                <a:spcPts val="0"/>
              </a:spcBef>
              <a:spcAft>
                <a:spcPts val="0"/>
              </a:spcAft>
              <a:buSzPts val="1600"/>
              <a:buChar char="●"/>
            </a:pPr>
            <a:r>
              <a:rPr lang="en-GB" sz="1600" dirty="0"/>
              <a:t>Transitioned to permanent residential care within months.</a:t>
            </a:r>
            <a:endParaRPr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Reflections</a:t>
            </a:r>
            <a:endParaRPr/>
          </a:p>
        </p:txBody>
      </p:sp>
      <p:sp>
        <p:nvSpPr>
          <p:cNvPr id="212" name="Google Shape;212;p2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GB" sz="1600" dirty="0"/>
              <a:t>Managing carer related grief / loss, whilst supporting someone living with dementia.</a:t>
            </a:r>
            <a:endParaRPr sz="1600" dirty="0"/>
          </a:p>
          <a:p>
            <a:pPr marL="457200" lvl="0" indent="-330200" algn="l" rtl="0">
              <a:spcBef>
                <a:spcPts val="0"/>
              </a:spcBef>
              <a:spcAft>
                <a:spcPts val="0"/>
              </a:spcAft>
              <a:buSzPts val="1600"/>
              <a:buChar char="●"/>
            </a:pPr>
            <a:r>
              <a:rPr lang="en-GB" sz="1600" dirty="0"/>
              <a:t>Managing behavioural and psychological symptoms of dementia.</a:t>
            </a:r>
            <a:endParaRPr sz="1600" dirty="0"/>
          </a:p>
          <a:p>
            <a:pPr marL="457200" lvl="0" indent="-330200" algn="l" rtl="0">
              <a:spcBef>
                <a:spcPts val="0"/>
              </a:spcBef>
              <a:spcAft>
                <a:spcPts val="0"/>
              </a:spcAft>
              <a:buSzPts val="1600"/>
              <a:buChar char="●"/>
            </a:pPr>
            <a:r>
              <a:rPr lang="en-GB" sz="1600" dirty="0"/>
              <a:t>Difficulties in communication and accessibility to dementia specific services.</a:t>
            </a:r>
            <a:endParaRPr sz="1600" dirty="0"/>
          </a:p>
          <a:p>
            <a:pPr marL="457200" lvl="0" indent="-330200" algn="l" rtl="0">
              <a:spcBef>
                <a:spcPts val="0"/>
              </a:spcBef>
              <a:spcAft>
                <a:spcPts val="0"/>
              </a:spcAft>
              <a:buSzPts val="1600"/>
              <a:buChar char="●"/>
            </a:pPr>
            <a:r>
              <a:rPr lang="en-GB" sz="1600" dirty="0"/>
              <a:t>Limited dementia - friendly accommodation.</a:t>
            </a:r>
            <a:endParaRPr sz="1600" dirty="0"/>
          </a:p>
          <a:p>
            <a:pPr marL="457200" lvl="0" indent="-330200" algn="l" rtl="0">
              <a:spcBef>
                <a:spcPts val="0"/>
              </a:spcBef>
              <a:spcAft>
                <a:spcPts val="0"/>
              </a:spcAft>
              <a:buSzPts val="1600"/>
              <a:buChar char="●"/>
            </a:pPr>
            <a:r>
              <a:rPr lang="en-GB" sz="1600" dirty="0"/>
              <a:t>Self-care for the carer themselves.</a:t>
            </a:r>
            <a:endParaRPr sz="1600" dirty="0"/>
          </a:p>
          <a:p>
            <a:pPr marL="457200" lvl="0" indent="-330200" algn="l" rtl="0">
              <a:spcBef>
                <a:spcPts val="0"/>
              </a:spcBef>
              <a:spcAft>
                <a:spcPts val="0"/>
              </a:spcAft>
              <a:buSzPts val="1600"/>
              <a:buChar char="●"/>
            </a:pPr>
            <a:r>
              <a:rPr lang="en-GB" sz="1600" dirty="0"/>
              <a:t>Compounding grief / loss / guilt and the transition into permanent care.</a:t>
            </a:r>
            <a:endParaRPr sz="1600" dirty="0"/>
          </a:p>
          <a:p>
            <a:pPr marL="457200" lvl="0" indent="-330200" algn="l" rtl="0">
              <a:spcBef>
                <a:spcPts val="0"/>
              </a:spcBef>
              <a:spcAft>
                <a:spcPts val="0"/>
              </a:spcAft>
              <a:buSzPts val="1600"/>
              <a:buChar char="●"/>
            </a:pPr>
            <a:r>
              <a:rPr lang="en-GB" sz="1600" dirty="0"/>
              <a:t>Emerging mental health issues.</a:t>
            </a:r>
            <a:endParaRPr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Consequences of Natural Disasters</a:t>
            </a:r>
            <a:endParaRPr/>
          </a:p>
        </p:txBody>
      </p:sp>
      <p:sp>
        <p:nvSpPr>
          <p:cNvPr id="218" name="Google Shape;218;p27"/>
          <p:cNvSpPr txBox="1">
            <a:spLocks noGrp="1"/>
          </p:cNvSpPr>
          <p:nvPr>
            <p:ph type="body" idx="1"/>
          </p:nvPr>
        </p:nvSpPr>
        <p:spPr>
          <a:xfrm>
            <a:off x="819150" y="1579200"/>
            <a:ext cx="7505700" cy="3564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sz="1600"/>
              <a:t>Psychological</a:t>
            </a:r>
            <a:endParaRPr sz="1600"/>
          </a:p>
          <a:p>
            <a:pPr marL="914400" lvl="1" indent="-330200" algn="l" rtl="0">
              <a:spcBef>
                <a:spcPts val="0"/>
              </a:spcBef>
              <a:spcAft>
                <a:spcPts val="0"/>
              </a:spcAft>
              <a:buSzPts val="1600"/>
              <a:buChar char="○"/>
            </a:pPr>
            <a:r>
              <a:rPr lang="en-GB" sz="1600"/>
              <a:t>Emergency induced distress / grief</a:t>
            </a:r>
            <a:endParaRPr sz="1600"/>
          </a:p>
          <a:p>
            <a:pPr marL="914400" lvl="1" indent="-330200" algn="l" rtl="0">
              <a:spcBef>
                <a:spcPts val="0"/>
              </a:spcBef>
              <a:spcAft>
                <a:spcPts val="0"/>
              </a:spcAft>
              <a:buSzPts val="1600"/>
              <a:buChar char="○"/>
            </a:pPr>
            <a:r>
              <a:rPr lang="en-GB" sz="1600"/>
              <a:t>Anxiety / depressed mood / acute stress disorder / PTSD</a:t>
            </a:r>
            <a:endParaRPr sz="1600"/>
          </a:p>
          <a:p>
            <a:pPr marL="914400" lvl="1" indent="-330200" algn="l" rtl="0">
              <a:spcBef>
                <a:spcPts val="0"/>
              </a:spcBef>
              <a:spcAft>
                <a:spcPts val="0"/>
              </a:spcAft>
              <a:buSzPts val="1600"/>
              <a:buChar char="○"/>
            </a:pPr>
            <a:r>
              <a:rPr lang="en-GB" sz="1600"/>
              <a:t>BPSD exacerbation - anger, agitation, distress, withdrawn, disorientation</a:t>
            </a:r>
            <a:endParaRPr sz="1600"/>
          </a:p>
          <a:p>
            <a:pPr marL="457200" lvl="0" indent="-330200" algn="l" rtl="0">
              <a:spcBef>
                <a:spcPts val="0"/>
              </a:spcBef>
              <a:spcAft>
                <a:spcPts val="0"/>
              </a:spcAft>
              <a:buSzPts val="1600"/>
              <a:buChar char="●"/>
            </a:pPr>
            <a:r>
              <a:rPr lang="en-GB" sz="1600"/>
              <a:t>Physical challenges</a:t>
            </a:r>
            <a:endParaRPr sz="1600"/>
          </a:p>
          <a:p>
            <a:pPr marL="914400" lvl="1" indent="-330200" algn="l" rtl="0">
              <a:spcBef>
                <a:spcPts val="0"/>
              </a:spcBef>
              <a:spcAft>
                <a:spcPts val="0"/>
              </a:spcAft>
              <a:buSzPts val="1600"/>
              <a:buChar char="○"/>
            </a:pPr>
            <a:r>
              <a:rPr lang="en-GB" sz="1600"/>
              <a:t>Change in routine</a:t>
            </a:r>
            <a:endParaRPr sz="1600"/>
          </a:p>
          <a:p>
            <a:pPr marL="914400" lvl="1" indent="-330200" algn="l" rtl="0">
              <a:spcBef>
                <a:spcPts val="0"/>
              </a:spcBef>
              <a:spcAft>
                <a:spcPts val="0"/>
              </a:spcAft>
              <a:buSzPts val="1600"/>
              <a:buChar char="○"/>
            </a:pPr>
            <a:r>
              <a:rPr lang="en-GB" sz="1600"/>
              <a:t>Loss of accommodation and possessions / communication issues</a:t>
            </a:r>
            <a:endParaRPr sz="1600"/>
          </a:p>
          <a:p>
            <a:pPr marL="914400" lvl="1" indent="-330200" algn="l" rtl="0">
              <a:spcBef>
                <a:spcPts val="0"/>
              </a:spcBef>
              <a:spcAft>
                <a:spcPts val="0"/>
              </a:spcAft>
              <a:buSzPts val="1600"/>
              <a:buChar char="○"/>
            </a:pPr>
            <a:r>
              <a:rPr lang="en-GB" sz="1600"/>
              <a:t>Loss of resources / local formal supports / isolation from family and friends</a:t>
            </a:r>
            <a:endParaRPr sz="1600"/>
          </a:p>
          <a:p>
            <a:pPr marL="914400" lvl="1" indent="-330200" algn="l" rtl="0">
              <a:spcBef>
                <a:spcPts val="0"/>
              </a:spcBef>
              <a:spcAft>
                <a:spcPts val="0"/>
              </a:spcAft>
              <a:buSzPts val="1600"/>
              <a:buChar char="○"/>
            </a:pPr>
            <a:r>
              <a:rPr lang="en-GB" sz="1600"/>
              <a:t>Difficulty accessing health services / supplies</a:t>
            </a:r>
            <a:endParaRPr sz="1600"/>
          </a:p>
          <a:p>
            <a:pPr marL="914400" lvl="1" indent="-330200" algn="l" rtl="0">
              <a:spcBef>
                <a:spcPts val="0"/>
              </a:spcBef>
              <a:spcAft>
                <a:spcPts val="0"/>
              </a:spcAft>
              <a:buSzPts val="1600"/>
              <a:buChar char="○"/>
            </a:pPr>
            <a:r>
              <a:rPr lang="en-GB" sz="1600"/>
              <a:t>Abuse / neglect</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8"/>
          <p:cNvPicPr preferRelativeResize="0"/>
          <p:nvPr/>
        </p:nvPicPr>
        <p:blipFill>
          <a:blip r:embed="rId3">
            <a:alphaModFix/>
          </a:blip>
          <a:stretch>
            <a:fillRect/>
          </a:stretch>
        </p:blipFill>
        <p:spPr>
          <a:xfrm>
            <a:off x="2309150" y="218225"/>
            <a:ext cx="4548799" cy="4707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9"/>
          <p:cNvPicPr preferRelativeResize="0"/>
          <p:nvPr/>
        </p:nvPicPr>
        <p:blipFill>
          <a:blip r:embed="rId3">
            <a:alphaModFix/>
          </a:blip>
          <a:stretch>
            <a:fillRect/>
          </a:stretch>
        </p:blipFill>
        <p:spPr>
          <a:xfrm>
            <a:off x="1957250" y="211125"/>
            <a:ext cx="5077124" cy="470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0"/>
          <p:cNvPicPr preferRelativeResize="0"/>
          <p:nvPr/>
        </p:nvPicPr>
        <p:blipFill>
          <a:blip r:embed="rId3">
            <a:alphaModFix/>
          </a:blip>
          <a:stretch>
            <a:fillRect/>
          </a:stretch>
        </p:blipFill>
        <p:spPr>
          <a:xfrm>
            <a:off x="0" y="0"/>
            <a:ext cx="4082425" cy="5143500"/>
          </a:xfrm>
          <a:prstGeom prst="rect">
            <a:avLst/>
          </a:prstGeom>
          <a:noFill/>
          <a:ln>
            <a:noFill/>
          </a:ln>
        </p:spPr>
      </p:pic>
      <p:pic>
        <p:nvPicPr>
          <p:cNvPr id="234" name="Google Shape;234;p30"/>
          <p:cNvPicPr preferRelativeResize="0"/>
          <p:nvPr/>
        </p:nvPicPr>
        <p:blipFill>
          <a:blip r:embed="rId4">
            <a:alphaModFix/>
          </a:blip>
          <a:stretch>
            <a:fillRect/>
          </a:stretch>
        </p:blipFill>
        <p:spPr>
          <a:xfrm>
            <a:off x="4082425" y="425500"/>
            <a:ext cx="4856100" cy="4506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1"/>
          <p:cNvSpPr txBox="1">
            <a:spLocks noGrp="1"/>
          </p:cNvSpPr>
          <p:nvPr>
            <p:ph type="title"/>
          </p:nvPr>
        </p:nvSpPr>
        <p:spPr>
          <a:xfrm>
            <a:off x="819150" y="845600"/>
            <a:ext cx="79872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333"/>
              <a:t>Preparedness, Preparedness, Preparedness</a:t>
            </a:r>
            <a:endParaRPr sz="3333"/>
          </a:p>
        </p:txBody>
      </p:sp>
      <p:sp>
        <p:nvSpPr>
          <p:cNvPr id="240" name="Google Shape;240;p31"/>
          <p:cNvSpPr txBox="1">
            <a:spLocks noGrp="1"/>
          </p:cNvSpPr>
          <p:nvPr>
            <p:ph type="body" idx="1"/>
          </p:nvPr>
        </p:nvSpPr>
        <p:spPr>
          <a:xfrm>
            <a:off x="819150" y="1762125"/>
            <a:ext cx="7505700" cy="2448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sz="1800" b="1" u="sng"/>
              <a:t>PLAN AHEAD</a:t>
            </a:r>
            <a:endParaRPr sz="1800" b="1" u="sng"/>
          </a:p>
          <a:p>
            <a:pPr marL="914400" lvl="1" indent="-342900" algn="l" rtl="0">
              <a:spcBef>
                <a:spcPts val="0"/>
              </a:spcBef>
              <a:spcAft>
                <a:spcPts val="0"/>
              </a:spcAft>
              <a:buSzPts val="1800"/>
              <a:buChar char="○"/>
            </a:pPr>
            <a:r>
              <a:rPr lang="en-GB" sz="1800"/>
              <a:t>Best escape plans / evacuation routes of transport</a:t>
            </a:r>
            <a:endParaRPr sz="1800"/>
          </a:p>
          <a:p>
            <a:pPr marL="914400" lvl="1" indent="-342900" algn="l" rtl="0">
              <a:spcBef>
                <a:spcPts val="0"/>
              </a:spcBef>
              <a:spcAft>
                <a:spcPts val="0"/>
              </a:spcAft>
              <a:buSzPts val="1800"/>
              <a:buChar char="○"/>
            </a:pPr>
            <a:r>
              <a:rPr lang="en-GB" sz="1800"/>
              <a:t>Alternative accommodation / evacuation centres</a:t>
            </a:r>
            <a:endParaRPr sz="1800"/>
          </a:p>
          <a:p>
            <a:pPr marL="914400" lvl="1" indent="-342900" algn="l" rtl="0">
              <a:spcBef>
                <a:spcPts val="0"/>
              </a:spcBef>
              <a:spcAft>
                <a:spcPts val="0"/>
              </a:spcAft>
              <a:buSzPts val="1800"/>
              <a:buChar char="○"/>
            </a:pPr>
            <a:r>
              <a:rPr lang="en-GB" sz="1800"/>
              <a:t>Consider how person living with dementia may cope during / after natural disaster to facilitate a level of control</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Acknowledgement to Country</a:t>
            </a:r>
            <a:endParaRPr/>
          </a:p>
        </p:txBody>
      </p:sp>
      <p:sp>
        <p:nvSpPr>
          <p:cNvPr id="135" name="Google Shape;135;p1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1700" dirty="0"/>
              <a:t>I acknowledge the Traditional Custodians of the various lands on which we stand today and the Aboriginal and Torres Strait Islander people participating in this gathering.</a:t>
            </a:r>
            <a:endParaRPr sz="1700" dirty="0"/>
          </a:p>
          <a:p>
            <a:pPr marL="0" lvl="0" indent="0" algn="ctr" rtl="0">
              <a:spcBef>
                <a:spcPts val="1200"/>
              </a:spcBef>
              <a:spcAft>
                <a:spcPts val="1200"/>
              </a:spcAft>
              <a:buNone/>
            </a:pPr>
            <a:r>
              <a:rPr lang="en-GB" sz="1700" dirty="0"/>
              <a:t>I pay my respects to Elders past, present and emerging, and recognise and celebrate the diversity of Aboriginal peoples and their ongoing cultures and connections to the lands and waters of NSW.</a:t>
            </a:r>
            <a:endParaRPr sz="1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2"/>
          <p:cNvSpPr txBox="1">
            <a:spLocks noGrp="1"/>
          </p:cNvSpPr>
          <p:nvPr>
            <p:ph type="title"/>
          </p:nvPr>
        </p:nvSpPr>
        <p:spPr>
          <a:xfrm>
            <a:off x="819150" y="845600"/>
            <a:ext cx="79872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333"/>
              <a:t>Preparedness, Preparedness, Preparedness</a:t>
            </a:r>
            <a:endParaRPr sz="3333"/>
          </a:p>
        </p:txBody>
      </p:sp>
      <p:sp>
        <p:nvSpPr>
          <p:cNvPr id="246" name="Google Shape;246;p32"/>
          <p:cNvSpPr txBox="1">
            <a:spLocks noGrp="1"/>
          </p:cNvSpPr>
          <p:nvPr>
            <p:ph type="body" idx="1"/>
          </p:nvPr>
        </p:nvSpPr>
        <p:spPr>
          <a:xfrm>
            <a:off x="819150" y="1638450"/>
            <a:ext cx="7505700" cy="3117000"/>
          </a:xfrm>
          <a:prstGeom prst="rect">
            <a:avLst/>
          </a:prstGeom>
        </p:spPr>
        <p:txBody>
          <a:bodyPr spcFirstLastPara="1" wrap="square" lIns="91425" tIns="91425" rIns="91425" bIns="91425" anchor="t" anchorCtr="0">
            <a:normAutofit fontScale="92500" lnSpcReduction="20000"/>
          </a:bodyPr>
          <a:lstStyle/>
          <a:p>
            <a:pPr marL="457200" lvl="0" indent="-342900" algn="l" rtl="0">
              <a:spcBef>
                <a:spcPts val="0"/>
              </a:spcBef>
              <a:spcAft>
                <a:spcPts val="0"/>
              </a:spcAft>
              <a:buSzPts val="1800"/>
              <a:buChar char="●"/>
            </a:pPr>
            <a:r>
              <a:rPr lang="en-GB" sz="1800" b="1" u="sng"/>
              <a:t>GET CONNECTED</a:t>
            </a:r>
            <a:endParaRPr sz="1800" b="1" u="sng"/>
          </a:p>
          <a:p>
            <a:pPr marL="914400" lvl="1" indent="-342900" algn="l" rtl="0">
              <a:spcBef>
                <a:spcPts val="0"/>
              </a:spcBef>
              <a:spcAft>
                <a:spcPts val="0"/>
              </a:spcAft>
              <a:buSzPts val="1800"/>
              <a:buChar char="○"/>
            </a:pPr>
            <a:r>
              <a:rPr lang="en-GB" sz="1800"/>
              <a:t>Identify a support network - family, friends, neighbours, community / carer groups, professionals or volunteers</a:t>
            </a:r>
            <a:endParaRPr sz="1800"/>
          </a:p>
          <a:p>
            <a:pPr marL="1371600" lvl="2" indent="-342900" algn="l" rtl="0">
              <a:spcBef>
                <a:spcPts val="0"/>
              </a:spcBef>
              <a:spcAft>
                <a:spcPts val="0"/>
              </a:spcAft>
              <a:buSzPts val="1800"/>
              <a:buChar char="■"/>
            </a:pPr>
            <a:r>
              <a:rPr lang="en-GB" sz="1800"/>
              <a:t>Include several people that the person with dementia spends time - ensure emergency plan is shared</a:t>
            </a:r>
            <a:endParaRPr sz="1800"/>
          </a:p>
          <a:p>
            <a:pPr marL="1371600" lvl="2" indent="-342900" algn="l" rtl="0">
              <a:spcBef>
                <a:spcPts val="0"/>
              </a:spcBef>
              <a:spcAft>
                <a:spcPts val="0"/>
              </a:spcAft>
              <a:buSzPts val="1800"/>
              <a:buChar char="■"/>
            </a:pPr>
            <a:r>
              <a:rPr lang="en-GB" sz="1800"/>
              <a:t>GP, Dementia Outreach Service, Home Care Package case manager, Carer Gateway</a:t>
            </a:r>
            <a:endParaRPr sz="1800"/>
          </a:p>
          <a:p>
            <a:pPr marL="914400" lvl="1" indent="-342900" algn="l" rtl="0">
              <a:spcBef>
                <a:spcPts val="0"/>
              </a:spcBef>
              <a:spcAft>
                <a:spcPts val="0"/>
              </a:spcAft>
              <a:buSzPts val="1800"/>
              <a:buChar char="○"/>
            </a:pPr>
            <a:r>
              <a:rPr lang="en-GB" sz="1800"/>
              <a:t>Sign up to </a:t>
            </a:r>
            <a:r>
              <a:rPr lang="en-GB" sz="1800" b="1"/>
              <a:t>Safely Home Program - call National Dementia Helpline (1800 100 500)</a:t>
            </a:r>
            <a:endParaRPr sz="1800" b="1"/>
          </a:p>
          <a:p>
            <a:pPr marL="914400" lvl="1" indent="-342900" algn="l" rtl="0">
              <a:spcBef>
                <a:spcPts val="0"/>
              </a:spcBef>
              <a:spcAft>
                <a:spcPts val="0"/>
              </a:spcAft>
              <a:buSzPts val="1800"/>
              <a:buChar char="○"/>
            </a:pPr>
            <a:r>
              <a:rPr lang="en-GB" sz="1800"/>
              <a:t>Sign up to </a:t>
            </a:r>
            <a:r>
              <a:rPr lang="en-GB" sz="1800" b="1"/>
              <a:t>MedicAlert - call the MedicAlert Foundation Helpline (1800 882 222)</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819150" y="845600"/>
            <a:ext cx="79872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333"/>
              <a:t>Preparedness, Preparedness, Preparedness</a:t>
            </a:r>
            <a:endParaRPr sz="3333"/>
          </a:p>
        </p:txBody>
      </p:sp>
      <p:sp>
        <p:nvSpPr>
          <p:cNvPr id="252" name="Google Shape;252;p33"/>
          <p:cNvSpPr txBox="1">
            <a:spLocks noGrp="1"/>
          </p:cNvSpPr>
          <p:nvPr>
            <p:ph type="body" idx="1"/>
          </p:nvPr>
        </p:nvSpPr>
        <p:spPr>
          <a:xfrm>
            <a:off x="819150" y="1459500"/>
            <a:ext cx="7505700" cy="3425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GB" sz="1800" b="1" u="sng"/>
              <a:t>GET ORGANISED</a:t>
            </a:r>
            <a:endParaRPr sz="1800" b="1" u="sng"/>
          </a:p>
          <a:p>
            <a:pPr marL="914400" lvl="1" indent="-342900" algn="l" rtl="0">
              <a:spcBef>
                <a:spcPts val="0"/>
              </a:spcBef>
              <a:spcAft>
                <a:spcPts val="0"/>
              </a:spcAft>
              <a:buSzPts val="1800"/>
              <a:buChar char="○"/>
            </a:pPr>
            <a:r>
              <a:rPr lang="en-GB" sz="1800"/>
              <a:t>In RediPlan write down specific needs of person living with dementia</a:t>
            </a:r>
            <a:endParaRPr sz="1800"/>
          </a:p>
          <a:p>
            <a:pPr marL="1371600" lvl="2" indent="-342900" algn="l" rtl="0">
              <a:spcBef>
                <a:spcPts val="0"/>
              </a:spcBef>
              <a:spcAft>
                <a:spcPts val="0"/>
              </a:spcAft>
              <a:buSzPts val="1800"/>
              <a:buChar char="■"/>
            </a:pPr>
            <a:r>
              <a:rPr lang="en-GB" sz="1800"/>
              <a:t>Likes / dislikes, routines, care needs</a:t>
            </a:r>
            <a:endParaRPr sz="1800"/>
          </a:p>
          <a:p>
            <a:pPr marL="1371600" lvl="2" indent="-342900" algn="l" rtl="0">
              <a:spcBef>
                <a:spcPts val="0"/>
              </a:spcBef>
              <a:spcAft>
                <a:spcPts val="0"/>
              </a:spcAft>
              <a:buSzPts val="1800"/>
              <a:buChar char="■"/>
            </a:pPr>
            <a:r>
              <a:rPr lang="en-GB" sz="1800"/>
              <a:t>Mobility needs</a:t>
            </a:r>
            <a:endParaRPr sz="1800"/>
          </a:p>
          <a:p>
            <a:pPr marL="1371600" lvl="2" indent="-342900" algn="l" rtl="0">
              <a:spcBef>
                <a:spcPts val="0"/>
              </a:spcBef>
              <a:spcAft>
                <a:spcPts val="0"/>
              </a:spcAft>
              <a:buSzPts val="1800"/>
              <a:buChar char="■"/>
            </a:pPr>
            <a:r>
              <a:rPr lang="en-GB" sz="1800"/>
              <a:t>BPSD management - ie. strategies to manage anxiety / agitation</a:t>
            </a:r>
            <a:endParaRPr sz="1800"/>
          </a:p>
          <a:p>
            <a:pPr marL="1371600" lvl="2" indent="-342900" algn="l" rtl="0">
              <a:spcBef>
                <a:spcPts val="0"/>
              </a:spcBef>
              <a:spcAft>
                <a:spcPts val="0"/>
              </a:spcAft>
              <a:buSzPts val="1800"/>
              <a:buChar char="■"/>
            </a:pPr>
            <a:r>
              <a:rPr lang="en-GB" sz="1800"/>
              <a:t>Hearing / communication needs</a:t>
            </a:r>
            <a:endParaRPr sz="1800"/>
          </a:p>
          <a:p>
            <a:pPr marL="1371600" lvl="2" indent="-342900" algn="l" rtl="0">
              <a:spcBef>
                <a:spcPts val="0"/>
              </a:spcBef>
              <a:spcAft>
                <a:spcPts val="0"/>
              </a:spcAft>
              <a:buSzPts val="1800"/>
              <a:buChar char="■"/>
            </a:pPr>
            <a:r>
              <a:rPr lang="en-GB" sz="1800"/>
              <a:t>Other needs: diet, continence aids, medical history, meds etc.</a:t>
            </a:r>
            <a:endParaRPr sz="1800"/>
          </a:p>
          <a:p>
            <a:pPr marL="1371600" lvl="2" indent="-342900" algn="l" rtl="0">
              <a:spcBef>
                <a:spcPts val="0"/>
              </a:spcBef>
              <a:spcAft>
                <a:spcPts val="0"/>
              </a:spcAft>
              <a:buSzPts val="1800"/>
              <a:buChar char="■"/>
            </a:pPr>
            <a:r>
              <a:rPr lang="en-GB" sz="1800"/>
              <a:t>Important contact details e.g. emergency contacts, out-of-town contacts, doctor, pharmacist, out-of-hours services</a:t>
            </a:r>
            <a:endParaRPr sz="1800"/>
          </a:p>
          <a:p>
            <a:pPr marL="1371600" lvl="2" indent="-342900" algn="l" rtl="0">
              <a:spcBef>
                <a:spcPts val="0"/>
              </a:spcBef>
              <a:spcAft>
                <a:spcPts val="0"/>
              </a:spcAft>
              <a:buSzPts val="1800"/>
              <a:buChar char="■"/>
            </a:pPr>
            <a:r>
              <a:rPr lang="en-GB" sz="1800"/>
              <a:t>Current photo	</a:t>
            </a:r>
            <a:endParaRPr sz="1800"/>
          </a:p>
          <a:p>
            <a:pPr marL="914400" lvl="1" indent="-342900" algn="l" rtl="0">
              <a:spcBef>
                <a:spcPts val="0"/>
              </a:spcBef>
              <a:spcAft>
                <a:spcPts val="0"/>
              </a:spcAft>
              <a:buSzPts val="1800"/>
              <a:buChar char="○"/>
            </a:pPr>
            <a:r>
              <a:rPr lang="en-GB" sz="1800"/>
              <a:t>Keep up to date, discuss with GP / pharmacist. SHARE</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title"/>
          </p:nvPr>
        </p:nvSpPr>
        <p:spPr>
          <a:xfrm>
            <a:off x="819150" y="845600"/>
            <a:ext cx="80244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3333"/>
          </a:p>
          <a:p>
            <a:pPr marL="0" lvl="0" indent="0" algn="l" rtl="0">
              <a:spcBef>
                <a:spcPts val="0"/>
              </a:spcBef>
              <a:spcAft>
                <a:spcPts val="0"/>
              </a:spcAft>
              <a:buNone/>
            </a:pPr>
            <a:endParaRPr/>
          </a:p>
        </p:txBody>
      </p:sp>
      <p:sp>
        <p:nvSpPr>
          <p:cNvPr id="258" name="Google Shape;258;p34"/>
          <p:cNvSpPr txBox="1"/>
          <p:nvPr/>
        </p:nvSpPr>
        <p:spPr>
          <a:xfrm>
            <a:off x="1160250" y="1763225"/>
            <a:ext cx="6723900" cy="7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59" name="Google Shape;259;p34"/>
          <p:cNvSpPr txBox="1">
            <a:spLocks noGrp="1"/>
          </p:cNvSpPr>
          <p:nvPr>
            <p:ph type="body" idx="1"/>
          </p:nvPr>
        </p:nvSpPr>
        <p:spPr>
          <a:xfrm>
            <a:off x="422909" y="1322900"/>
            <a:ext cx="8236666" cy="4101000"/>
          </a:xfrm>
          <a:prstGeom prst="rect">
            <a:avLst/>
          </a:prstGeom>
        </p:spPr>
        <p:txBody>
          <a:bodyPr spcFirstLastPara="1" wrap="square" lIns="91425" tIns="91425" rIns="91425" bIns="91425" anchor="t" anchorCtr="0">
            <a:normAutofit fontScale="47500" lnSpcReduction="20000"/>
          </a:bodyPr>
          <a:lstStyle/>
          <a:p>
            <a:pPr marL="457200" lvl="0" indent="-342900" algn="l" rtl="0">
              <a:lnSpc>
                <a:spcPct val="150000"/>
              </a:lnSpc>
              <a:spcBef>
                <a:spcPts val="0"/>
              </a:spcBef>
              <a:spcAft>
                <a:spcPts val="0"/>
              </a:spcAft>
              <a:buSzPct val="100000"/>
              <a:buChar char="●"/>
            </a:pPr>
            <a:r>
              <a:rPr lang="en-GB" sz="4200" dirty="0"/>
              <a:t>Dementia is a chronic disease and should be managed as such</a:t>
            </a:r>
            <a:endParaRPr sz="4200" dirty="0"/>
          </a:p>
          <a:p>
            <a:pPr marL="457200" lvl="0" indent="-342900" algn="l" rtl="0">
              <a:lnSpc>
                <a:spcPct val="150000"/>
              </a:lnSpc>
              <a:spcBef>
                <a:spcPts val="0"/>
              </a:spcBef>
              <a:spcAft>
                <a:spcPts val="0"/>
              </a:spcAft>
              <a:buSzPct val="100000"/>
              <a:buChar char="●"/>
            </a:pPr>
            <a:r>
              <a:rPr lang="en-GB" sz="4200" dirty="0"/>
              <a:t>Collaborative relationship with treating team</a:t>
            </a:r>
            <a:endParaRPr sz="4200" dirty="0"/>
          </a:p>
          <a:p>
            <a:pPr marL="914400" lvl="1" indent="-342900" algn="l" rtl="0">
              <a:lnSpc>
                <a:spcPct val="150000"/>
              </a:lnSpc>
              <a:spcBef>
                <a:spcPts val="0"/>
              </a:spcBef>
              <a:spcAft>
                <a:spcPts val="0"/>
              </a:spcAft>
              <a:buSzPct val="100000"/>
              <a:buChar char="○"/>
            </a:pPr>
            <a:r>
              <a:rPr lang="en-GB" sz="4200" dirty="0"/>
              <a:t>General Practitioner</a:t>
            </a:r>
            <a:endParaRPr sz="4200" dirty="0"/>
          </a:p>
          <a:p>
            <a:pPr marL="914400" lvl="1" indent="-342900" algn="l" rtl="0">
              <a:lnSpc>
                <a:spcPct val="150000"/>
              </a:lnSpc>
              <a:spcBef>
                <a:spcPts val="0"/>
              </a:spcBef>
              <a:spcAft>
                <a:spcPts val="0"/>
              </a:spcAft>
              <a:buSzPct val="100000"/>
              <a:buChar char="○"/>
            </a:pPr>
            <a:r>
              <a:rPr lang="en-GB" sz="4200" dirty="0"/>
              <a:t>Pharmacist</a:t>
            </a:r>
            <a:endParaRPr sz="4200" dirty="0"/>
          </a:p>
          <a:p>
            <a:pPr marL="914400" lvl="1" indent="-342900" algn="l" rtl="0">
              <a:lnSpc>
                <a:spcPct val="150000"/>
              </a:lnSpc>
              <a:spcBef>
                <a:spcPts val="0"/>
              </a:spcBef>
              <a:spcAft>
                <a:spcPts val="0"/>
              </a:spcAft>
              <a:buSzPct val="100000"/>
              <a:buChar char="○"/>
            </a:pPr>
            <a:r>
              <a:rPr lang="en-GB" sz="4200" dirty="0"/>
              <a:t>non-GP Specialist (e.g. Geriatrician, Geriatric Psychiatrist, Neurologist)</a:t>
            </a:r>
            <a:endParaRPr sz="4200" dirty="0"/>
          </a:p>
          <a:p>
            <a:pPr marL="914400" lvl="1" indent="-342900" algn="l" rtl="0">
              <a:lnSpc>
                <a:spcPct val="150000"/>
              </a:lnSpc>
              <a:spcBef>
                <a:spcPts val="0"/>
              </a:spcBef>
              <a:spcAft>
                <a:spcPts val="0"/>
              </a:spcAft>
              <a:buSzPct val="100000"/>
              <a:buChar char="○"/>
            </a:pPr>
            <a:r>
              <a:rPr lang="en-GB" sz="4200" dirty="0"/>
              <a:t>Psychogeriatric Nurse Practitioner</a:t>
            </a:r>
            <a:endParaRPr sz="4200" dirty="0"/>
          </a:p>
          <a:p>
            <a:pPr marL="914400" lvl="1" indent="-342900" algn="l" rtl="0">
              <a:lnSpc>
                <a:spcPct val="150000"/>
              </a:lnSpc>
              <a:spcBef>
                <a:spcPts val="0"/>
              </a:spcBef>
              <a:spcAft>
                <a:spcPts val="0"/>
              </a:spcAft>
              <a:buSzPct val="100000"/>
              <a:buChar char="○"/>
            </a:pPr>
            <a:r>
              <a:rPr lang="en-GB" sz="4200" dirty="0"/>
              <a:t>Allied health as required e.g. physiotherapy, occupational therapy</a:t>
            </a:r>
            <a:endParaRPr sz="4200" dirty="0"/>
          </a:p>
          <a:p>
            <a:pPr marL="0" lvl="0" indent="0" algn="l" rtl="0">
              <a:spcBef>
                <a:spcPts val="1200"/>
              </a:spcBef>
              <a:spcAft>
                <a:spcPts val="0"/>
              </a:spcAft>
              <a:buNone/>
            </a:pPr>
            <a:endParaRPr sz="1800" dirty="0"/>
          </a:p>
          <a:p>
            <a:pPr marL="0" lvl="0" indent="0" algn="l" rtl="0">
              <a:spcBef>
                <a:spcPts val="1200"/>
              </a:spcBef>
              <a:spcAft>
                <a:spcPts val="0"/>
              </a:spcAft>
              <a:buNone/>
            </a:pPr>
            <a:endParaRPr sz="1800" dirty="0"/>
          </a:p>
          <a:p>
            <a:pPr marL="457200" lvl="0" indent="0" algn="l" rtl="0">
              <a:spcBef>
                <a:spcPts val="1200"/>
              </a:spcBef>
              <a:spcAft>
                <a:spcPts val="0"/>
              </a:spcAft>
              <a:buNone/>
            </a:pPr>
            <a:endParaRPr sz="1800" dirty="0"/>
          </a:p>
          <a:p>
            <a:pPr marL="0" lvl="0" indent="0" algn="l" rtl="0">
              <a:spcBef>
                <a:spcPts val="1200"/>
              </a:spcBef>
              <a:spcAft>
                <a:spcPts val="1200"/>
              </a:spcAft>
              <a:buNone/>
            </a:pPr>
            <a:endParaRPr sz="1800" dirty="0"/>
          </a:p>
        </p:txBody>
      </p:sp>
      <p:sp>
        <p:nvSpPr>
          <p:cNvPr id="260" name="Google Shape;260;p34"/>
          <p:cNvSpPr txBox="1">
            <a:spLocks noGrp="1"/>
          </p:cNvSpPr>
          <p:nvPr>
            <p:ph type="title"/>
          </p:nvPr>
        </p:nvSpPr>
        <p:spPr>
          <a:xfrm>
            <a:off x="672375" y="669475"/>
            <a:ext cx="79872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333"/>
              <a:t>Preparedness in dementia</a:t>
            </a:r>
            <a:endParaRPr sz="3333"/>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p:nvPr>
        </p:nvSpPr>
        <p:spPr>
          <a:xfrm>
            <a:off x="672375" y="669475"/>
            <a:ext cx="79872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333"/>
              <a:t>Lastly… or most importantly</a:t>
            </a:r>
            <a:endParaRPr sz="3333"/>
          </a:p>
        </p:txBody>
      </p:sp>
      <p:sp>
        <p:nvSpPr>
          <p:cNvPr id="266" name="Google Shape;266;p35"/>
          <p:cNvSpPr txBox="1">
            <a:spLocks noGrp="1"/>
          </p:cNvSpPr>
          <p:nvPr>
            <p:ph type="body" idx="1"/>
          </p:nvPr>
        </p:nvSpPr>
        <p:spPr>
          <a:xfrm>
            <a:off x="819150" y="1548576"/>
            <a:ext cx="7505700" cy="3941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sz="1800" b="1" i="1" dirty="0"/>
              <a:t>STAY CONNECTED!</a:t>
            </a:r>
            <a:endParaRPr sz="1800" b="1" i="1" dirty="0"/>
          </a:p>
          <a:p>
            <a:pPr marL="457200" lvl="0" indent="-342900" algn="l" rtl="0">
              <a:spcBef>
                <a:spcPts val="0"/>
              </a:spcBef>
              <a:spcAft>
                <a:spcPts val="0"/>
              </a:spcAft>
              <a:buSzPts val="1800"/>
              <a:buChar char="●"/>
            </a:pPr>
            <a:r>
              <a:rPr lang="en-GB" sz="1800" dirty="0"/>
              <a:t>Develop social  / support networks </a:t>
            </a:r>
            <a:endParaRPr sz="1800" dirty="0"/>
          </a:p>
          <a:p>
            <a:pPr marL="914400" lvl="1" indent="-342900" algn="l" rtl="0">
              <a:spcBef>
                <a:spcPts val="0"/>
              </a:spcBef>
              <a:spcAft>
                <a:spcPts val="0"/>
              </a:spcAft>
              <a:buSzPts val="1800"/>
              <a:buChar char="○"/>
            </a:pPr>
            <a:r>
              <a:rPr lang="en-GB" sz="1800" dirty="0"/>
              <a:t>Friends / family / neighbours</a:t>
            </a:r>
            <a:endParaRPr sz="1800" dirty="0"/>
          </a:p>
          <a:p>
            <a:pPr marL="914400" lvl="1" indent="-342900" algn="l" rtl="0">
              <a:spcBef>
                <a:spcPts val="0"/>
              </a:spcBef>
              <a:spcAft>
                <a:spcPts val="0"/>
              </a:spcAft>
              <a:buSzPts val="1800"/>
              <a:buChar char="○"/>
            </a:pPr>
            <a:r>
              <a:rPr lang="en-GB" sz="1800" dirty="0"/>
              <a:t>Dementia Outreach Service  / Dementia Inclusive Ballina /  Parkinson’s support groups or Parkinson’s nurses / Older Persons Mental Health Service</a:t>
            </a:r>
            <a:endParaRPr sz="1800" dirty="0"/>
          </a:p>
          <a:p>
            <a:pPr marL="914400" lvl="1" indent="-342900" algn="l" rtl="0">
              <a:spcBef>
                <a:spcPts val="0"/>
              </a:spcBef>
              <a:spcAft>
                <a:spcPts val="0"/>
              </a:spcAft>
              <a:buSzPts val="1800"/>
              <a:buChar char="○"/>
            </a:pPr>
            <a:r>
              <a:rPr lang="en-GB" sz="1800" dirty="0"/>
              <a:t>Dementia Australia website / Dementia Support Australia / Carer Gateway</a:t>
            </a:r>
            <a:endParaRPr sz="1800" dirty="0"/>
          </a:p>
          <a:p>
            <a:pPr marL="914400" lvl="1" indent="-342900" algn="l" rtl="0">
              <a:spcBef>
                <a:spcPts val="0"/>
              </a:spcBef>
              <a:spcAft>
                <a:spcPts val="0"/>
              </a:spcAft>
              <a:buSzPts val="1800"/>
              <a:buChar char="○"/>
            </a:pPr>
            <a:r>
              <a:rPr lang="en-GB" sz="1800" dirty="0"/>
              <a:t>Beating Hearts of Lismore / Day Respite groups </a:t>
            </a:r>
            <a:endParaRPr sz="1800" dirty="0"/>
          </a:p>
          <a:p>
            <a:pPr marL="457200" lvl="0" indent="-342900" algn="l" rtl="0">
              <a:spcBef>
                <a:spcPts val="0"/>
              </a:spcBef>
              <a:spcAft>
                <a:spcPts val="0"/>
              </a:spcAft>
              <a:buSzPts val="1800"/>
              <a:buChar char="●"/>
            </a:pPr>
            <a:r>
              <a:rPr lang="en-GB" sz="1800" dirty="0"/>
              <a:t>Link with My Aged Care / ACAT / DVA / NDIS</a:t>
            </a:r>
            <a:endParaRPr sz="1800" dirty="0"/>
          </a:p>
          <a:p>
            <a:pPr marL="457200" lvl="0" indent="0" algn="l" rtl="0">
              <a:spcBef>
                <a:spcPts val="1200"/>
              </a:spcBef>
              <a:spcAft>
                <a:spcPts val="0"/>
              </a:spcAft>
              <a:buNone/>
            </a:pPr>
            <a:endParaRPr sz="1800" dirty="0"/>
          </a:p>
          <a:p>
            <a:pPr marL="0" lvl="0" indent="0" algn="l" rtl="0">
              <a:spcBef>
                <a:spcPts val="1200"/>
              </a:spcBef>
              <a:spcAft>
                <a:spcPts val="1200"/>
              </a:spcAft>
              <a:buNone/>
            </a:pPr>
            <a:endParaRPr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300" dirty="0"/>
              <a:t>Lastly …. or most importantly</a:t>
            </a:r>
            <a:endParaRPr sz="3300" dirty="0"/>
          </a:p>
        </p:txBody>
      </p:sp>
      <p:sp>
        <p:nvSpPr>
          <p:cNvPr id="272" name="Google Shape;272;p36"/>
          <p:cNvSpPr txBox="1">
            <a:spLocks noGrp="1"/>
          </p:cNvSpPr>
          <p:nvPr>
            <p:ph type="body" idx="1"/>
          </p:nvPr>
        </p:nvSpPr>
        <p:spPr>
          <a:xfrm>
            <a:off x="819150" y="1487805"/>
            <a:ext cx="7505700" cy="3073800"/>
          </a:xfrm>
          <a:prstGeom prst="rect">
            <a:avLst/>
          </a:prstGeom>
        </p:spPr>
        <p:txBody>
          <a:bodyPr spcFirstLastPara="1" wrap="square" lIns="91425" tIns="91425" rIns="91425" bIns="91425" anchor="t" anchorCtr="0">
            <a:noAutofit/>
          </a:bodyPr>
          <a:lstStyle/>
          <a:p>
            <a:pPr marL="457200" lvl="0" indent="-342900" algn="l" rtl="0">
              <a:lnSpc>
                <a:spcPct val="120000"/>
              </a:lnSpc>
              <a:spcBef>
                <a:spcPts val="0"/>
              </a:spcBef>
              <a:spcAft>
                <a:spcPts val="0"/>
              </a:spcAft>
              <a:buSzPts val="1800"/>
              <a:buChar char="●"/>
            </a:pPr>
            <a:r>
              <a:rPr lang="en-GB" sz="1800" dirty="0"/>
              <a:t>Optimise your psychological, physical and cognitive health</a:t>
            </a:r>
            <a:endParaRPr sz="1800" dirty="0"/>
          </a:p>
          <a:p>
            <a:pPr marL="914400" lvl="1" indent="-342900" algn="l" rtl="0">
              <a:lnSpc>
                <a:spcPct val="120000"/>
              </a:lnSpc>
              <a:spcBef>
                <a:spcPts val="0"/>
              </a:spcBef>
              <a:spcAft>
                <a:spcPts val="0"/>
              </a:spcAft>
              <a:buSzPts val="1800"/>
              <a:buChar char="○"/>
            </a:pPr>
            <a:r>
              <a:rPr lang="en-GB" sz="1800" dirty="0"/>
              <a:t>STAY ACTIVE and consume a well-balanced diet</a:t>
            </a:r>
            <a:endParaRPr sz="1800" dirty="0"/>
          </a:p>
          <a:p>
            <a:pPr marL="914400" lvl="1" indent="-342900" algn="l" rtl="0">
              <a:lnSpc>
                <a:spcPct val="120000"/>
              </a:lnSpc>
              <a:spcBef>
                <a:spcPts val="0"/>
              </a:spcBef>
              <a:spcAft>
                <a:spcPts val="0"/>
              </a:spcAft>
              <a:buSzPts val="1800"/>
              <a:buChar char="○"/>
            </a:pPr>
            <a:r>
              <a:rPr lang="en-GB" sz="1800" dirty="0"/>
              <a:t>Engage in social activities</a:t>
            </a:r>
            <a:endParaRPr sz="1800" dirty="0"/>
          </a:p>
          <a:p>
            <a:pPr marL="914400" lvl="1" indent="-342900" algn="l" rtl="0">
              <a:lnSpc>
                <a:spcPct val="120000"/>
              </a:lnSpc>
              <a:spcBef>
                <a:spcPts val="0"/>
              </a:spcBef>
              <a:spcAft>
                <a:spcPts val="0"/>
              </a:spcAft>
              <a:buSzPts val="1800"/>
              <a:buChar char="○"/>
            </a:pPr>
            <a:r>
              <a:rPr lang="en-GB" sz="1800" dirty="0"/>
              <a:t>Optimise sleep, limit alcohol, optimise vascular health with GP</a:t>
            </a:r>
            <a:endParaRPr sz="1800" dirty="0"/>
          </a:p>
          <a:p>
            <a:pPr marL="914400" lvl="1" indent="-342900" algn="l" rtl="0">
              <a:lnSpc>
                <a:spcPct val="120000"/>
              </a:lnSpc>
              <a:spcBef>
                <a:spcPts val="0"/>
              </a:spcBef>
              <a:spcAft>
                <a:spcPts val="0"/>
              </a:spcAft>
              <a:buSzPts val="1800"/>
              <a:buChar char="○"/>
            </a:pPr>
            <a:r>
              <a:rPr lang="en-GB" sz="1800" dirty="0"/>
              <a:t>Review medications with GP</a:t>
            </a:r>
            <a:endParaRPr sz="1800" dirty="0"/>
          </a:p>
          <a:p>
            <a:pPr marL="914400" lvl="1" indent="-342900" algn="l" rtl="0">
              <a:lnSpc>
                <a:spcPct val="120000"/>
              </a:lnSpc>
              <a:spcBef>
                <a:spcPts val="0"/>
              </a:spcBef>
              <a:spcAft>
                <a:spcPts val="0"/>
              </a:spcAft>
              <a:buSzPts val="1800"/>
              <a:buChar char="○"/>
            </a:pPr>
            <a:r>
              <a:rPr lang="en-GB" sz="1800" dirty="0"/>
              <a:t>Monitor signs of depression / anxiety</a:t>
            </a:r>
            <a:endParaRPr sz="1800" dirty="0"/>
          </a:p>
          <a:p>
            <a:pPr marL="914400" lvl="1" indent="-342900" algn="l" rtl="0">
              <a:lnSpc>
                <a:spcPct val="120000"/>
              </a:lnSpc>
              <a:spcBef>
                <a:spcPts val="0"/>
              </a:spcBef>
              <a:spcAft>
                <a:spcPts val="0"/>
              </a:spcAft>
              <a:buSzPts val="1800"/>
              <a:buChar char="○"/>
            </a:pPr>
            <a:r>
              <a:rPr lang="en-GB" sz="1800" dirty="0"/>
              <a:t>Engage in Music Therapy, Cognitive Behavioural Therapy </a:t>
            </a:r>
            <a:r>
              <a:rPr lang="en-AU" sz="1800" dirty="0"/>
              <a:t>etc.</a:t>
            </a:r>
            <a:endParaRPr sz="1800" dirty="0"/>
          </a:p>
          <a:p>
            <a:pPr marL="457200" lvl="0" indent="-342900" algn="l" rtl="0">
              <a:lnSpc>
                <a:spcPct val="120000"/>
              </a:lnSpc>
              <a:spcBef>
                <a:spcPts val="0"/>
              </a:spcBef>
              <a:spcAft>
                <a:spcPts val="0"/>
              </a:spcAft>
              <a:buSzPts val="1800"/>
              <a:buChar char="●"/>
            </a:pPr>
            <a:r>
              <a:rPr lang="en-GB" sz="1800" dirty="0"/>
              <a:t>Driving </a:t>
            </a:r>
            <a:endParaRPr sz="1800" dirty="0"/>
          </a:p>
          <a:p>
            <a:pPr marL="457200" lvl="0" indent="-342900" algn="l" rtl="0">
              <a:lnSpc>
                <a:spcPct val="120000"/>
              </a:lnSpc>
              <a:spcBef>
                <a:spcPts val="0"/>
              </a:spcBef>
              <a:spcAft>
                <a:spcPts val="0"/>
              </a:spcAft>
              <a:buSzPts val="1800"/>
              <a:buChar char="●"/>
            </a:pPr>
            <a:r>
              <a:rPr lang="en-GB" sz="1800" dirty="0"/>
              <a:t>Advance Care Planning </a:t>
            </a:r>
            <a:endParaRPr sz="1800" dirty="0"/>
          </a:p>
          <a:p>
            <a:pPr marL="457200" lvl="0" indent="-342900" algn="l" rtl="0">
              <a:lnSpc>
                <a:spcPct val="120000"/>
              </a:lnSpc>
              <a:spcBef>
                <a:spcPts val="0"/>
              </a:spcBef>
              <a:spcAft>
                <a:spcPts val="0"/>
              </a:spcAft>
              <a:buSzPts val="1800"/>
              <a:buChar char="●"/>
            </a:pPr>
            <a:r>
              <a:rPr lang="en-GB" sz="1800" dirty="0"/>
              <a:t>Legal matters - EPOA / EPOG / Will - </a:t>
            </a:r>
            <a:r>
              <a:rPr lang="en-GB" sz="1800" b="1" dirty="0"/>
              <a:t>EARLY</a:t>
            </a:r>
            <a:endParaRPr sz="1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Rementia Together 5-day retreat</a:t>
            </a:r>
            <a:endParaRPr/>
          </a:p>
        </p:txBody>
      </p:sp>
      <p:sp>
        <p:nvSpPr>
          <p:cNvPr id="278" name="Google Shape;278;p37"/>
          <p:cNvSpPr txBox="1">
            <a:spLocks noGrp="1"/>
          </p:cNvSpPr>
          <p:nvPr>
            <p:ph type="body" idx="1"/>
          </p:nvPr>
        </p:nvSpPr>
        <p:spPr>
          <a:xfrm>
            <a:off x="764325" y="1497375"/>
            <a:ext cx="7505700" cy="277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GB" sz="1800"/>
              <a:t>Provides people with dementia and their support partner hope beyond diagnosis.</a:t>
            </a:r>
            <a:endParaRPr sz="1800"/>
          </a:p>
          <a:p>
            <a:pPr marL="457200" lvl="0" indent="-342900" algn="l" rtl="0">
              <a:spcBef>
                <a:spcPts val="0"/>
              </a:spcBef>
              <a:spcAft>
                <a:spcPts val="0"/>
              </a:spcAft>
              <a:buSzPts val="1800"/>
              <a:buChar char="●"/>
            </a:pPr>
            <a:r>
              <a:rPr lang="en-GB" sz="1800"/>
              <a:t>5 day, live-in retreat accommodates five people / their support partners</a:t>
            </a:r>
            <a:endParaRPr sz="1800"/>
          </a:p>
          <a:p>
            <a:pPr marL="914400" lvl="1" indent="-342900" algn="l" rtl="0">
              <a:spcBef>
                <a:spcPts val="0"/>
              </a:spcBef>
              <a:spcAft>
                <a:spcPts val="0"/>
              </a:spcAft>
              <a:buSzPts val="1800"/>
              <a:buChar char="○"/>
            </a:pPr>
            <a:r>
              <a:rPr lang="en-GB" sz="1800"/>
              <a:t>Provides innovative dementia education</a:t>
            </a:r>
            <a:endParaRPr sz="1800"/>
          </a:p>
          <a:p>
            <a:pPr marL="914400" lvl="1" indent="-342900" algn="l" rtl="0">
              <a:spcBef>
                <a:spcPts val="0"/>
              </a:spcBef>
              <a:spcAft>
                <a:spcPts val="0"/>
              </a:spcAft>
              <a:buSzPts val="1800"/>
              <a:buChar char="○"/>
            </a:pPr>
            <a:r>
              <a:rPr lang="en-GB" sz="1800"/>
              <a:t>Shares tools and strategies to help you live well</a:t>
            </a:r>
            <a:endParaRPr sz="1800"/>
          </a:p>
          <a:p>
            <a:pPr marL="914400" lvl="1" indent="-342900" algn="l" rtl="0">
              <a:spcBef>
                <a:spcPts val="0"/>
              </a:spcBef>
              <a:spcAft>
                <a:spcPts val="0"/>
              </a:spcAft>
              <a:buSzPts val="1800"/>
              <a:buChar char="○"/>
            </a:pPr>
            <a:r>
              <a:rPr lang="en-GB" sz="1800"/>
              <a:t>Connects you with others </a:t>
            </a:r>
            <a:endParaRPr sz="1800"/>
          </a:p>
          <a:p>
            <a:pPr marL="457200" lvl="0" indent="-342900" algn="l" rtl="0">
              <a:spcBef>
                <a:spcPts val="0"/>
              </a:spcBef>
              <a:spcAft>
                <a:spcPts val="0"/>
              </a:spcAft>
              <a:buSzPts val="1800"/>
              <a:buChar char="●"/>
            </a:pPr>
            <a:r>
              <a:rPr lang="en-GB" sz="1800"/>
              <a:t>Funded by Australian Government and led by Group Homes Australia</a:t>
            </a:r>
            <a:endParaRPr sz="1800"/>
          </a:p>
          <a:p>
            <a:pPr marL="457200" lvl="0" indent="-342900" algn="l" rtl="0">
              <a:spcBef>
                <a:spcPts val="0"/>
              </a:spcBef>
              <a:spcAft>
                <a:spcPts val="0"/>
              </a:spcAft>
              <a:buSzPts val="1800"/>
              <a:buChar char="●"/>
            </a:pPr>
            <a:r>
              <a:rPr lang="en-GB" sz="1800"/>
              <a:t>How to access?</a:t>
            </a:r>
            <a:endParaRPr sz="1800"/>
          </a:p>
          <a:p>
            <a:pPr marL="914400" lvl="1" indent="-342900" algn="l" rtl="0">
              <a:spcBef>
                <a:spcPts val="0"/>
              </a:spcBef>
              <a:spcAft>
                <a:spcPts val="0"/>
              </a:spcAft>
              <a:buSzPts val="1800"/>
              <a:buChar char="○"/>
            </a:pPr>
            <a:r>
              <a:rPr lang="en-GB" sz="1800" b="1" i="1"/>
              <a:t>Register interest online: </a:t>
            </a:r>
            <a:r>
              <a:rPr lang="en-GB" sz="1600" b="1" i="1" u="sng">
                <a:solidFill>
                  <a:schemeClr val="hlink"/>
                </a:solidFill>
                <a:latin typeface="Arial"/>
                <a:ea typeface="Arial"/>
                <a:cs typeface="Arial"/>
                <a:sym typeface="Arial"/>
                <a:hlinkClick r:id="rId3"/>
              </a:rPr>
              <a:t>https://grouphomes.com.au/5-day-retreat/</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8"/>
          <p:cNvPicPr preferRelativeResize="0"/>
          <p:nvPr/>
        </p:nvPicPr>
        <p:blipFill>
          <a:blip r:embed="rId5">
            <a:alphaModFix/>
          </a:blip>
          <a:stretch>
            <a:fillRect/>
          </a:stretch>
        </p:blipFill>
        <p:spPr>
          <a:xfrm>
            <a:off x="182750" y="152400"/>
            <a:ext cx="3919274" cy="4838701"/>
          </a:xfrm>
          <a:prstGeom prst="rect">
            <a:avLst/>
          </a:prstGeom>
          <a:noFill/>
          <a:ln>
            <a:noFill/>
          </a:ln>
        </p:spPr>
      </p:pic>
      <p:pic>
        <p:nvPicPr>
          <p:cNvPr id="285" name="Google Shape;285;p38"/>
          <p:cNvPicPr preferRelativeResize="0"/>
          <p:nvPr/>
        </p:nvPicPr>
        <p:blipFill>
          <a:blip r:embed="rId6">
            <a:alphaModFix/>
          </a:blip>
          <a:stretch>
            <a:fillRect/>
          </a:stretch>
        </p:blipFill>
        <p:spPr>
          <a:xfrm>
            <a:off x="4102025" y="2876275"/>
            <a:ext cx="1618299" cy="2114826"/>
          </a:xfrm>
          <a:prstGeom prst="rect">
            <a:avLst/>
          </a:prstGeom>
          <a:noFill/>
          <a:ln>
            <a:noFill/>
          </a:ln>
        </p:spPr>
      </p:pic>
      <p:pic>
        <p:nvPicPr>
          <p:cNvPr id="286" name="Google Shape;286;p38"/>
          <p:cNvPicPr preferRelativeResize="0"/>
          <p:nvPr/>
        </p:nvPicPr>
        <p:blipFill>
          <a:blip r:embed="rId7">
            <a:alphaModFix/>
          </a:blip>
          <a:stretch>
            <a:fillRect/>
          </a:stretch>
        </p:blipFill>
        <p:spPr>
          <a:xfrm>
            <a:off x="5688700" y="2876275"/>
            <a:ext cx="1686600" cy="2114826"/>
          </a:xfrm>
          <a:prstGeom prst="rect">
            <a:avLst/>
          </a:prstGeom>
          <a:noFill/>
          <a:ln>
            <a:noFill/>
          </a:ln>
        </p:spPr>
      </p:pic>
      <p:pic>
        <p:nvPicPr>
          <p:cNvPr id="287" name="Google Shape;287;p38"/>
          <p:cNvPicPr preferRelativeResize="0"/>
          <p:nvPr/>
        </p:nvPicPr>
        <p:blipFill>
          <a:blip r:embed="rId8">
            <a:alphaModFix/>
          </a:blip>
          <a:stretch>
            <a:fillRect/>
          </a:stretch>
        </p:blipFill>
        <p:spPr>
          <a:xfrm>
            <a:off x="7358225" y="2876275"/>
            <a:ext cx="1618299" cy="2114826"/>
          </a:xfrm>
          <a:prstGeom prst="rect">
            <a:avLst/>
          </a:prstGeom>
          <a:noFill/>
          <a:ln>
            <a:noFill/>
          </a:ln>
        </p:spPr>
      </p:pic>
      <p:pic>
        <p:nvPicPr>
          <p:cNvPr id="4" name="AF5C5740-CF27-4CD4-A768-4EBA77B95CE6">
            <a:hlinkClick r:id="" action="ppaction://media"/>
            <a:extLst>
              <a:ext uri="{FF2B5EF4-FFF2-40B4-BE49-F238E27FC236}">
                <a16:creationId xmlns:a16="http://schemas.microsoft.com/office/drawing/2014/main" id="{46D69618-788D-1D53-04A8-659BAEA6D4B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00875" y="152400"/>
            <a:ext cx="4876800" cy="272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 name="Picture 1">
            <a:extLst>
              <a:ext uri="{FF2B5EF4-FFF2-40B4-BE49-F238E27FC236}">
                <a16:creationId xmlns:a16="http://schemas.microsoft.com/office/drawing/2014/main" id="{9319A64D-0C3E-3399-26F5-54601DB4F48A}"/>
              </a:ext>
            </a:extLst>
          </p:cNvPr>
          <p:cNvPicPr>
            <a:picLocks noChangeAspect="1"/>
          </p:cNvPicPr>
          <p:nvPr/>
        </p:nvPicPr>
        <p:blipFill rotWithShape="1">
          <a:blip r:embed="rId3"/>
          <a:srcRect t="24518" b="20011"/>
          <a:stretch/>
        </p:blipFill>
        <p:spPr>
          <a:xfrm>
            <a:off x="2392680" y="228181"/>
            <a:ext cx="3802380" cy="4687137"/>
          </a:xfrm>
          <a:prstGeom prst="rect">
            <a:avLst/>
          </a:prstGeom>
        </p:spPr>
      </p:pic>
      <p:sp>
        <p:nvSpPr>
          <p:cNvPr id="3" name="Rectangle 2">
            <a:extLst>
              <a:ext uri="{FF2B5EF4-FFF2-40B4-BE49-F238E27FC236}">
                <a16:creationId xmlns:a16="http://schemas.microsoft.com/office/drawing/2014/main" id="{0BC660A0-4B53-C7F4-6C59-27F297E86158}"/>
              </a:ext>
            </a:extLst>
          </p:cNvPr>
          <p:cNvSpPr/>
          <p:nvPr/>
        </p:nvSpPr>
        <p:spPr>
          <a:xfrm>
            <a:off x="2389239" y="4845899"/>
            <a:ext cx="3796656" cy="7584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45032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9"/>
          <p:cNvPicPr preferRelativeResize="0"/>
          <p:nvPr/>
        </p:nvPicPr>
        <p:blipFill>
          <a:blip r:embed="rId3">
            <a:alphaModFix/>
          </a:blip>
          <a:stretch>
            <a:fillRect/>
          </a:stretch>
        </p:blipFill>
        <p:spPr>
          <a:xfrm>
            <a:off x="885275" y="236575"/>
            <a:ext cx="7373450" cy="4562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Attention!</a:t>
            </a:r>
            <a:endParaRPr/>
          </a:p>
        </p:txBody>
      </p:sp>
      <p:sp>
        <p:nvSpPr>
          <p:cNvPr id="141" name="Google Shape;141;p1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Char char="❏"/>
            </a:pPr>
            <a:r>
              <a:rPr lang="en-GB" sz="2000" dirty="0"/>
              <a:t>Apology in advance.</a:t>
            </a:r>
            <a:endParaRPr sz="2000" dirty="0"/>
          </a:p>
          <a:p>
            <a:pPr marL="457200" lvl="0" indent="0" algn="l" rtl="0">
              <a:spcBef>
                <a:spcPts val="1200"/>
              </a:spcBef>
              <a:spcAft>
                <a:spcPts val="0"/>
              </a:spcAft>
              <a:buNone/>
            </a:pPr>
            <a:endParaRPr sz="2000" dirty="0"/>
          </a:p>
          <a:p>
            <a:pPr marL="457200" lvl="0" indent="-336550" algn="l" rtl="0">
              <a:spcBef>
                <a:spcPts val="1200"/>
              </a:spcBef>
              <a:spcAft>
                <a:spcPts val="0"/>
              </a:spcAft>
              <a:buSzPts val="1700"/>
              <a:buChar char="❏"/>
            </a:pPr>
            <a:r>
              <a:rPr lang="en-GB" sz="2000" dirty="0"/>
              <a:t>This presentation will discuss and display images from the recent Northern Rivers 2022 flooding events.</a:t>
            </a:r>
            <a:endParaRPr sz="2000" dirty="0"/>
          </a:p>
          <a:p>
            <a:pPr marL="0" lvl="0" indent="0" algn="l" rtl="0">
              <a:spcBef>
                <a:spcPts val="1200"/>
              </a:spcBef>
              <a:spcAft>
                <a:spcPts val="0"/>
              </a:spcAft>
              <a:buNone/>
            </a:pPr>
            <a:endParaRPr sz="1700" dirty="0"/>
          </a:p>
          <a:p>
            <a:pPr marL="0" lvl="0" indent="0" algn="l" rtl="0">
              <a:spcBef>
                <a:spcPts val="1200"/>
              </a:spcBef>
              <a:spcAft>
                <a:spcPts val="12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229150" y="163375"/>
            <a:ext cx="8719876" cy="4760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7"/>
          <p:cNvPicPr preferRelativeResize="0"/>
          <p:nvPr/>
        </p:nvPicPr>
        <p:blipFill>
          <a:blip r:embed="rId3">
            <a:alphaModFix/>
          </a:blip>
          <a:stretch>
            <a:fillRect/>
          </a:stretch>
        </p:blipFill>
        <p:spPr>
          <a:xfrm>
            <a:off x="240125" y="191350"/>
            <a:ext cx="8697948" cy="4763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8"/>
          <p:cNvPicPr preferRelativeResize="0"/>
          <p:nvPr/>
        </p:nvPicPr>
        <p:blipFill>
          <a:blip r:embed="rId3">
            <a:alphaModFix/>
          </a:blip>
          <a:stretch>
            <a:fillRect/>
          </a:stretch>
        </p:blipFill>
        <p:spPr>
          <a:xfrm>
            <a:off x="152400" y="1980875"/>
            <a:ext cx="4826600" cy="2965225"/>
          </a:xfrm>
          <a:prstGeom prst="rect">
            <a:avLst/>
          </a:prstGeom>
          <a:noFill/>
          <a:ln>
            <a:noFill/>
          </a:ln>
        </p:spPr>
      </p:pic>
      <p:pic>
        <p:nvPicPr>
          <p:cNvPr id="157" name="Google Shape;157;p18"/>
          <p:cNvPicPr preferRelativeResize="0"/>
          <p:nvPr/>
        </p:nvPicPr>
        <p:blipFill>
          <a:blip r:embed="rId4">
            <a:alphaModFix/>
          </a:blip>
          <a:stretch>
            <a:fillRect/>
          </a:stretch>
        </p:blipFill>
        <p:spPr>
          <a:xfrm>
            <a:off x="4472425" y="152400"/>
            <a:ext cx="4487575" cy="2419350"/>
          </a:xfrm>
          <a:prstGeom prst="rect">
            <a:avLst/>
          </a:prstGeom>
          <a:noFill/>
          <a:ln>
            <a:noFill/>
          </a:ln>
        </p:spPr>
      </p:pic>
      <p:pic>
        <p:nvPicPr>
          <p:cNvPr id="158" name="Google Shape;158;p18"/>
          <p:cNvPicPr preferRelativeResize="0"/>
          <p:nvPr/>
        </p:nvPicPr>
        <p:blipFill>
          <a:blip r:embed="rId5">
            <a:alphaModFix/>
          </a:blip>
          <a:stretch>
            <a:fillRect/>
          </a:stretch>
        </p:blipFill>
        <p:spPr>
          <a:xfrm>
            <a:off x="4979000" y="2571750"/>
            <a:ext cx="3981000" cy="2374350"/>
          </a:xfrm>
          <a:prstGeom prst="rect">
            <a:avLst/>
          </a:prstGeom>
          <a:noFill/>
          <a:ln>
            <a:noFill/>
          </a:ln>
        </p:spPr>
      </p:pic>
      <p:pic>
        <p:nvPicPr>
          <p:cNvPr id="159" name="Google Shape;159;p18"/>
          <p:cNvPicPr preferRelativeResize="0"/>
          <p:nvPr/>
        </p:nvPicPr>
        <p:blipFill>
          <a:blip r:embed="rId6">
            <a:alphaModFix/>
          </a:blip>
          <a:stretch>
            <a:fillRect/>
          </a:stretch>
        </p:blipFill>
        <p:spPr>
          <a:xfrm>
            <a:off x="152400" y="206100"/>
            <a:ext cx="4320025" cy="213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336600" y="4825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NSW Natural Disasters</a:t>
            </a:r>
            <a:endParaRPr/>
          </a:p>
        </p:txBody>
      </p:sp>
      <p:sp>
        <p:nvSpPr>
          <p:cNvPr id="165" name="Google Shape;165;p19"/>
          <p:cNvSpPr txBox="1">
            <a:spLocks noGrp="1"/>
          </p:cNvSpPr>
          <p:nvPr>
            <p:ph type="body" idx="1"/>
          </p:nvPr>
        </p:nvSpPr>
        <p:spPr>
          <a:xfrm>
            <a:off x="175260" y="1341400"/>
            <a:ext cx="4815840" cy="38985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GB" sz="1800" dirty="0"/>
              <a:t>Compounding disaster events experienced in recent years</a:t>
            </a:r>
            <a:endParaRPr sz="1800" dirty="0"/>
          </a:p>
          <a:p>
            <a:pPr marL="914400" lvl="1" indent="-330200" algn="l" rtl="0">
              <a:spcBef>
                <a:spcPts val="0"/>
              </a:spcBef>
              <a:spcAft>
                <a:spcPts val="0"/>
              </a:spcAft>
              <a:buSzPts val="1600"/>
              <a:buChar char="○"/>
            </a:pPr>
            <a:r>
              <a:rPr lang="en-GB" sz="1800" dirty="0"/>
              <a:t>2017 flood, 2019-2022 fires, 2021 floods, 2022 floods</a:t>
            </a:r>
            <a:endParaRPr sz="1800" dirty="0"/>
          </a:p>
          <a:p>
            <a:pPr marL="457200" lvl="0" indent="-330200" algn="l" rtl="0">
              <a:spcBef>
                <a:spcPts val="0"/>
              </a:spcBef>
              <a:spcAft>
                <a:spcPts val="0"/>
              </a:spcAft>
              <a:buSzPts val="1600"/>
              <a:buChar char="●"/>
            </a:pPr>
            <a:r>
              <a:rPr lang="en-GB" sz="1800" dirty="0"/>
              <a:t>NSW prone to natural disasters</a:t>
            </a:r>
            <a:endParaRPr sz="1800" dirty="0"/>
          </a:p>
          <a:p>
            <a:pPr marL="914400" lvl="1" indent="-330200" algn="l" rtl="0">
              <a:spcBef>
                <a:spcPts val="0"/>
              </a:spcBef>
              <a:spcAft>
                <a:spcPts val="0"/>
              </a:spcAft>
              <a:buSzPts val="1600"/>
              <a:buChar char="○"/>
            </a:pPr>
            <a:r>
              <a:rPr lang="en-GB" sz="1800" dirty="0"/>
              <a:t>2022 Flood Inquiry report released July 2022 acknowledging importance of disaster preparedness and resilience. </a:t>
            </a:r>
            <a:endParaRPr sz="1800" dirty="0"/>
          </a:p>
          <a:p>
            <a:pPr marL="457200" lvl="0" indent="-330200" algn="l" rtl="0">
              <a:spcBef>
                <a:spcPts val="0"/>
              </a:spcBef>
              <a:spcAft>
                <a:spcPts val="0"/>
              </a:spcAft>
              <a:buSzPts val="1600"/>
              <a:buChar char="●"/>
            </a:pPr>
            <a:r>
              <a:rPr lang="en-GB" sz="1800" dirty="0"/>
              <a:t>Impact of climate change</a:t>
            </a:r>
            <a:endParaRPr sz="1800" dirty="0"/>
          </a:p>
          <a:p>
            <a:pPr marL="914400" lvl="1" indent="-330200" algn="l" rtl="0">
              <a:spcBef>
                <a:spcPts val="0"/>
              </a:spcBef>
              <a:spcAft>
                <a:spcPts val="0"/>
              </a:spcAft>
              <a:buSzPts val="1600"/>
              <a:buChar char="○"/>
            </a:pPr>
            <a:r>
              <a:rPr lang="en-GB" sz="1800" dirty="0"/>
              <a:t>Intergovernmental Panel on Climate Change (IPCC) report released 28th Feb 2023</a:t>
            </a:r>
            <a:endParaRPr sz="1800" dirty="0"/>
          </a:p>
          <a:p>
            <a:pPr marL="457200" lvl="0" indent="0" algn="l" rtl="0">
              <a:spcBef>
                <a:spcPts val="1200"/>
              </a:spcBef>
              <a:spcAft>
                <a:spcPts val="1200"/>
              </a:spcAft>
              <a:buNone/>
            </a:pPr>
            <a:endParaRPr sz="1600" dirty="0"/>
          </a:p>
        </p:txBody>
      </p:sp>
      <p:pic>
        <p:nvPicPr>
          <p:cNvPr id="166" name="Google Shape;166;p19"/>
          <p:cNvPicPr preferRelativeResize="0"/>
          <p:nvPr/>
        </p:nvPicPr>
        <p:blipFill>
          <a:blip r:embed="rId3">
            <a:alphaModFix/>
          </a:blip>
          <a:stretch>
            <a:fillRect/>
          </a:stretch>
        </p:blipFill>
        <p:spPr>
          <a:xfrm>
            <a:off x="4881003" y="0"/>
            <a:ext cx="4262993"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0"/>
          <p:cNvSpPr txBox="1">
            <a:spLocks noGrp="1"/>
          </p:cNvSpPr>
          <p:nvPr>
            <p:ph type="title"/>
          </p:nvPr>
        </p:nvSpPr>
        <p:spPr>
          <a:xfrm>
            <a:off x="555950" y="1060400"/>
            <a:ext cx="7505700" cy="64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solidFill>
                  <a:srgbClr val="333333"/>
                </a:solidFill>
                <a:latin typeface="Montserrat"/>
                <a:ea typeface="Montserrat"/>
                <a:cs typeface="Montserrat"/>
                <a:sym typeface="Montserrat"/>
              </a:rPr>
              <a:t>“</a:t>
            </a:r>
            <a:r>
              <a:rPr lang="en-GB" sz="2000" i="1" dirty="0">
                <a:solidFill>
                  <a:srgbClr val="333333"/>
                </a:solidFill>
                <a:latin typeface="Montserrat"/>
                <a:ea typeface="Montserrat"/>
                <a:cs typeface="Montserrat"/>
                <a:sym typeface="Montserrat"/>
              </a:rPr>
              <a:t>Extreme rainfall is projected to become </a:t>
            </a:r>
            <a:r>
              <a:rPr lang="en-GB" sz="2000" b="1" i="1" dirty="0">
                <a:solidFill>
                  <a:srgbClr val="333333"/>
                </a:solidFill>
                <a:latin typeface="Montserrat"/>
                <a:ea typeface="Montserrat"/>
                <a:cs typeface="Montserrat"/>
                <a:sym typeface="Montserrat"/>
              </a:rPr>
              <a:t>more intense</a:t>
            </a:r>
            <a:r>
              <a:rPr lang="en-GB" sz="2000" i="1" dirty="0">
                <a:solidFill>
                  <a:srgbClr val="333333"/>
                </a:solidFill>
                <a:latin typeface="Montserrat"/>
                <a:ea typeface="Montserrat"/>
                <a:cs typeface="Montserrat"/>
                <a:sym typeface="Montserrat"/>
              </a:rPr>
              <a:t> (high confidence) but the magnitude of change is uncertain</a:t>
            </a:r>
            <a:r>
              <a:rPr lang="en-GB" sz="2000" dirty="0">
                <a:solidFill>
                  <a:srgbClr val="333333"/>
                </a:solidFill>
                <a:latin typeface="Montserrat"/>
                <a:ea typeface="Montserrat"/>
                <a:cs typeface="Montserrat"/>
                <a:sym typeface="Montserrat"/>
              </a:rPr>
              <a:t>.”</a:t>
            </a:r>
            <a:endParaRPr sz="2000" dirty="0"/>
          </a:p>
        </p:txBody>
      </p:sp>
      <p:sp>
        <p:nvSpPr>
          <p:cNvPr id="172" name="Google Shape;172;p20"/>
          <p:cNvSpPr txBox="1"/>
          <p:nvPr/>
        </p:nvSpPr>
        <p:spPr>
          <a:xfrm>
            <a:off x="662300" y="2135188"/>
            <a:ext cx="72930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solidFill>
                  <a:srgbClr val="333333"/>
                </a:solidFill>
                <a:latin typeface="Montserrat"/>
                <a:ea typeface="Montserrat"/>
                <a:cs typeface="Montserrat"/>
                <a:sym typeface="Montserrat"/>
              </a:rPr>
              <a:t>“</a:t>
            </a:r>
            <a:r>
              <a:rPr lang="en-GB" sz="2000" i="1" dirty="0">
                <a:solidFill>
                  <a:srgbClr val="333333"/>
                </a:solidFill>
                <a:latin typeface="Montserrat"/>
                <a:ea typeface="Montserrat"/>
                <a:cs typeface="Montserrat"/>
                <a:sym typeface="Montserrat"/>
              </a:rPr>
              <a:t>modelling studies project </a:t>
            </a:r>
            <a:r>
              <a:rPr lang="en-GB" sz="2000" b="1" i="1" dirty="0">
                <a:solidFill>
                  <a:srgbClr val="333333"/>
                </a:solidFill>
                <a:latin typeface="Montserrat"/>
                <a:ea typeface="Montserrat"/>
                <a:cs typeface="Montserrat"/>
                <a:sym typeface="Montserrat"/>
              </a:rPr>
              <a:t>increases</a:t>
            </a:r>
            <a:r>
              <a:rPr lang="en-GB" sz="2000" i="1" dirty="0">
                <a:solidFill>
                  <a:srgbClr val="333333"/>
                </a:solidFill>
                <a:latin typeface="Montserrat"/>
                <a:ea typeface="Montserrat"/>
                <a:cs typeface="Montserrat"/>
                <a:sym typeface="Montserrat"/>
              </a:rPr>
              <a:t> in flood magnitudes in northern and eastern Australia (high confidence)</a:t>
            </a:r>
            <a:r>
              <a:rPr lang="en-GB" sz="2000" dirty="0">
                <a:solidFill>
                  <a:srgbClr val="333333"/>
                </a:solidFill>
                <a:latin typeface="Montserrat"/>
                <a:ea typeface="Montserrat"/>
                <a:cs typeface="Montserrat"/>
                <a:sym typeface="Montserrat"/>
              </a:rPr>
              <a:t>.” </a:t>
            </a:r>
            <a:endParaRPr sz="2000" dirty="0">
              <a:latin typeface="Calibri"/>
              <a:ea typeface="Calibri"/>
              <a:cs typeface="Calibri"/>
              <a:sym typeface="Calibri"/>
            </a:endParaRPr>
          </a:p>
        </p:txBody>
      </p:sp>
      <p:sp>
        <p:nvSpPr>
          <p:cNvPr id="173" name="Google Shape;173;p20"/>
          <p:cNvSpPr txBox="1"/>
          <p:nvPr/>
        </p:nvSpPr>
        <p:spPr>
          <a:xfrm>
            <a:off x="614150" y="3253775"/>
            <a:ext cx="6909300" cy="8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i="1" dirty="0">
                <a:solidFill>
                  <a:srgbClr val="333333"/>
                </a:solidFill>
                <a:latin typeface="Montserrat"/>
                <a:ea typeface="Montserrat"/>
                <a:cs typeface="Montserrat"/>
                <a:sym typeface="Montserrat"/>
              </a:rPr>
              <a:t>Climate risks are projected to increase for compounding impacts on settlements and infrastructure due to bushfires, floods, droughts, heatwaves, storms and sea-level rise.</a:t>
            </a:r>
            <a:endParaRPr sz="2000" i="1" dirty="0">
              <a:latin typeface="Calibri"/>
              <a:ea typeface="Calibri"/>
              <a:cs typeface="Calibri"/>
              <a:sym typeface="Calibri"/>
            </a:endParaRPr>
          </a:p>
        </p:txBody>
      </p:sp>
      <p:sp>
        <p:nvSpPr>
          <p:cNvPr id="174" name="Google Shape;174;p20"/>
          <p:cNvSpPr txBox="1"/>
          <p:nvPr/>
        </p:nvSpPr>
        <p:spPr>
          <a:xfrm>
            <a:off x="347250" y="4629875"/>
            <a:ext cx="4224900" cy="23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800">
                <a:solidFill>
                  <a:schemeClr val="dk2"/>
                </a:solidFill>
                <a:latin typeface="Calibri"/>
                <a:ea typeface="Calibri"/>
                <a:cs typeface="Calibri"/>
                <a:sym typeface="Calibri"/>
              </a:rPr>
              <a:t>Intergovernmental Panel on Climate Change (IPCC) report released 28th Feb 2023</a:t>
            </a:r>
            <a:endParaRPr sz="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1000"/>
                                        <p:tgtEl>
                                          <p:spTgt spid="17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 calcmode="lin" valueType="num">
                                      <p:cBhvr additive="base">
                                        <p:cTn id="12" dur="1000"/>
                                        <p:tgtEl>
                                          <p:spTgt spid="17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 calcmode="lin" valueType="num">
                                      <p:cBhvr additive="base">
                                        <p:cTn id="17" dur="1000"/>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a:spLocks noGrp="1"/>
          </p:cNvSpPr>
          <p:nvPr>
            <p:ph type="title"/>
          </p:nvPr>
        </p:nvSpPr>
        <p:spPr>
          <a:xfrm>
            <a:off x="819150" y="4340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Population statistics</a:t>
            </a:r>
            <a:endParaRPr/>
          </a:p>
        </p:txBody>
      </p:sp>
      <p:pic>
        <p:nvPicPr>
          <p:cNvPr id="180" name="Google Shape;180;p21"/>
          <p:cNvPicPr preferRelativeResize="0"/>
          <p:nvPr/>
        </p:nvPicPr>
        <p:blipFill>
          <a:blip r:embed="rId3">
            <a:alphaModFix/>
          </a:blip>
          <a:stretch>
            <a:fillRect/>
          </a:stretch>
        </p:blipFill>
        <p:spPr>
          <a:xfrm>
            <a:off x="1950899" y="1019575"/>
            <a:ext cx="4895374" cy="3513151"/>
          </a:xfrm>
          <a:prstGeom prst="rect">
            <a:avLst/>
          </a:prstGeom>
          <a:noFill/>
          <a:ln>
            <a:noFill/>
          </a:ln>
        </p:spPr>
      </p:pic>
      <p:pic>
        <p:nvPicPr>
          <p:cNvPr id="181" name="Google Shape;181;p21"/>
          <p:cNvPicPr preferRelativeResize="0"/>
          <p:nvPr/>
        </p:nvPicPr>
        <p:blipFill>
          <a:blip r:embed="rId4">
            <a:alphaModFix/>
          </a:blip>
          <a:stretch>
            <a:fillRect/>
          </a:stretch>
        </p:blipFill>
        <p:spPr>
          <a:xfrm>
            <a:off x="1174424" y="923540"/>
            <a:ext cx="6628528" cy="3900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80"/>
                                        </p:tgtEl>
                                      </p:cBhvr>
                                    </p:animEffect>
                                    <p:set>
                                      <p:cBhvr>
                                        <p:cTn id="7" dur="1" fill="hold">
                                          <p:stCondLst>
                                            <p:cond delay="1000"/>
                                          </p:stCondLst>
                                        </p:cTn>
                                        <p:tgtEl>
                                          <p:spTgt spid="1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1058</Words>
  <Application>Microsoft Office PowerPoint</Application>
  <PresentationFormat>On-screen Show (16:9)</PresentationFormat>
  <Paragraphs>124</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Nunito</vt:lpstr>
      <vt:lpstr>Montserrat</vt:lpstr>
      <vt:lpstr>Arial</vt:lpstr>
      <vt:lpstr>Calibri</vt:lpstr>
      <vt:lpstr>Shift</vt:lpstr>
      <vt:lpstr>Facing Adversity and Being Prepared</vt:lpstr>
      <vt:lpstr>Acknowledgement to Country</vt:lpstr>
      <vt:lpstr>Attention!</vt:lpstr>
      <vt:lpstr>PowerPoint Presentation</vt:lpstr>
      <vt:lpstr>PowerPoint Presentation</vt:lpstr>
      <vt:lpstr>PowerPoint Presentation</vt:lpstr>
      <vt:lpstr>NSW Natural Disasters</vt:lpstr>
      <vt:lpstr>“Extreme rainfall is projected to become more intense (high confidence) but the magnitude of change is uncertain.”</vt:lpstr>
      <vt:lpstr>Population statistics</vt:lpstr>
      <vt:lpstr>Population statistics</vt:lpstr>
      <vt:lpstr>Why is this relevant to you?</vt:lpstr>
      <vt:lpstr>Case study </vt:lpstr>
      <vt:lpstr>Case study</vt:lpstr>
      <vt:lpstr>Reflections</vt:lpstr>
      <vt:lpstr>Consequences of Natural Disasters</vt:lpstr>
      <vt:lpstr>PowerPoint Presentation</vt:lpstr>
      <vt:lpstr>PowerPoint Presentation</vt:lpstr>
      <vt:lpstr>PowerPoint Presentation</vt:lpstr>
      <vt:lpstr>Preparedness, Preparedness, Preparedness</vt:lpstr>
      <vt:lpstr>Preparedness, Preparedness, Preparedness</vt:lpstr>
      <vt:lpstr>Preparedness, Preparedness, Preparedness</vt:lpstr>
      <vt:lpstr> </vt:lpstr>
      <vt:lpstr>Lastly… or most importantly</vt:lpstr>
      <vt:lpstr>Lastly …. or most importantly</vt:lpstr>
      <vt:lpstr>Rementia Together 5-day retreat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Facing Adversity and Being Prepared</dc:title>
  <dc:creator>Veronica Matthews</dc:creator>
  <cp:lastModifiedBy>Anne Moehead</cp:lastModifiedBy>
  <cp:revision>3</cp:revision>
  <dcterms:modified xsi:type="dcterms:W3CDTF">2023-10-30T05:54:05Z</dcterms:modified>
</cp:coreProperties>
</file>