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9" r:id="rId8"/>
    <p:sldId id="257" r:id="rId9"/>
    <p:sldId id="268" r:id="rId10"/>
    <p:sldId id="258" r:id="rId11"/>
    <p:sldId id="259" r:id="rId12"/>
    <p:sldId id="261" r:id="rId13"/>
    <p:sldId id="272" r:id="rId14"/>
    <p:sldId id="273" r:id="rId15"/>
    <p:sldId id="262" r:id="rId16"/>
    <p:sldId id="270" r:id="rId17"/>
    <p:sldId id="275" r:id="rId18"/>
    <p:sldId id="276" r:id="rId19"/>
    <p:sldId id="280" r:id="rId20"/>
    <p:sldId id="281" r:id="rId21"/>
    <p:sldId id="282" r:id="rId22"/>
    <p:sldId id="283" r:id="rId23"/>
    <p:sldId id="284" r:id="rId24"/>
    <p:sldId id="271" r:id="rId25"/>
    <p:sldId id="285" r:id="rId26"/>
    <p:sldId id="286" r:id="rId27"/>
    <p:sldId id="292" r:id="rId28"/>
    <p:sldId id="294" r:id="rId29"/>
    <p:sldId id="287" r:id="rId30"/>
    <p:sldId id="296" r:id="rId31"/>
    <p:sldId id="300" r:id="rId32"/>
    <p:sldId id="288" r:id="rId33"/>
    <p:sldId id="277" r:id="rId34"/>
    <p:sldId id="299" r:id="rId35"/>
    <p:sldId id="289" r:id="rId36"/>
    <p:sldId id="290" r:id="rId37"/>
    <p:sldId id="278" r:id="rId38"/>
    <p:sldId id="279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142FD8-6755-4973-8754-9D2F46C4E4C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5770984-28FE-4090-9407-8D9D034B9B16}">
      <dgm:prSet/>
      <dgm:spPr/>
      <dgm:t>
        <a:bodyPr/>
        <a:lstStyle/>
        <a:p>
          <a:r>
            <a:rPr lang="en-AU" dirty="0"/>
            <a:t>Firstly…. Dementia is NOT a normal part of ageing</a:t>
          </a:r>
          <a:endParaRPr lang="en-US" dirty="0"/>
        </a:p>
      </dgm:t>
    </dgm:pt>
    <dgm:pt modelId="{48B1713C-394D-477F-AB2E-1D7E2F01F1E7}" type="parTrans" cxnId="{FF2B9676-8252-4CE0-9EEE-2BEA1DE745EB}">
      <dgm:prSet/>
      <dgm:spPr/>
      <dgm:t>
        <a:bodyPr/>
        <a:lstStyle/>
        <a:p>
          <a:endParaRPr lang="en-US"/>
        </a:p>
      </dgm:t>
    </dgm:pt>
    <dgm:pt modelId="{F846720F-3FC6-49F5-9CDB-77606ABE9EE4}" type="sibTrans" cxnId="{FF2B9676-8252-4CE0-9EEE-2BEA1DE745EB}">
      <dgm:prSet/>
      <dgm:spPr/>
      <dgm:t>
        <a:bodyPr/>
        <a:lstStyle/>
        <a:p>
          <a:endParaRPr lang="en-US"/>
        </a:p>
      </dgm:t>
    </dgm:pt>
    <dgm:pt modelId="{DFC79266-D7B9-483D-B608-14CB74C777E5}">
      <dgm:prSet/>
      <dgm:spPr/>
      <dgm:t>
        <a:bodyPr/>
        <a:lstStyle/>
        <a:p>
          <a:r>
            <a:rPr lang="en-AU"/>
            <a:t>Common complaints which CAN be normal</a:t>
          </a:r>
          <a:endParaRPr lang="en-US"/>
        </a:p>
      </dgm:t>
    </dgm:pt>
    <dgm:pt modelId="{44BD0A6F-206D-4F9E-8B23-6EEF075FF5F2}" type="parTrans" cxnId="{0459608E-2864-4290-A1D7-B8BAC6C4FAF8}">
      <dgm:prSet/>
      <dgm:spPr/>
      <dgm:t>
        <a:bodyPr/>
        <a:lstStyle/>
        <a:p>
          <a:endParaRPr lang="en-US"/>
        </a:p>
      </dgm:t>
    </dgm:pt>
    <dgm:pt modelId="{F46AF3BC-62AC-48D5-BA98-3C8CB96DCE0A}" type="sibTrans" cxnId="{0459608E-2864-4290-A1D7-B8BAC6C4FAF8}">
      <dgm:prSet/>
      <dgm:spPr/>
      <dgm:t>
        <a:bodyPr/>
        <a:lstStyle/>
        <a:p>
          <a:endParaRPr lang="en-US"/>
        </a:p>
      </dgm:t>
    </dgm:pt>
    <dgm:pt modelId="{7114E1D2-0AD3-4B22-BB77-85559E1F9991}">
      <dgm:prSet/>
      <dgm:spPr/>
      <dgm:t>
        <a:bodyPr/>
        <a:lstStyle/>
        <a:p>
          <a:r>
            <a:rPr lang="en-AU" dirty="0"/>
            <a:t>Forgetting names, losing things, forgetting directions, forgetting appointments, changes in mood and personality</a:t>
          </a:r>
          <a:endParaRPr lang="en-US" dirty="0"/>
        </a:p>
      </dgm:t>
    </dgm:pt>
    <dgm:pt modelId="{F8630FC3-B3A5-4231-96D9-2B9C47FB45F6}" type="parTrans" cxnId="{9A7BA184-DBB7-473E-8EC0-20331AAD2236}">
      <dgm:prSet/>
      <dgm:spPr/>
      <dgm:t>
        <a:bodyPr/>
        <a:lstStyle/>
        <a:p>
          <a:endParaRPr lang="en-US"/>
        </a:p>
      </dgm:t>
    </dgm:pt>
    <dgm:pt modelId="{AC73ED8D-F051-4093-9A7E-9D06F16C46F1}" type="sibTrans" cxnId="{9A7BA184-DBB7-473E-8EC0-20331AAD2236}">
      <dgm:prSet/>
      <dgm:spPr/>
      <dgm:t>
        <a:bodyPr/>
        <a:lstStyle/>
        <a:p>
          <a:endParaRPr lang="en-US"/>
        </a:p>
      </dgm:t>
    </dgm:pt>
    <dgm:pt modelId="{2B8CAA14-C5E5-487D-8D40-F2974FCFB388}">
      <dgm:prSet/>
      <dgm:spPr/>
      <dgm:t>
        <a:bodyPr/>
        <a:lstStyle/>
        <a:p>
          <a:r>
            <a:rPr lang="en-AU"/>
            <a:t>Factors that can impact memory or thinking:</a:t>
          </a:r>
          <a:endParaRPr lang="en-US"/>
        </a:p>
      </dgm:t>
    </dgm:pt>
    <dgm:pt modelId="{41284003-8B01-4654-854D-CC3B974FA6A1}" type="parTrans" cxnId="{6B3275E6-003B-49F9-AF0D-D91AA08E3644}">
      <dgm:prSet/>
      <dgm:spPr/>
      <dgm:t>
        <a:bodyPr/>
        <a:lstStyle/>
        <a:p>
          <a:endParaRPr lang="en-US"/>
        </a:p>
      </dgm:t>
    </dgm:pt>
    <dgm:pt modelId="{56F7395F-5B41-49FE-A609-A9987E536F4C}" type="sibTrans" cxnId="{6B3275E6-003B-49F9-AF0D-D91AA08E3644}">
      <dgm:prSet/>
      <dgm:spPr/>
      <dgm:t>
        <a:bodyPr/>
        <a:lstStyle/>
        <a:p>
          <a:endParaRPr lang="en-US"/>
        </a:p>
      </dgm:t>
    </dgm:pt>
    <dgm:pt modelId="{0BC8B2AE-4B56-47F5-A2D3-1EB3163DC7F9}">
      <dgm:prSet/>
      <dgm:spPr/>
      <dgm:t>
        <a:bodyPr/>
        <a:lstStyle/>
        <a:p>
          <a:r>
            <a:rPr lang="en-AU" dirty="0"/>
            <a:t>Tired, dehydrated</a:t>
          </a:r>
          <a:endParaRPr lang="en-US" dirty="0"/>
        </a:p>
      </dgm:t>
    </dgm:pt>
    <dgm:pt modelId="{6A267C72-F0E0-4A55-AC78-DE68D6AE559A}" type="parTrans" cxnId="{31497B43-25B7-439B-A0B1-B9AE0F44A9B2}">
      <dgm:prSet/>
      <dgm:spPr/>
      <dgm:t>
        <a:bodyPr/>
        <a:lstStyle/>
        <a:p>
          <a:endParaRPr lang="en-US"/>
        </a:p>
      </dgm:t>
    </dgm:pt>
    <dgm:pt modelId="{7BA73C3E-1F55-4D3F-BD24-EFC00B0C3D44}" type="sibTrans" cxnId="{31497B43-25B7-439B-A0B1-B9AE0F44A9B2}">
      <dgm:prSet/>
      <dgm:spPr/>
      <dgm:t>
        <a:bodyPr/>
        <a:lstStyle/>
        <a:p>
          <a:endParaRPr lang="en-US"/>
        </a:p>
      </dgm:t>
    </dgm:pt>
    <dgm:pt modelId="{C0603201-221E-4BFA-8A09-51B8C365DA1C}">
      <dgm:prSet/>
      <dgm:spPr/>
      <dgm:t>
        <a:bodyPr/>
        <a:lstStyle/>
        <a:p>
          <a:r>
            <a:rPr lang="en-AU" dirty="0"/>
            <a:t>Stress, grief, pain or anxiety</a:t>
          </a:r>
          <a:endParaRPr lang="en-US" dirty="0"/>
        </a:p>
      </dgm:t>
    </dgm:pt>
    <dgm:pt modelId="{76A72C38-24EF-4D89-B0E0-AD23ADC2A001}" type="parTrans" cxnId="{43A2A6F5-81C5-470A-8D44-58E8CA561196}">
      <dgm:prSet/>
      <dgm:spPr/>
      <dgm:t>
        <a:bodyPr/>
        <a:lstStyle/>
        <a:p>
          <a:endParaRPr lang="en-US"/>
        </a:p>
      </dgm:t>
    </dgm:pt>
    <dgm:pt modelId="{364B4BA7-E648-48C6-BA5E-7AABF5F9E07B}" type="sibTrans" cxnId="{43A2A6F5-81C5-470A-8D44-58E8CA561196}">
      <dgm:prSet/>
      <dgm:spPr/>
      <dgm:t>
        <a:bodyPr/>
        <a:lstStyle/>
        <a:p>
          <a:endParaRPr lang="en-US"/>
        </a:p>
      </dgm:t>
    </dgm:pt>
    <dgm:pt modelId="{AC095D48-9E69-4E4A-B3D2-037B62BE0C24}">
      <dgm:prSet/>
      <dgm:spPr/>
      <dgm:t>
        <a:bodyPr/>
        <a:lstStyle/>
        <a:p>
          <a:r>
            <a:rPr lang="en-AU" dirty="0"/>
            <a:t>Medications</a:t>
          </a:r>
          <a:endParaRPr lang="en-US" dirty="0"/>
        </a:p>
      </dgm:t>
    </dgm:pt>
    <dgm:pt modelId="{23D18A8A-4BE3-4BE9-9700-CDE2E334C47E}" type="parTrans" cxnId="{DD42B636-0BE0-4622-A298-8D81DA7887A2}">
      <dgm:prSet/>
      <dgm:spPr/>
      <dgm:t>
        <a:bodyPr/>
        <a:lstStyle/>
        <a:p>
          <a:endParaRPr lang="en-US"/>
        </a:p>
      </dgm:t>
    </dgm:pt>
    <dgm:pt modelId="{B83FB805-EE46-4CC5-9B2C-F2E18F4612AC}" type="sibTrans" cxnId="{DD42B636-0BE0-4622-A298-8D81DA7887A2}">
      <dgm:prSet/>
      <dgm:spPr/>
      <dgm:t>
        <a:bodyPr/>
        <a:lstStyle/>
        <a:p>
          <a:endParaRPr lang="en-US"/>
        </a:p>
      </dgm:t>
    </dgm:pt>
    <dgm:pt modelId="{D997D21D-9430-4FB2-A7AC-B55D54509124}">
      <dgm:prSet/>
      <dgm:spPr/>
      <dgm:t>
        <a:bodyPr/>
        <a:lstStyle/>
        <a:p>
          <a:r>
            <a:rPr lang="en-AU" dirty="0"/>
            <a:t>Infections, acute illness, nutrient deficiencies</a:t>
          </a:r>
          <a:endParaRPr lang="en-US" dirty="0"/>
        </a:p>
      </dgm:t>
    </dgm:pt>
    <dgm:pt modelId="{D1FB33D2-1E26-4F67-8AE3-734408B559B3}" type="parTrans" cxnId="{D174FFFA-8809-40E8-B272-CFF4D0B18D12}">
      <dgm:prSet/>
      <dgm:spPr/>
      <dgm:t>
        <a:bodyPr/>
        <a:lstStyle/>
        <a:p>
          <a:endParaRPr lang="en-US"/>
        </a:p>
      </dgm:t>
    </dgm:pt>
    <dgm:pt modelId="{06C8F97A-42FC-4057-A5CC-9ECD456D528F}" type="sibTrans" cxnId="{D174FFFA-8809-40E8-B272-CFF4D0B18D12}">
      <dgm:prSet/>
      <dgm:spPr/>
      <dgm:t>
        <a:bodyPr/>
        <a:lstStyle/>
        <a:p>
          <a:endParaRPr lang="en-US"/>
        </a:p>
      </dgm:t>
    </dgm:pt>
    <dgm:pt modelId="{7F30DAF4-6E14-4B4A-8E4D-09BEC17F9524}">
      <dgm:prSet/>
      <dgm:spPr/>
      <dgm:t>
        <a:bodyPr/>
        <a:lstStyle/>
        <a:p>
          <a:r>
            <a:rPr lang="en-AU" dirty="0"/>
            <a:t>Depression </a:t>
          </a:r>
          <a:endParaRPr lang="en-US" dirty="0"/>
        </a:p>
      </dgm:t>
    </dgm:pt>
    <dgm:pt modelId="{3E99B9FF-7A49-43C3-9DA9-5683A5EE07A5}" type="parTrans" cxnId="{8B47A8B9-4D42-4C31-9007-BD6D096F8A8D}">
      <dgm:prSet/>
      <dgm:spPr/>
      <dgm:t>
        <a:bodyPr/>
        <a:lstStyle/>
        <a:p>
          <a:endParaRPr lang="en-US"/>
        </a:p>
      </dgm:t>
    </dgm:pt>
    <dgm:pt modelId="{23B1E712-CD82-426E-B496-6443DB918572}" type="sibTrans" cxnId="{8B47A8B9-4D42-4C31-9007-BD6D096F8A8D}">
      <dgm:prSet/>
      <dgm:spPr/>
      <dgm:t>
        <a:bodyPr/>
        <a:lstStyle/>
        <a:p>
          <a:endParaRPr lang="en-US"/>
        </a:p>
      </dgm:t>
    </dgm:pt>
    <dgm:pt modelId="{CDE6A32B-7EDE-4170-ADEC-15EA7E7872A5}">
      <dgm:prSet/>
      <dgm:spPr/>
      <dgm:t>
        <a:bodyPr/>
        <a:lstStyle/>
        <a:p>
          <a:r>
            <a:rPr lang="en-AU"/>
            <a:t>Hormone changes</a:t>
          </a:r>
          <a:endParaRPr lang="en-US"/>
        </a:p>
      </dgm:t>
    </dgm:pt>
    <dgm:pt modelId="{733F8805-4BBD-41C0-9608-B39587236630}" type="parTrans" cxnId="{17C4592C-BD00-46D7-A56D-891F2BC71054}">
      <dgm:prSet/>
      <dgm:spPr/>
      <dgm:t>
        <a:bodyPr/>
        <a:lstStyle/>
        <a:p>
          <a:endParaRPr lang="en-US"/>
        </a:p>
      </dgm:t>
    </dgm:pt>
    <dgm:pt modelId="{C8C0603B-1BBB-49A9-A06B-13635472798A}" type="sibTrans" cxnId="{17C4592C-BD00-46D7-A56D-891F2BC71054}">
      <dgm:prSet/>
      <dgm:spPr/>
      <dgm:t>
        <a:bodyPr/>
        <a:lstStyle/>
        <a:p>
          <a:endParaRPr lang="en-US"/>
        </a:p>
      </dgm:t>
    </dgm:pt>
    <dgm:pt modelId="{E024BC89-3399-404B-A959-12D8381A3A98}">
      <dgm:prSet/>
      <dgm:spPr/>
      <dgm:t>
        <a:bodyPr/>
        <a:lstStyle/>
        <a:p>
          <a:r>
            <a:rPr lang="en-AU"/>
            <a:t>Sensory impairment – vision / hearing</a:t>
          </a:r>
          <a:endParaRPr lang="en-US"/>
        </a:p>
      </dgm:t>
    </dgm:pt>
    <dgm:pt modelId="{9CBC794C-FE67-4C25-849E-D6C2473478AA}" type="parTrans" cxnId="{0B2C7186-A22B-42A5-8DD4-D437D3CC786F}">
      <dgm:prSet/>
      <dgm:spPr/>
      <dgm:t>
        <a:bodyPr/>
        <a:lstStyle/>
        <a:p>
          <a:endParaRPr lang="en-US"/>
        </a:p>
      </dgm:t>
    </dgm:pt>
    <dgm:pt modelId="{0EFE4BF9-5E3F-43E9-904F-FFC251035437}" type="sibTrans" cxnId="{0B2C7186-A22B-42A5-8DD4-D437D3CC786F}">
      <dgm:prSet/>
      <dgm:spPr/>
      <dgm:t>
        <a:bodyPr/>
        <a:lstStyle/>
        <a:p>
          <a:endParaRPr lang="en-US"/>
        </a:p>
      </dgm:t>
    </dgm:pt>
    <dgm:pt modelId="{DDD7E2B9-B8F7-4C92-A25E-A0D88AFB17EC}" type="pres">
      <dgm:prSet presAssocID="{BF142FD8-6755-4973-8754-9D2F46C4E4C2}" presName="linear" presStyleCnt="0">
        <dgm:presLayoutVars>
          <dgm:animLvl val="lvl"/>
          <dgm:resizeHandles val="exact"/>
        </dgm:presLayoutVars>
      </dgm:prSet>
      <dgm:spPr/>
    </dgm:pt>
    <dgm:pt modelId="{69C6F855-E5BE-493E-9199-01ED0B52CAE8}" type="pres">
      <dgm:prSet presAssocID="{45770984-28FE-4090-9407-8D9D034B9B1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4F03866-A895-4A7D-9DE3-9944C08A88F1}" type="pres">
      <dgm:prSet presAssocID="{F846720F-3FC6-49F5-9CDB-77606ABE9EE4}" presName="spacer" presStyleCnt="0"/>
      <dgm:spPr/>
    </dgm:pt>
    <dgm:pt modelId="{0D854BF5-C982-46B3-B3A0-896EB359A1E8}" type="pres">
      <dgm:prSet presAssocID="{DFC79266-D7B9-483D-B608-14CB74C777E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68934CF-E86B-4461-842A-57C0D96BB16C}" type="pres">
      <dgm:prSet presAssocID="{DFC79266-D7B9-483D-B608-14CB74C777E5}" presName="childText" presStyleLbl="revTx" presStyleIdx="0" presStyleCnt="2">
        <dgm:presLayoutVars>
          <dgm:bulletEnabled val="1"/>
        </dgm:presLayoutVars>
      </dgm:prSet>
      <dgm:spPr/>
    </dgm:pt>
    <dgm:pt modelId="{F87100CB-43C2-4742-B575-09E97F04F2C7}" type="pres">
      <dgm:prSet presAssocID="{2B8CAA14-C5E5-487D-8D40-F2974FCFB38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8CED1B7-0363-4AAA-BB9B-C546BA607022}" type="pres">
      <dgm:prSet presAssocID="{2B8CAA14-C5E5-487D-8D40-F2974FCFB38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8A4FA0F-7E32-4F52-920B-A81411FA27F9}" type="presOf" srcId="{D997D21D-9430-4FB2-A7AC-B55D54509124}" destId="{A8CED1B7-0363-4AAA-BB9B-C546BA607022}" srcOrd="0" destOrd="3" presId="urn:microsoft.com/office/officeart/2005/8/layout/vList2"/>
    <dgm:cxn modelId="{17C4592C-BD00-46D7-A56D-891F2BC71054}" srcId="{2B8CAA14-C5E5-487D-8D40-F2974FCFB388}" destId="{CDE6A32B-7EDE-4170-ADEC-15EA7E7872A5}" srcOrd="5" destOrd="0" parTransId="{733F8805-4BBD-41C0-9608-B39587236630}" sibTransId="{C8C0603B-1BBB-49A9-A06B-13635472798A}"/>
    <dgm:cxn modelId="{DD42B636-0BE0-4622-A298-8D81DA7887A2}" srcId="{2B8CAA14-C5E5-487D-8D40-F2974FCFB388}" destId="{AC095D48-9E69-4E4A-B3D2-037B62BE0C24}" srcOrd="2" destOrd="0" parTransId="{23D18A8A-4BE3-4BE9-9700-CDE2E334C47E}" sibTransId="{B83FB805-EE46-4CC5-9B2C-F2E18F4612AC}"/>
    <dgm:cxn modelId="{31497B43-25B7-439B-A0B1-B9AE0F44A9B2}" srcId="{2B8CAA14-C5E5-487D-8D40-F2974FCFB388}" destId="{0BC8B2AE-4B56-47F5-A2D3-1EB3163DC7F9}" srcOrd="0" destOrd="0" parTransId="{6A267C72-F0E0-4A55-AC78-DE68D6AE559A}" sibTransId="{7BA73C3E-1F55-4D3F-BD24-EFC00B0C3D44}"/>
    <dgm:cxn modelId="{69CFB063-34CF-4208-B327-6BDE73FA8B86}" type="presOf" srcId="{7114E1D2-0AD3-4B22-BB77-85559E1F9991}" destId="{468934CF-E86B-4461-842A-57C0D96BB16C}" srcOrd="0" destOrd="0" presId="urn:microsoft.com/office/officeart/2005/8/layout/vList2"/>
    <dgm:cxn modelId="{D0AF064C-FCC6-42D2-8347-42755DA56953}" type="presOf" srcId="{7F30DAF4-6E14-4B4A-8E4D-09BEC17F9524}" destId="{A8CED1B7-0363-4AAA-BB9B-C546BA607022}" srcOrd="0" destOrd="4" presId="urn:microsoft.com/office/officeart/2005/8/layout/vList2"/>
    <dgm:cxn modelId="{0C8A7476-4487-494E-BF89-FA96A19C54E9}" type="presOf" srcId="{45770984-28FE-4090-9407-8D9D034B9B16}" destId="{69C6F855-E5BE-493E-9199-01ED0B52CAE8}" srcOrd="0" destOrd="0" presId="urn:microsoft.com/office/officeart/2005/8/layout/vList2"/>
    <dgm:cxn modelId="{FF2B9676-8252-4CE0-9EEE-2BEA1DE745EB}" srcId="{BF142FD8-6755-4973-8754-9D2F46C4E4C2}" destId="{45770984-28FE-4090-9407-8D9D034B9B16}" srcOrd="0" destOrd="0" parTransId="{48B1713C-394D-477F-AB2E-1D7E2F01F1E7}" sibTransId="{F846720F-3FC6-49F5-9CDB-77606ABE9EE4}"/>
    <dgm:cxn modelId="{9A7BA184-DBB7-473E-8EC0-20331AAD2236}" srcId="{DFC79266-D7B9-483D-B608-14CB74C777E5}" destId="{7114E1D2-0AD3-4B22-BB77-85559E1F9991}" srcOrd="0" destOrd="0" parTransId="{F8630FC3-B3A5-4231-96D9-2B9C47FB45F6}" sibTransId="{AC73ED8D-F051-4093-9A7E-9D06F16C46F1}"/>
    <dgm:cxn modelId="{27414285-B259-41D8-A224-D1E21B37BB6B}" type="presOf" srcId="{E024BC89-3399-404B-A959-12D8381A3A98}" destId="{A8CED1B7-0363-4AAA-BB9B-C546BA607022}" srcOrd="0" destOrd="6" presId="urn:microsoft.com/office/officeart/2005/8/layout/vList2"/>
    <dgm:cxn modelId="{0B2C7186-A22B-42A5-8DD4-D437D3CC786F}" srcId="{2B8CAA14-C5E5-487D-8D40-F2974FCFB388}" destId="{E024BC89-3399-404B-A959-12D8381A3A98}" srcOrd="6" destOrd="0" parTransId="{9CBC794C-FE67-4C25-849E-D6C2473478AA}" sibTransId="{0EFE4BF9-5E3F-43E9-904F-FFC251035437}"/>
    <dgm:cxn modelId="{0459608E-2864-4290-A1D7-B8BAC6C4FAF8}" srcId="{BF142FD8-6755-4973-8754-9D2F46C4E4C2}" destId="{DFC79266-D7B9-483D-B608-14CB74C777E5}" srcOrd="1" destOrd="0" parTransId="{44BD0A6F-206D-4F9E-8B23-6EEF075FF5F2}" sibTransId="{F46AF3BC-62AC-48D5-BA98-3C8CB96DCE0A}"/>
    <dgm:cxn modelId="{A5E73B91-7299-4CF4-B64A-36A9C6B39278}" type="presOf" srcId="{2B8CAA14-C5E5-487D-8D40-F2974FCFB388}" destId="{F87100CB-43C2-4742-B575-09E97F04F2C7}" srcOrd="0" destOrd="0" presId="urn:microsoft.com/office/officeart/2005/8/layout/vList2"/>
    <dgm:cxn modelId="{8A5B319E-7AFF-4BA3-9E73-22D2C1A72ACE}" type="presOf" srcId="{CDE6A32B-7EDE-4170-ADEC-15EA7E7872A5}" destId="{A8CED1B7-0363-4AAA-BB9B-C546BA607022}" srcOrd="0" destOrd="5" presId="urn:microsoft.com/office/officeart/2005/8/layout/vList2"/>
    <dgm:cxn modelId="{D3C6CAA1-2FE8-4163-A24E-646537D8BCC1}" type="presOf" srcId="{AC095D48-9E69-4E4A-B3D2-037B62BE0C24}" destId="{A8CED1B7-0363-4AAA-BB9B-C546BA607022}" srcOrd="0" destOrd="2" presId="urn:microsoft.com/office/officeart/2005/8/layout/vList2"/>
    <dgm:cxn modelId="{0F0772A9-EECD-46AC-B1F0-304F104C135B}" type="presOf" srcId="{DFC79266-D7B9-483D-B608-14CB74C777E5}" destId="{0D854BF5-C982-46B3-B3A0-896EB359A1E8}" srcOrd="0" destOrd="0" presId="urn:microsoft.com/office/officeart/2005/8/layout/vList2"/>
    <dgm:cxn modelId="{8B47A8B9-4D42-4C31-9007-BD6D096F8A8D}" srcId="{2B8CAA14-C5E5-487D-8D40-F2974FCFB388}" destId="{7F30DAF4-6E14-4B4A-8E4D-09BEC17F9524}" srcOrd="4" destOrd="0" parTransId="{3E99B9FF-7A49-43C3-9DA9-5683A5EE07A5}" sibTransId="{23B1E712-CD82-426E-B496-6443DB918572}"/>
    <dgm:cxn modelId="{4F3180CE-BD65-4E2C-A7CA-D1402FA1C344}" type="presOf" srcId="{0BC8B2AE-4B56-47F5-A2D3-1EB3163DC7F9}" destId="{A8CED1B7-0363-4AAA-BB9B-C546BA607022}" srcOrd="0" destOrd="0" presId="urn:microsoft.com/office/officeart/2005/8/layout/vList2"/>
    <dgm:cxn modelId="{499533E6-CC75-4AA5-A669-E1B7296EDC72}" type="presOf" srcId="{C0603201-221E-4BFA-8A09-51B8C365DA1C}" destId="{A8CED1B7-0363-4AAA-BB9B-C546BA607022}" srcOrd="0" destOrd="1" presId="urn:microsoft.com/office/officeart/2005/8/layout/vList2"/>
    <dgm:cxn modelId="{6B3275E6-003B-49F9-AF0D-D91AA08E3644}" srcId="{BF142FD8-6755-4973-8754-9D2F46C4E4C2}" destId="{2B8CAA14-C5E5-487D-8D40-F2974FCFB388}" srcOrd="2" destOrd="0" parTransId="{41284003-8B01-4654-854D-CC3B974FA6A1}" sibTransId="{56F7395F-5B41-49FE-A609-A9987E536F4C}"/>
    <dgm:cxn modelId="{43A2A6F5-81C5-470A-8D44-58E8CA561196}" srcId="{2B8CAA14-C5E5-487D-8D40-F2974FCFB388}" destId="{C0603201-221E-4BFA-8A09-51B8C365DA1C}" srcOrd="1" destOrd="0" parTransId="{76A72C38-24EF-4D89-B0E0-AD23ADC2A001}" sibTransId="{364B4BA7-E648-48C6-BA5E-7AABF5F9E07B}"/>
    <dgm:cxn modelId="{D174FFFA-8809-40E8-B272-CFF4D0B18D12}" srcId="{2B8CAA14-C5E5-487D-8D40-F2974FCFB388}" destId="{D997D21D-9430-4FB2-A7AC-B55D54509124}" srcOrd="3" destOrd="0" parTransId="{D1FB33D2-1E26-4F67-8AE3-734408B559B3}" sibTransId="{06C8F97A-42FC-4057-A5CC-9ECD456D528F}"/>
    <dgm:cxn modelId="{57C9DBFB-FE9D-4235-A59B-B817518C6D41}" type="presOf" srcId="{BF142FD8-6755-4973-8754-9D2F46C4E4C2}" destId="{DDD7E2B9-B8F7-4C92-A25E-A0D88AFB17EC}" srcOrd="0" destOrd="0" presId="urn:microsoft.com/office/officeart/2005/8/layout/vList2"/>
    <dgm:cxn modelId="{9DD3F1C8-452E-4D67-B5A1-87C0D73DAA6E}" type="presParOf" srcId="{DDD7E2B9-B8F7-4C92-A25E-A0D88AFB17EC}" destId="{69C6F855-E5BE-493E-9199-01ED0B52CAE8}" srcOrd="0" destOrd="0" presId="urn:microsoft.com/office/officeart/2005/8/layout/vList2"/>
    <dgm:cxn modelId="{80F6A3E8-DA36-449D-9A04-69EB7B9A8DE4}" type="presParOf" srcId="{DDD7E2B9-B8F7-4C92-A25E-A0D88AFB17EC}" destId="{E4F03866-A895-4A7D-9DE3-9944C08A88F1}" srcOrd="1" destOrd="0" presId="urn:microsoft.com/office/officeart/2005/8/layout/vList2"/>
    <dgm:cxn modelId="{C18F791D-A9A6-4A80-B10E-2A022468D1DC}" type="presParOf" srcId="{DDD7E2B9-B8F7-4C92-A25E-A0D88AFB17EC}" destId="{0D854BF5-C982-46B3-B3A0-896EB359A1E8}" srcOrd="2" destOrd="0" presId="urn:microsoft.com/office/officeart/2005/8/layout/vList2"/>
    <dgm:cxn modelId="{C1FEB70E-EF54-41A3-BB46-2E7F42DC5BE9}" type="presParOf" srcId="{DDD7E2B9-B8F7-4C92-A25E-A0D88AFB17EC}" destId="{468934CF-E86B-4461-842A-57C0D96BB16C}" srcOrd="3" destOrd="0" presId="urn:microsoft.com/office/officeart/2005/8/layout/vList2"/>
    <dgm:cxn modelId="{AE7E63D0-4F63-4B51-83A6-6614989AAFD3}" type="presParOf" srcId="{DDD7E2B9-B8F7-4C92-A25E-A0D88AFB17EC}" destId="{F87100CB-43C2-4742-B575-09E97F04F2C7}" srcOrd="4" destOrd="0" presId="urn:microsoft.com/office/officeart/2005/8/layout/vList2"/>
    <dgm:cxn modelId="{53EC7F6B-0A26-49F7-8DAB-46432A016904}" type="presParOf" srcId="{DDD7E2B9-B8F7-4C92-A25E-A0D88AFB17EC}" destId="{A8CED1B7-0363-4AAA-BB9B-C546BA60702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E3FB9F-6501-4D54-B308-A5570D25DF46}" type="doc">
      <dgm:prSet loTypeId="urn:microsoft.com/office/officeart/2005/8/layout/defaul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B4F49D17-1AB9-438E-B4C6-65AF692B9EBA}">
      <dgm:prSet/>
      <dgm:spPr/>
      <dgm:t>
        <a:bodyPr/>
        <a:lstStyle/>
        <a:p>
          <a:r>
            <a:rPr lang="en-AU" dirty="0"/>
            <a:t>Dementia is the second leading cause of death in Australians</a:t>
          </a:r>
          <a:endParaRPr lang="en-US" dirty="0"/>
        </a:p>
      </dgm:t>
    </dgm:pt>
    <dgm:pt modelId="{49654AB2-3999-499C-BF74-B32A7DD98941}" type="parTrans" cxnId="{D5C2C222-5115-4FFC-8A4D-A39242C94DD0}">
      <dgm:prSet/>
      <dgm:spPr/>
      <dgm:t>
        <a:bodyPr/>
        <a:lstStyle/>
        <a:p>
          <a:endParaRPr lang="en-US"/>
        </a:p>
      </dgm:t>
    </dgm:pt>
    <dgm:pt modelId="{EF1102B2-8549-44DB-BFD3-A801E873F1CA}" type="sibTrans" cxnId="{D5C2C222-5115-4FFC-8A4D-A39242C94DD0}">
      <dgm:prSet/>
      <dgm:spPr/>
      <dgm:t>
        <a:bodyPr/>
        <a:lstStyle/>
        <a:p>
          <a:endParaRPr lang="en-US"/>
        </a:p>
      </dgm:t>
    </dgm:pt>
    <dgm:pt modelId="{9B047A2D-6FA3-4297-8097-D62548B14C72}">
      <dgm:prSet/>
      <dgm:spPr/>
      <dgm:t>
        <a:bodyPr/>
        <a:lstStyle/>
        <a:p>
          <a:r>
            <a:rPr lang="en-AU" dirty="0"/>
            <a:t>Leading cause of death for women</a:t>
          </a:r>
          <a:endParaRPr lang="en-US" dirty="0"/>
        </a:p>
      </dgm:t>
    </dgm:pt>
    <dgm:pt modelId="{C470475A-5FD6-46D2-9D73-27BBB02C675C}" type="parTrans" cxnId="{12525905-EC6B-4852-9278-EDB932EE0507}">
      <dgm:prSet/>
      <dgm:spPr/>
      <dgm:t>
        <a:bodyPr/>
        <a:lstStyle/>
        <a:p>
          <a:endParaRPr lang="en-US"/>
        </a:p>
      </dgm:t>
    </dgm:pt>
    <dgm:pt modelId="{97E9FD4C-9B5F-4B64-9ED3-6F5847182B1B}" type="sibTrans" cxnId="{12525905-EC6B-4852-9278-EDB932EE0507}">
      <dgm:prSet/>
      <dgm:spPr/>
      <dgm:t>
        <a:bodyPr/>
        <a:lstStyle/>
        <a:p>
          <a:endParaRPr lang="en-US"/>
        </a:p>
      </dgm:t>
    </dgm:pt>
    <dgm:pt modelId="{A81E20B4-3F37-4281-B2F2-8A663C55A9C2}">
      <dgm:prSet/>
      <dgm:spPr/>
      <dgm:t>
        <a:bodyPr/>
        <a:lstStyle/>
        <a:p>
          <a:r>
            <a:rPr lang="en-AU" dirty="0"/>
            <a:t>In 2022, ~487 500 Australians living with dementia </a:t>
          </a:r>
          <a:r>
            <a:rPr lang="en-AU" dirty="0">
              <a:sym typeface="Wingdings" panose="05000000000000000000" pitchFamily="2" charset="2"/>
            </a:rPr>
            <a:t></a:t>
          </a:r>
          <a:r>
            <a:rPr lang="en-AU" dirty="0"/>
            <a:t> 1.1 million by 2058.</a:t>
          </a:r>
          <a:endParaRPr lang="en-US" dirty="0"/>
        </a:p>
      </dgm:t>
    </dgm:pt>
    <dgm:pt modelId="{623182D8-7128-4ADC-81C5-25E23C24E131}" type="parTrans" cxnId="{9E00F49C-0C14-4D05-933E-0ECED6170B8C}">
      <dgm:prSet/>
      <dgm:spPr/>
      <dgm:t>
        <a:bodyPr/>
        <a:lstStyle/>
        <a:p>
          <a:endParaRPr lang="en-US"/>
        </a:p>
      </dgm:t>
    </dgm:pt>
    <dgm:pt modelId="{5FA1245A-6716-4791-907B-B019CF590B98}" type="sibTrans" cxnId="{9E00F49C-0C14-4D05-933E-0ECED6170B8C}">
      <dgm:prSet/>
      <dgm:spPr/>
      <dgm:t>
        <a:bodyPr/>
        <a:lstStyle/>
        <a:p>
          <a:endParaRPr lang="en-US"/>
        </a:p>
      </dgm:t>
    </dgm:pt>
    <dgm:pt modelId="{C2A96DF2-038A-49DF-ABE5-E0F7686AE314}">
      <dgm:prSet/>
      <dgm:spPr/>
      <dgm:t>
        <a:bodyPr/>
        <a:lstStyle/>
        <a:p>
          <a:r>
            <a:rPr lang="en-US" dirty="0"/>
            <a:t>In 2022, 1.6 million Australians care of someone living with dementia</a:t>
          </a:r>
        </a:p>
      </dgm:t>
    </dgm:pt>
    <dgm:pt modelId="{D8E55836-C829-4C08-AAB6-B1CBF93C896D}" type="parTrans" cxnId="{E99DCFDF-B6B3-4151-B18E-EED49C82C9E1}">
      <dgm:prSet/>
      <dgm:spPr/>
      <dgm:t>
        <a:bodyPr/>
        <a:lstStyle/>
        <a:p>
          <a:endParaRPr lang="en-AU"/>
        </a:p>
      </dgm:t>
    </dgm:pt>
    <dgm:pt modelId="{D5F5F735-EC96-4EE2-9A4E-8AA81DDD8866}" type="sibTrans" cxnId="{E99DCFDF-B6B3-4151-B18E-EED49C82C9E1}">
      <dgm:prSet/>
      <dgm:spPr/>
      <dgm:t>
        <a:bodyPr/>
        <a:lstStyle/>
        <a:p>
          <a:endParaRPr lang="en-AU"/>
        </a:p>
      </dgm:t>
    </dgm:pt>
    <dgm:pt modelId="{E6B38CA6-D390-448B-8DEA-DAAD8E8808FA}">
      <dgm:prSet/>
      <dgm:spPr/>
      <dgm:t>
        <a:bodyPr/>
        <a:lstStyle/>
        <a:p>
          <a:r>
            <a:rPr lang="en-US" dirty="0"/>
            <a:t>65% people with dementia live in the community</a:t>
          </a:r>
        </a:p>
      </dgm:t>
    </dgm:pt>
    <dgm:pt modelId="{0762393B-1AD7-4A26-94F7-13F93E6097F3}" type="parTrans" cxnId="{84A1B767-77CC-449C-AC2D-8C58F25F404C}">
      <dgm:prSet/>
      <dgm:spPr/>
      <dgm:t>
        <a:bodyPr/>
        <a:lstStyle/>
        <a:p>
          <a:endParaRPr lang="en-AU"/>
        </a:p>
      </dgm:t>
    </dgm:pt>
    <dgm:pt modelId="{AD1C0725-95E8-4131-AFA8-981C71845C86}" type="sibTrans" cxnId="{84A1B767-77CC-449C-AC2D-8C58F25F404C}">
      <dgm:prSet/>
      <dgm:spPr/>
      <dgm:t>
        <a:bodyPr/>
        <a:lstStyle/>
        <a:p>
          <a:endParaRPr lang="en-AU"/>
        </a:p>
      </dgm:t>
    </dgm:pt>
    <dgm:pt modelId="{034274A8-78BC-4786-B227-9AB325EB3FC9}" type="pres">
      <dgm:prSet presAssocID="{27E3FB9F-6501-4D54-B308-A5570D25DF46}" presName="diagram" presStyleCnt="0">
        <dgm:presLayoutVars>
          <dgm:dir/>
          <dgm:resizeHandles val="exact"/>
        </dgm:presLayoutVars>
      </dgm:prSet>
      <dgm:spPr/>
    </dgm:pt>
    <dgm:pt modelId="{5F0D3CB4-F2A2-480A-A765-D7C323D43DE5}" type="pres">
      <dgm:prSet presAssocID="{B4F49D17-1AB9-438E-B4C6-65AF692B9EBA}" presName="node" presStyleLbl="node1" presStyleIdx="0" presStyleCnt="5">
        <dgm:presLayoutVars>
          <dgm:bulletEnabled val="1"/>
        </dgm:presLayoutVars>
      </dgm:prSet>
      <dgm:spPr/>
    </dgm:pt>
    <dgm:pt modelId="{C2FBA843-631C-4F0E-981F-97A1CD541508}" type="pres">
      <dgm:prSet presAssocID="{EF1102B2-8549-44DB-BFD3-A801E873F1CA}" presName="sibTrans" presStyleCnt="0"/>
      <dgm:spPr/>
    </dgm:pt>
    <dgm:pt modelId="{3713176F-63B2-45FB-A56D-1650054AF4DC}" type="pres">
      <dgm:prSet presAssocID="{9B047A2D-6FA3-4297-8097-D62548B14C72}" presName="node" presStyleLbl="node1" presStyleIdx="1" presStyleCnt="5">
        <dgm:presLayoutVars>
          <dgm:bulletEnabled val="1"/>
        </dgm:presLayoutVars>
      </dgm:prSet>
      <dgm:spPr/>
    </dgm:pt>
    <dgm:pt modelId="{61A72BC9-DE6E-4F6A-AF4D-8E59CC584F08}" type="pres">
      <dgm:prSet presAssocID="{97E9FD4C-9B5F-4B64-9ED3-6F5847182B1B}" presName="sibTrans" presStyleCnt="0"/>
      <dgm:spPr/>
    </dgm:pt>
    <dgm:pt modelId="{A139864A-E6DD-4852-85DD-D0B09D2772AD}" type="pres">
      <dgm:prSet presAssocID="{A81E20B4-3F37-4281-B2F2-8A663C55A9C2}" presName="node" presStyleLbl="node1" presStyleIdx="2" presStyleCnt="5">
        <dgm:presLayoutVars>
          <dgm:bulletEnabled val="1"/>
        </dgm:presLayoutVars>
      </dgm:prSet>
      <dgm:spPr/>
    </dgm:pt>
    <dgm:pt modelId="{C444B381-EDD0-4A71-A415-FA5C820702B7}" type="pres">
      <dgm:prSet presAssocID="{5FA1245A-6716-4791-907B-B019CF590B98}" presName="sibTrans" presStyleCnt="0"/>
      <dgm:spPr/>
    </dgm:pt>
    <dgm:pt modelId="{6D91D661-5E24-4758-8BAE-87A00304C38F}" type="pres">
      <dgm:prSet presAssocID="{C2A96DF2-038A-49DF-ABE5-E0F7686AE314}" presName="node" presStyleLbl="node1" presStyleIdx="3" presStyleCnt="5">
        <dgm:presLayoutVars>
          <dgm:bulletEnabled val="1"/>
        </dgm:presLayoutVars>
      </dgm:prSet>
      <dgm:spPr/>
    </dgm:pt>
    <dgm:pt modelId="{E23DB842-D3FD-478E-89A8-2382D59A83B2}" type="pres">
      <dgm:prSet presAssocID="{D5F5F735-EC96-4EE2-9A4E-8AA81DDD8866}" presName="sibTrans" presStyleCnt="0"/>
      <dgm:spPr/>
    </dgm:pt>
    <dgm:pt modelId="{9E99E88E-7F30-4E28-8672-0CD4FA386772}" type="pres">
      <dgm:prSet presAssocID="{E6B38CA6-D390-448B-8DEA-DAAD8E8808FA}" presName="node" presStyleLbl="node1" presStyleIdx="4" presStyleCnt="5">
        <dgm:presLayoutVars>
          <dgm:bulletEnabled val="1"/>
        </dgm:presLayoutVars>
      </dgm:prSet>
      <dgm:spPr/>
    </dgm:pt>
  </dgm:ptLst>
  <dgm:cxnLst>
    <dgm:cxn modelId="{12525905-EC6B-4852-9278-EDB932EE0507}" srcId="{27E3FB9F-6501-4D54-B308-A5570D25DF46}" destId="{9B047A2D-6FA3-4297-8097-D62548B14C72}" srcOrd="1" destOrd="0" parTransId="{C470475A-5FD6-46D2-9D73-27BBB02C675C}" sibTransId="{97E9FD4C-9B5F-4B64-9ED3-6F5847182B1B}"/>
    <dgm:cxn modelId="{8CA15515-AB5F-4B82-B913-06766658F42B}" type="presOf" srcId="{27E3FB9F-6501-4D54-B308-A5570D25DF46}" destId="{034274A8-78BC-4786-B227-9AB325EB3FC9}" srcOrd="0" destOrd="0" presId="urn:microsoft.com/office/officeart/2005/8/layout/default"/>
    <dgm:cxn modelId="{5091AA1A-D4F4-489A-8966-FD20481B43AE}" type="presOf" srcId="{A81E20B4-3F37-4281-B2F2-8A663C55A9C2}" destId="{A139864A-E6DD-4852-85DD-D0B09D2772AD}" srcOrd="0" destOrd="0" presId="urn:microsoft.com/office/officeart/2005/8/layout/default"/>
    <dgm:cxn modelId="{D5C2C222-5115-4FFC-8A4D-A39242C94DD0}" srcId="{27E3FB9F-6501-4D54-B308-A5570D25DF46}" destId="{B4F49D17-1AB9-438E-B4C6-65AF692B9EBA}" srcOrd="0" destOrd="0" parTransId="{49654AB2-3999-499C-BF74-B32A7DD98941}" sibTransId="{EF1102B2-8549-44DB-BFD3-A801E873F1CA}"/>
    <dgm:cxn modelId="{84A1B767-77CC-449C-AC2D-8C58F25F404C}" srcId="{27E3FB9F-6501-4D54-B308-A5570D25DF46}" destId="{E6B38CA6-D390-448B-8DEA-DAAD8E8808FA}" srcOrd="4" destOrd="0" parTransId="{0762393B-1AD7-4A26-94F7-13F93E6097F3}" sibTransId="{AD1C0725-95E8-4131-AFA8-981C71845C86}"/>
    <dgm:cxn modelId="{8435CE4F-9E6C-4676-A7BF-D311430A2A61}" type="presOf" srcId="{E6B38CA6-D390-448B-8DEA-DAAD8E8808FA}" destId="{9E99E88E-7F30-4E28-8672-0CD4FA386772}" srcOrd="0" destOrd="0" presId="urn:microsoft.com/office/officeart/2005/8/layout/default"/>
    <dgm:cxn modelId="{95ED0189-16C8-4E87-8A61-1F6D36C56EBA}" type="presOf" srcId="{9B047A2D-6FA3-4297-8097-D62548B14C72}" destId="{3713176F-63B2-45FB-A56D-1650054AF4DC}" srcOrd="0" destOrd="0" presId="urn:microsoft.com/office/officeart/2005/8/layout/default"/>
    <dgm:cxn modelId="{9E00F49C-0C14-4D05-933E-0ECED6170B8C}" srcId="{27E3FB9F-6501-4D54-B308-A5570D25DF46}" destId="{A81E20B4-3F37-4281-B2F2-8A663C55A9C2}" srcOrd="2" destOrd="0" parTransId="{623182D8-7128-4ADC-81C5-25E23C24E131}" sibTransId="{5FA1245A-6716-4791-907B-B019CF590B98}"/>
    <dgm:cxn modelId="{9FAE23A8-77A5-40FE-8435-245D1174C595}" type="presOf" srcId="{C2A96DF2-038A-49DF-ABE5-E0F7686AE314}" destId="{6D91D661-5E24-4758-8BAE-87A00304C38F}" srcOrd="0" destOrd="0" presId="urn:microsoft.com/office/officeart/2005/8/layout/default"/>
    <dgm:cxn modelId="{E99DCFDF-B6B3-4151-B18E-EED49C82C9E1}" srcId="{27E3FB9F-6501-4D54-B308-A5570D25DF46}" destId="{C2A96DF2-038A-49DF-ABE5-E0F7686AE314}" srcOrd="3" destOrd="0" parTransId="{D8E55836-C829-4C08-AAB6-B1CBF93C896D}" sibTransId="{D5F5F735-EC96-4EE2-9A4E-8AA81DDD8866}"/>
    <dgm:cxn modelId="{F1FACBF9-E2A2-4DEF-BA8E-F74792F3160C}" type="presOf" srcId="{B4F49D17-1AB9-438E-B4C6-65AF692B9EBA}" destId="{5F0D3CB4-F2A2-480A-A765-D7C323D43DE5}" srcOrd="0" destOrd="0" presId="urn:microsoft.com/office/officeart/2005/8/layout/default"/>
    <dgm:cxn modelId="{D5CEFB21-59C3-4478-A16E-C9581C70B734}" type="presParOf" srcId="{034274A8-78BC-4786-B227-9AB325EB3FC9}" destId="{5F0D3CB4-F2A2-480A-A765-D7C323D43DE5}" srcOrd="0" destOrd="0" presId="urn:microsoft.com/office/officeart/2005/8/layout/default"/>
    <dgm:cxn modelId="{3D43E378-44A9-43E2-93E4-42E2990224E6}" type="presParOf" srcId="{034274A8-78BC-4786-B227-9AB325EB3FC9}" destId="{C2FBA843-631C-4F0E-981F-97A1CD541508}" srcOrd="1" destOrd="0" presId="urn:microsoft.com/office/officeart/2005/8/layout/default"/>
    <dgm:cxn modelId="{76012820-2F86-4775-97DA-0829F6B52BBF}" type="presParOf" srcId="{034274A8-78BC-4786-B227-9AB325EB3FC9}" destId="{3713176F-63B2-45FB-A56D-1650054AF4DC}" srcOrd="2" destOrd="0" presId="urn:microsoft.com/office/officeart/2005/8/layout/default"/>
    <dgm:cxn modelId="{626E538C-CDE4-46EC-AE62-FBB68D36E892}" type="presParOf" srcId="{034274A8-78BC-4786-B227-9AB325EB3FC9}" destId="{61A72BC9-DE6E-4F6A-AF4D-8E59CC584F08}" srcOrd="3" destOrd="0" presId="urn:microsoft.com/office/officeart/2005/8/layout/default"/>
    <dgm:cxn modelId="{FF70CEA4-90C7-41BF-8333-F797A17571E7}" type="presParOf" srcId="{034274A8-78BC-4786-B227-9AB325EB3FC9}" destId="{A139864A-E6DD-4852-85DD-D0B09D2772AD}" srcOrd="4" destOrd="0" presId="urn:microsoft.com/office/officeart/2005/8/layout/default"/>
    <dgm:cxn modelId="{4E80B85F-E71D-4F5D-9E26-DB0E78313CBE}" type="presParOf" srcId="{034274A8-78BC-4786-B227-9AB325EB3FC9}" destId="{C444B381-EDD0-4A71-A415-FA5C820702B7}" srcOrd="5" destOrd="0" presId="urn:microsoft.com/office/officeart/2005/8/layout/default"/>
    <dgm:cxn modelId="{248CFECF-7C83-467C-9AC7-BB4CD6116580}" type="presParOf" srcId="{034274A8-78BC-4786-B227-9AB325EB3FC9}" destId="{6D91D661-5E24-4758-8BAE-87A00304C38F}" srcOrd="6" destOrd="0" presId="urn:microsoft.com/office/officeart/2005/8/layout/default"/>
    <dgm:cxn modelId="{ACE78899-9779-44D6-825F-1E878C4CEF3D}" type="presParOf" srcId="{034274A8-78BC-4786-B227-9AB325EB3FC9}" destId="{E23DB842-D3FD-478E-89A8-2382D59A83B2}" srcOrd="7" destOrd="0" presId="urn:microsoft.com/office/officeart/2005/8/layout/default"/>
    <dgm:cxn modelId="{AE275D9C-096A-4767-AD32-66089CCF1F99}" type="presParOf" srcId="{034274A8-78BC-4786-B227-9AB325EB3FC9}" destId="{9E99E88E-7F30-4E28-8672-0CD4FA38677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66A3D7-95E7-4CC7-A967-9286696DA37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8BA620F-CC97-4995-AF78-146C5977F63A}">
      <dgm:prSet/>
      <dgm:spPr/>
      <dgm:t>
        <a:bodyPr/>
        <a:lstStyle/>
        <a:p>
          <a:r>
            <a:rPr lang="en-AU"/>
            <a:t>Your local health care professional – GP, practice nurse or nurse practitioner</a:t>
          </a:r>
          <a:endParaRPr lang="en-US"/>
        </a:p>
      </dgm:t>
    </dgm:pt>
    <dgm:pt modelId="{867DE521-8763-449F-AAE9-5BC4FEB9AF3B}" type="parTrans" cxnId="{1F7C528A-F7F8-442E-980D-D15F67223C40}">
      <dgm:prSet/>
      <dgm:spPr/>
      <dgm:t>
        <a:bodyPr/>
        <a:lstStyle/>
        <a:p>
          <a:endParaRPr lang="en-US"/>
        </a:p>
      </dgm:t>
    </dgm:pt>
    <dgm:pt modelId="{D635EB80-68A2-4AD2-A1C6-A286F33F49C2}" type="sibTrans" cxnId="{1F7C528A-F7F8-442E-980D-D15F67223C40}">
      <dgm:prSet/>
      <dgm:spPr/>
      <dgm:t>
        <a:bodyPr/>
        <a:lstStyle/>
        <a:p>
          <a:endParaRPr lang="en-US"/>
        </a:p>
      </dgm:t>
    </dgm:pt>
    <dgm:pt modelId="{49653373-75DE-47B5-AE36-C92F784A5A36}">
      <dgm:prSet/>
      <dgm:spPr/>
      <dgm:t>
        <a:bodyPr/>
        <a:lstStyle/>
        <a:p>
          <a:r>
            <a:rPr lang="en-AU"/>
            <a:t>Dementia Australia Website – help sheets</a:t>
          </a:r>
          <a:endParaRPr lang="en-US"/>
        </a:p>
      </dgm:t>
    </dgm:pt>
    <dgm:pt modelId="{65825C83-8490-4FD4-934C-B4A626931EB1}" type="parTrans" cxnId="{DA6C21E6-AD73-4E33-8C4E-05CB2CFC89A4}">
      <dgm:prSet/>
      <dgm:spPr/>
      <dgm:t>
        <a:bodyPr/>
        <a:lstStyle/>
        <a:p>
          <a:endParaRPr lang="en-US"/>
        </a:p>
      </dgm:t>
    </dgm:pt>
    <dgm:pt modelId="{D142B5F1-09F1-4A55-AD07-5103D00334E5}" type="sibTrans" cxnId="{DA6C21E6-AD73-4E33-8C4E-05CB2CFC89A4}">
      <dgm:prSet/>
      <dgm:spPr/>
      <dgm:t>
        <a:bodyPr/>
        <a:lstStyle/>
        <a:p>
          <a:endParaRPr lang="en-US"/>
        </a:p>
      </dgm:t>
    </dgm:pt>
    <dgm:pt modelId="{A865AEB7-EAF2-4354-9FC6-068268460C42}">
      <dgm:prSet/>
      <dgm:spPr/>
      <dgm:t>
        <a:bodyPr/>
        <a:lstStyle/>
        <a:p>
          <a:r>
            <a:rPr lang="en-AU"/>
            <a:t>National Dementia Helpline 1800 100 500</a:t>
          </a:r>
          <a:endParaRPr lang="en-US"/>
        </a:p>
      </dgm:t>
    </dgm:pt>
    <dgm:pt modelId="{FCB7A417-C31C-4FEB-AA92-F8B48C8FB365}" type="parTrans" cxnId="{D798F7D6-93F2-49AD-AF71-AFFE0F293114}">
      <dgm:prSet/>
      <dgm:spPr/>
      <dgm:t>
        <a:bodyPr/>
        <a:lstStyle/>
        <a:p>
          <a:endParaRPr lang="en-US"/>
        </a:p>
      </dgm:t>
    </dgm:pt>
    <dgm:pt modelId="{EA9BA41B-2DFD-433C-9B92-9B266E1BC5DC}" type="sibTrans" cxnId="{D798F7D6-93F2-49AD-AF71-AFFE0F293114}">
      <dgm:prSet/>
      <dgm:spPr/>
      <dgm:t>
        <a:bodyPr/>
        <a:lstStyle/>
        <a:p>
          <a:endParaRPr lang="en-US"/>
        </a:p>
      </dgm:t>
    </dgm:pt>
    <dgm:pt modelId="{C0EA9EE0-6D91-4EE5-80C4-6A0FC73BDD6A}">
      <dgm:prSet/>
      <dgm:spPr/>
      <dgm:t>
        <a:bodyPr/>
        <a:lstStyle/>
        <a:p>
          <a:r>
            <a:rPr lang="en-AU"/>
            <a:t>Dementia Outreach Service</a:t>
          </a:r>
          <a:endParaRPr lang="en-US"/>
        </a:p>
      </dgm:t>
    </dgm:pt>
    <dgm:pt modelId="{EAAB45D5-A59D-4F61-BD1F-FEE964865D0F}" type="parTrans" cxnId="{2F3681F0-CD00-4734-A044-7F8C84E670BD}">
      <dgm:prSet/>
      <dgm:spPr/>
      <dgm:t>
        <a:bodyPr/>
        <a:lstStyle/>
        <a:p>
          <a:endParaRPr lang="en-US"/>
        </a:p>
      </dgm:t>
    </dgm:pt>
    <dgm:pt modelId="{22C829C6-AC86-4C98-9824-5ECF395F9E6E}" type="sibTrans" cxnId="{2F3681F0-CD00-4734-A044-7F8C84E670BD}">
      <dgm:prSet/>
      <dgm:spPr/>
      <dgm:t>
        <a:bodyPr/>
        <a:lstStyle/>
        <a:p>
          <a:endParaRPr lang="en-US"/>
        </a:p>
      </dgm:t>
    </dgm:pt>
    <dgm:pt modelId="{D985C8A6-23A0-4BD1-85B9-AB570FBD9FE1}">
      <dgm:prSet/>
      <dgm:spPr/>
      <dgm:t>
        <a:bodyPr/>
        <a:lstStyle/>
        <a:p>
          <a:r>
            <a:rPr lang="en-AU"/>
            <a:t>My Aged Care</a:t>
          </a:r>
          <a:endParaRPr lang="en-US"/>
        </a:p>
      </dgm:t>
    </dgm:pt>
    <dgm:pt modelId="{77CE8AB0-2746-424B-B5BD-BAC8C10E14CC}" type="parTrans" cxnId="{9BA6CE2A-71D8-4C3D-8706-1B8D212C139E}">
      <dgm:prSet/>
      <dgm:spPr/>
      <dgm:t>
        <a:bodyPr/>
        <a:lstStyle/>
        <a:p>
          <a:endParaRPr lang="en-US"/>
        </a:p>
      </dgm:t>
    </dgm:pt>
    <dgm:pt modelId="{610D7C71-315D-46E1-8D9B-2438B04EB578}" type="sibTrans" cxnId="{9BA6CE2A-71D8-4C3D-8706-1B8D212C139E}">
      <dgm:prSet/>
      <dgm:spPr/>
      <dgm:t>
        <a:bodyPr/>
        <a:lstStyle/>
        <a:p>
          <a:endParaRPr lang="en-US"/>
        </a:p>
      </dgm:t>
    </dgm:pt>
    <dgm:pt modelId="{AFD9BC23-90F0-4DF8-A73F-3A5FAEFE44EE}">
      <dgm:prSet/>
      <dgm:spPr/>
      <dgm:t>
        <a:bodyPr/>
        <a:lstStyle/>
        <a:p>
          <a:r>
            <a:rPr lang="en-AU"/>
            <a:t>Carers Gateway – 1800 422 737 or carergateway.org.au</a:t>
          </a:r>
          <a:endParaRPr lang="en-US"/>
        </a:p>
      </dgm:t>
    </dgm:pt>
    <dgm:pt modelId="{095A40ED-3FF3-49ED-B0E5-579CBDA25C4E}" type="parTrans" cxnId="{994FDC01-C027-4CBC-B085-58AA1B9BCD5F}">
      <dgm:prSet/>
      <dgm:spPr/>
      <dgm:t>
        <a:bodyPr/>
        <a:lstStyle/>
        <a:p>
          <a:endParaRPr lang="en-US"/>
        </a:p>
      </dgm:t>
    </dgm:pt>
    <dgm:pt modelId="{71213474-2A32-4181-9208-769FC3A5A45F}" type="sibTrans" cxnId="{994FDC01-C027-4CBC-B085-58AA1B9BCD5F}">
      <dgm:prSet/>
      <dgm:spPr/>
      <dgm:t>
        <a:bodyPr/>
        <a:lstStyle/>
        <a:p>
          <a:endParaRPr lang="en-US"/>
        </a:p>
      </dgm:t>
    </dgm:pt>
    <dgm:pt modelId="{D7273868-ADDC-466D-A7CE-CA66528C483B}">
      <dgm:prSet/>
      <dgm:spPr/>
      <dgm:t>
        <a:bodyPr/>
        <a:lstStyle/>
        <a:p>
          <a:r>
            <a:rPr lang="en-AU"/>
            <a:t>Dementia Behavioural Management Advisory Service (DBMAS)</a:t>
          </a:r>
          <a:endParaRPr lang="en-US"/>
        </a:p>
      </dgm:t>
    </dgm:pt>
    <dgm:pt modelId="{FD03F319-D916-42B5-865C-24770818EAD7}" type="parTrans" cxnId="{B2820890-9E2B-4290-B415-5121D5E613C8}">
      <dgm:prSet/>
      <dgm:spPr/>
      <dgm:t>
        <a:bodyPr/>
        <a:lstStyle/>
        <a:p>
          <a:endParaRPr lang="en-US"/>
        </a:p>
      </dgm:t>
    </dgm:pt>
    <dgm:pt modelId="{803BBB35-4DC9-4994-8999-8E0D8984F5A9}" type="sibTrans" cxnId="{B2820890-9E2B-4290-B415-5121D5E613C8}">
      <dgm:prSet/>
      <dgm:spPr/>
      <dgm:t>
        <a:bodyPr/>
        <a:lstStyle/>
        <a:p>
          <a:endParaRPr lang="en-US"/>
        </a:p>
      </dgm:t>
    </dgm:pt>
    <dgm:pt modelId="{C51F4CEB-B663-42E6-AC92-228633EE86B7}">
      <dgm:prSet/>
      <dgm:spPr/>
      <dgm:t>
        <a:bodyPr/>
        <a:lstStyle/>
        <a:p>
          <a:r>
            <a:rPr lang="en-AU"/>
            <a:t>Talk with other carers who may have experienced similar situations</a:t>
          </a:r>
          <a:endParaRPr lang="en-US"/>
        </a:p>
      </dgm:t>
    </dgm:pt>
    <dgm:pt modelId="{9D60C99D-21D5-4754-84BE-FC3C3D075A83}" type="parTrans" cxnId="{D98D3174-5E53-4FC7-A70E-1739CEF07796}">
      <dgm:prSet/>
      <dgm:spPr/>
      <dgm:t>
        <a:bodyPr/>
        <a:lstStyle/>
        <a:p>
          <a:endParaRPr lang="en-US"/>
        </a:p>
      </dgm:t>
    </dgm:pt>
    <dgm:pt modelId="{5395EA58-313E-42E9-B411-574AFBB4347C}" type="sibTrans" cxnId="{D98D3174-5E53-4FC7-A70E-1739CEF07796}">
      <dgm:prSet/>
      <dgm:spPr/>
      <dgm:t>
        <a:bodyPr/>
        <a:lstStyle/>
        <a:p>
          <a:endParaRPr lang="en-US"/>
        </a:p>
      </dgm:t>
    </dgm:pt>
    <dgm:pt modelId="{1221E0D6-BE5D-4491-9B12-43703CEFE482}" type="pres">
      <dgm:prSet presAssocID="{2266A3D7-95E7-4CC7-A967-9286696DA37F}" presName="diagram" presStyleCnt="0">
        <dgm:presLayoutVars>
          <dgm:dir/>
          <dgm:resizeHandles val="exact"/>
        </dgm:presLayoutVars>
      </dgm:prSet>
      <dgm:spPr/>
    </dgm:pt>
    <dgm:pt modelId="{9E7105CD-5C1A-45AF-B42B-09122F92B926}" type="pres">
      <dgm:prSet presAssocID="{38BA620F-CC97-4995-AF78-146C5977F63A}" presName="node" presStyleLbl="node1" presStyleIdx="0" presStyleCnt="8">
        <dgm:presLayoutVars>
          <dgm:bulletEnabled val="1"/>
        </dgm:presLayoutVars>
      </dgm:prSet>
      <dgm:spPr/>
    </dgm:pt>
    <dgm:pt modelId="{2288BCE0-AAFA-4A1E-AA76-412B199FEC2A}" type="pres">
      <dgm:prSet presAssocID="{D635EB80-68A2-4AD2-A1C6-A286F33F49C2}" presName="sibTrans" presStyleCnt="0"/>
      <dgm:spPr/>
    </dgm:pt>
    <dgm:pt modelId="{23E66700-9902-4825-814A-7128912B5682}" type="pres">
      <dgm:prSet presAssocID="{49653373-75DE-47B5-AE36-C92F784A5A36}" presName="node" presStyleLbl="node1" presStyleIdx="1" presStyleCnt="8">
        <dgm:presLayoutVars>
          <dgm:bulletEnabled val="1"/>
        </dgm:presLayoutVars>
      </dgm:prSet>
      <dgm:spPr/>
    </dgm:pt>
    <dgm:pt modelId="{54574270-B289-46F8-87FC-D0FBDC18E3D2}" type="pres">
      <dgm:prSet presAssocID="{D142B5F1-09F1-4A55-AD07-5103D00334E5}" presName="sibTrans" presStyleCnt="0"/>
      <dgm:spPr/>
    </dgm:pt>
    <dgm:pt modelId="{DC5F6766-9750-4DB2-AD45-AD48BE801FC8}" type="pres">
      <dgm:prSet presAssocID="{A865AEB7-EAF2-4354-9FC6-068268460C42}" presName="node" presStyleLbl="node1" presStyleIdx="2" presStyleCnt="8">
        <dgm:presLayoutVars>
          <dgm:bulletEnabled val="1"/>
        </dgm:presLayoutVars>
      </dgm:prSet>
      <dgm:spPr/>
    </dgm:pt>
    <dgm:pt modelId="{A06254A4-DDD6-4C0A-8217-414A73D939BB}" type="pres">
      <dgm:prSet presAssocID="{EA9BA41B-2DFD-433C-9B92-9B266E1BC5DC}" presName="sibTrans" presStyleCnt="0"/>
      <dgm:spPr/>
    </dgm:pt>
    <dgm:pt modelId="{089BBC33-9EB9-477B-81A2-EEBAEFED3987}" type="pres">
      <dgm:prSet presAssocID="{C0EA9EE0-6D91-4EE5-80C4-6A0FC73BDD6A}" presName="node" presStyleLbl="node1" presStyleIdx="3" presStyleCnt="8">
        <dgm:presLayoutVars>
          <dgm:bulletEnabled val="1"/>
        </dgm:presLayoutVars>
      </dgm:prSet>
      <dgm:spPr/>
    </dgm:pt>
    <dgm:pt modelId="{B95135CA-2F14-48E4-A6B7-7CB9EF6C231F}" type="pres">
      <dgm:prSet presAssocID="{22C829C6-AC86-4C98-9824-5ECF395F9E6E}" presName="sibTrans" presStyleCnt="0"/>
      <dgm:spPr/>
    </dgm:pt>
    <dgm:pt modelId="{2C79814D-B736-48AA-8C6E-1A388B142EAA}" type="pres">
      <dgm:prSet presAssocID="{D985C8A6-23A0-4BD1-85B9-AB570FBD9FE1}" presName="node" presStyleLbl="node1" presStyleIdx="4" presStyleCnt="8">
        <dgm:presLayoutVars>
          <dgm:bulletEnabled val="1"/>
        </dgm:presLayoutVars>
      </dgm:prSet>
      <dgm:spPr/>
    </dgm:pt>
    <dgm:pt modelId="{32B8DBB3-C48F-4A0B-9E4B-B45DEE0D9399}" type="pres">
      <dgm:prSet presAssocID="{610D7C71-315D-46E1-8D9B-2438B04EB578}" presName="sibTrans" presStyleCnt="0"/>
      <dgm:spPr/>
    </dgm:pt>
    <dgm:pt modelId="{21BABC85-3035-48F6-B1D9-90CA4D12D5E0}" type="pres">
      <dgm:prSet presAssocID="{AFD9BC23-90F0-4DF8-A73F-3A5FAEFE44EE}" presName="node" presStyleLbl="node1" presStyleIdx="5" presStyleCnt="8">
        <dgm:presLayoutVars>
          <dgm:bulletEnabled val="1"/>
        </dgm:presLayoutVars>
      </dgm:prSet>
      <dgm:spPr/>
    </dgm:pt>
    <dgm:pt modelId="{4A63DE80-488B-4400-B2C2-776AA6D89177}" type="pres">
      <dgm:prSet presAssocID="{71213474-2A32-4181-9208-769FC3A5A45F}" presName="sibTrans" presStyleCnt="0"/>
      <dgm:spPr/>
    </dgm:pt>
    <dgm:pt modelId="{6F2BB975-C754-4BEF-9858-39E6161D03BD}" type="pres">
      <dgm:prSet presAssocID="{D7273868-ADDC-466D-A7CE-CA66528C483B}" presName="node" presStyleLbl="node1" presStyleIdx="6" presStyleCnt="8">
        <dgm:presLayoutVars>
          <dgm:bulletEnabled val="1"/>
        </dgm:presLayoutVars>
      </dgm:prSet>
      <dgm:spPr/>
    </dgm:pt>
    <dgm:pt modelId="{128E5BD6-9364-498F-AD87-B3154F962A17}" type="pres">
      <dgm:prSet presAssocID="{803BBB35-4DC9-4994-8999-8E0D8984F5A9}" presName="sibTrans" presStyleCnt="0"/>
      <dgm:spPr/>
    </dgm:pt>
    <dgm:pt modelId="{5F6E35E9-24DE-4B97-A812-58CCEBB1E010}" type="pres">
      <dgm:prSet presAssocID="{C51F4CEB-B663-42E6-AC92-228633EE86B7}" presName="node" presStyleLbl="node1" presStyleIdx="7" presStyleCnt="8">
        <dgm:presLayoutVars>
          <dgm:bulletEnabled val="1"/>
        </dgm:presLayoutVars>
      </dgm:prSet>
      <dgm:spPr/>
    </dgm:pt>
  </dgm:ptLst>
  <dgm:cxnLst>
    <dgm:cxn modelId="{994FDC01-C027-4CBC-B085-58AA1B9BCD5F}" srcId="{2266A3D7-95E7-4CC7-A967-9286696DA37F}" destId="{AFD9BC23-90F0-4DF8-A73F-3A5FAEFE44EE}" srcOrd="5" destOrd="0" parTransId="{095A40ED-3FF3-49ED-B0E5-579CBDA25C4E}" sibTransId="{71213474-2A32-4181-9208-769FC3A5A45F}"/>
    <dgm:cxn modelId="{9BA6CE2A-71D8-4C3D-8706-1B8D212C139E}" srcId="{2266A3D7-95E7-4CC7-A967-9286696DA37F}" destId="{D985C8A6-23A0-4BD1-85B9-AB570FBD9FE1}" srcOrd="4" destOrd="0" parTransId="{77CE8AB0-2746-424B-B5BD-BAC8C10E14CC}" sibTransId="{610D7C71-315D-46E1-8D9B-2438B04EB578}"/>
    <dgm:cxn modelId="{F3948B2C-80EC-41C5-823B-D73DFEEA7EAC}" type="presOf" srcId="{D7273868-ADDC-466D-A7CE-CA66528C483B}" destId="{6F2BB975-C754-4BEF-9858-39E6161D03BD}" srcOrd="0" destOrd="0" presId="urn:microsoft.com/office/officeart/2005/8/layout/default"/>
    <dgm:cxn modelId="{0C80DC3C-FB2B-4C2B-A5A2-9FF102C184E6}" type="presOf" srcId="{2266A3D7-95E7-4CC7-A967-9286696DA37F}" destId="{1221E0D6-BE5D-4491-9B12-43703CEFE482}" srcOrd="0" destOrd="0" presId="urn:microsoft.com/office/officeart/2005/8/layout/default"/>
    <dgm:cxn modelId="{0D851A67-0738-4817-870E-FBAC397AA76A}" type="presOf" srcId="{38BA620F-CC97-4995-AF78-146C5977F63A}" destId="{9E7105CD-5C1A-45AF-B42B-09122F92B926}" srcOrd="0" destOrd="0" presId="urn:microsoft.com/office/officeart/2005/8/layout/default"/>
    <dgm:cxn modelId="{D98D3174-5E53-4FC7-A70E-1739CEF07796}" srcId="{2266A3D7-95E7-4CC7-A967-9286696DA37F}" destId="{C51F4CEB-B663-42E6-AC92-228633EE86B7}" srcOrd="7" destOrd="0" parTransId="{9D60C99D-21D5-4754-84BE-FC3C3D075A83}" sibTransId="{5395EA58-313E-42E9-B411-574AFBB4347C}"/>
    <dgm:cxn modelId="{FB820A7C-C1CC-479F-8F5D-4FAA598D7E12}" type="presOf" srcId="{49653373-75DE-47B5-AE36-C92F784A5A36}" destId="{23E66700-9902-4825-814A-7128912B5682}" srcOrd="0" destOrd="0" presId="urn:microsoft.com/office/officeart/2005/8/layout/default"/>
    <dgm:cxn modelId="{8C3E387E-06D7-48C7-B490-C6E1F4B6077C}" type="presOf" srcId="{AFD9BC23-90F0-4DF8-A73F-3A5FAEFE44EE}" destId="{21BABC85-3035-48F6-B1D9-90CA4D12D5E0}" srcOrd="0" destOrd="0" presId="urn:microsoft.com/office/officeart/2005/8/layout/default"/>
    <dgm:cxn modelId="{1F7C528A-F7F8-442E-980D-D15F67223C40}" srcId="{2266A3D7-95E7-4CC7-A967-9286696DA37F}" destId="{38BA620F-CC97-4995-AF78-146C5977F63A}" srcOrd="0" destOrd="0" parTransId="{867DE521-8763-449F-AAE9-5BC4FEB9AF3B}" sibTransId="{D635EB80-68A2-4AD2-A1C6-A286F33F49C2}"/>
    <dgm:cxn modelId="{B2820890-9E2B-4290-B415-5121D5E613C8}" srcId="{2266A3D7-95E7-4CC7-A967-9286696DA37F}" destId="{D7273868-ADDC-466D-A7CE-CA66528C483B}" srcOrd="6" destOrd="0" parTransId="{FD03F319-D916-42B5-865C-24770818EAD7}" sibTransId="{803BBB35-4DC9-4994-8999-8E0D8984F5A9}"/>
    <dgm:cxn modelId="{75B77E90-E1A8-46BB-B507-633AE8F40C83}" type="presOf" srcId="{D985C8A6-23A0-4BD1-85B9-AB570FBD9FE1}" destId="{2C79814D-B736-48AA-8C6E-1A388B142EAA}" srcOrd="0" destOrd="0" presId="urn:microsoft.com/office/officeart/2005/8/layout/default"/>
    <dgm:cxn modelId="{90A3C2A6-F907-4B6B-8D7B-D0B8B5D8471E}" type="presOf" srcId="{C51F4CEB-B663-42E6-AC92-228633EE86B7}" destId="{5F6E35E9-24DE-4B97-A812-58CCEBB1E010}" srcOrd="0" destOrd="0" presId="urn:microsoft.com/office/officeart/2005/8/layout/default"/>
    <dgm:cxn modelId="{D798F7D6-93F2-49AD-AF71-AFFE0F293114}" srcId="{2266A3D7-95E7-4CC7-A967-9286696DA37F}" destId="{A865AEB7-EAF2-4354-9FC6-068268460C42}" srcOrd="2" destOrd="0" parTransId="{FCB7A417-C31C-4FEB-AA92-F8B48C8FB365}" sibTransId="{EA9BA41B-2DFD-433C-9B92-9B266E1BC5DC}"/>
    <dgm:cxn modelId="{F5682DD8-08F4-4B42-8A3D-09B8E5BDDBFE}" type="presOf" srcId="{C0EA9EE0-6D91-4EE5-80C4-6A0FC73BDD6A}" destId="{089BBC33-9EB9-477B-81A2-EEBAEFED3987}" srcOrd="0" destOrd="0" presId="urn:microsoft.com/office/officeart/2005/8/layout/default"/>
    <dgm:cxn modelId="{CA794DDD-94D7-47C6-9FD7-44B704564EDA}" type="presOf" srcId="{A865AEB7-EAF2-4354-9FC6-068268460C42}" destId="{DC5F6766-9750-4DB2-AD45-AD48BE801FC8}" srcOrd="0" destOrd="0" presId="urn:microsoft.com/office/officeart/2005/8/layout/default"/>
    <dgm:cxn modelId="{DA6C21E6-AD73-4E33-8C4E-05CB2CFC89A4}" srcId="{2266A3D7-95E7-4CC7-A967-9286696DA37F}" destId="{49653373-75DE-47B5-AE36-C92F784A5A36}" srcOrd="1" destOrd="0" parTransId="{65825C83-8490-4FD4-934C-B4A626931EB1}" sibTransId="{D142B5F1-09F1-4A55-AD07-5103D00334E5}"/>
    <dgm:cxn modelId="{2F3681F0-CD00-4734-A044-7F8C84E670BD}" srcId="{2266A3D7-95E7-4CC7-A967-9286696DA37F}" destId="{C0EA9EE0-6D91-4EE5-80C4-6A0FC73BDD6A}" srcOrd="3" destOrd="0" parTransId="{EAAB45D5-A59D-4F61-BD1F-FEE964865D0F}" sibTransId="{22C829C6-AC86-4C98-9824-5ECF395F9E6E}"/>
    <dgm:cxn modelId="{B86FAC95-A2E0-44A9-87D8-A5F4A51E6BF0}" type="presParOf" srcId="{1221E0D6-BE5D-4491-9B12-43703CEFE482}" destId="{9E7105CD-5C1A-45AF-B42B-09122F92B926}" srcOrd="0" destOrd="0" presId="urn:microsoft.com/office/officeart/2005/8/layout/default"/>
    <dgm:cxn modelId="{D33EA294-75D1-4D60-A9D4-E93746A188DD}" type="presParOf" srcId="{1221E0D6-BE5D-4491-9B12-43703CEFE482}" destId="{2288BCE0-AAFA-4A1E-AA76-412B199FEC2A}" srcOrd="1" destOrd="0" presId="urn:microsoft.com/office/officeart/2005/8/layout/default"/>
    <dgm:cxn modelId="{118CDAEC-0AFE-49EE-B881-BF456A711808}" type="presParOf" srcId="{1221E0D6-BE5D-4491-9B12-43703CEFE482}" destId="{23E66700-9902-4825-814A-7128912B5682}" srcOrd="2" destOrd="0" presId="urn:microsoft.com/office/officeart/2005/8/layout/default"/>
    <dgm:cxn modelId="{329A3972-AAF1-4CDC-9F70-00B7C2C6CE44}" type="presParOf" srcId="{1221E0D6-BE5D-4491-9B12-43703CEFE482}" destId="{54574270-B289-46F8-87FC-D0FBDC18E3D2}" srcOrd="3" destOrd="0" presId="urn:microsoft.com/office/officeart/2005/8/layout/default"/>
    <dgm:cxn modelId="{7B8EC52F-C542-4C08-B84A-1EECC93E27A6}" type="presParOf" srcId="{1221E0D6-BE5D-4491-9B12-43703CEFE482}" destId="{DC5F6766-9750-4DB2-AD45-AD48BE801FC8}" srcOrd="4" destOrd="0" presId="urn:microsoft.com/office/officeart/2005/8/layout/default"/>
    <dgm:cxn modelId="{7F9B95FC-507F-42BA-AEAA-B62B47B661B1}" type="presParOf" srcId="{1221E0D6-BE5D-4491-9B12-43703CEFE482}" destId="{A06254A4-DDD6-4C0A-8217-414A73D939BB}" srcOrd="5" destOrd="0" presId="urn:microsoft.com/office/officeart/2005/8/layout/default"/>
    <dgm:cxn modelId="{95EC3FDE-5435-4F16-9766-E9600BEBE361}" type="presParOf" srcId="{1221E0D6-BE5D-4491-9B12-43703CEFE482}" destId="{089BBC33-9EB9-477B-81A2-EEBAEFED3987}" srcOrd="6" destOrd="0" presId="urn:microsoft.com/office/officeart/2005/8/layout/default"/>
    <dgm:cxn modelId="{FAB5FBB6-FAE4-44E2-92BF-02EF403844C9}" type="presParOf" srcId="{1221E0D6-BE5D-4491-9B12-43703CEFE482}" destId="{B95135CA-2F14-48E4-A6B7-7CB9EF6C231F}" srcOrd="7" destOrd="0" presId="urn:microsoft.com/office/officeart/2005/8/layout/default"/>
    <dgm:cxn modelId="{C7B4A132-D4CE-430B-9853-134823507973}" type="presParOf" srcId="{1221E0D6-BE5D-4491-9B12-43703CEFE482}" destId="{2C79814D-B736-48AA-8C6E-1A388B142EAA}" srcOrd="8" destOrd="0" presId="urn:microsoft.com/office/officeart/2005/8/layout/default"/>
    <dgm:cxn modelId="{F6A6B00F-2F06-47F2-AE50-9298A90BC97D}" type="presParOf" srcId="{1221E0D6-BE5D-4491-9B12-43703CEFE482}" destId="{32B8DBB3-C48F-4A0B-9E4B-B45DEE0D9399}" srcOrd="9" destOrd="0" presId="urn:microsoft.com/office/officeart/2005/8/layout/default"/>
    <dgm:cxn modelId="{08D248EB-CC2D-4750-A3B7-6B3CDD703D6C}" type="presParOf" srcId="{1221E0D6-BE5D-4491-9B12-43703CEFE482}" destId="{21BABC85-3035-48F6-B1D9-90CA4D12D5E0}" srcOrd="10" destOrd="0" presId="urn:microsoft.com/office/officeart/2005/8/layout/default"/>
    <dgm:cxn modelId="{C43EAF72-7DCE-447D-8318-D88524A07862}" type="presParOf" srcId="{1221E0D6-BE5D-4491-9B12-43703CEFE482}" destId="{4A63DE80-488B-4400-B2C2-776AA6D89177}" srcOrd="11" destOrd="0" presId="urn:microsoft.com/office/officeart/2005/8/layout/default"/>
    <dgm:cxn modelId="{5AF4310A-7AB5-4213-A290-B65F574C8A94}" type="presParOf" srcId="{1221E0D6-BE5D-4491-9B12-43703CEFE482}" destId="{6F2BB975-C754-4BEF-9858-39E6161D03BD}" srcOrd="12" destOrd="0" presId="urn:microsoft.com/office/officeart/2005/8/layout/default"/>
    <dgm:cxn modelId="{04661683-5D06-4992-980D-0A7E73EFA988}" type="presParOf" srcId="{1221E0D6-BE5D-4491-9B12-43703CEFE482}" destId="{128E5BD6-9364-498F-AD87-B3154F962A17}" srcOrd="13" destOrd="0" presId="urn:microsoft.com/office/officeart/2005/8/layout/default"/>
    <dgm:cxn modelId="{6ACE05B0-8AD7-4D18-B535-42FD1EDE3203}" type="presParOf" srcId="{1221E0D6-BE5D-4491-9B12-43703CEFE482}" destId="{5F6E35E9-24DE-4B97-A812-58CCEBB1E010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6F855-E5BE-493E-9199-01ED0B52CAE8}">
      <dsp:nvSpPr>
        <dsp:cNvPr id="0" name=""/>
        <dsp:cNvSpPr/>
      </dsp:nvSpPr>
      <dsp:spPr>
        <a:xfrm>
          <a:off x="0" y="372442"/>
          <a:ext cx="6692813" cy="514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 dirty="0"/>
            <a:t>Firstly…. Dementia is NOT a normal part of ageing</a:t>
          </a:r>
          <a:endParaRPr lang="en-US" sz="2200" kern="1200" dirty="0"/>
        </a:p>
      </dsp:txBody>
      <dsp:txXfrm>
        <a:off x="25130" y="397572"/>
        <a:ext cx="6642553" cy="464540"/>
      </dsp:txXfrm>
    </dsp:sp>
    <dsp:sp modelId="{0D854BF5-C982-46B3-B3A0-896EB359A1E8}">
      <dsp:nvSpPr>
        <dsp:cNvPr id="0" name=""/>
        <dsp:cNvSpPr/>
      </dsp:nvSpPr>
      <dsp:spPr>
        <a:xfrm>
          <a:off x="0" y="950602"/>
          <a:ext cx="6692813" cy="514800"/>
        </a:xfrm>
        <a:prstGeom prst="roundRect">
          <a:avLst/>
        </a:prstGeom>
        <a:gradFill rotWithShape="0">
          <a:gsLst>
            <a:gs pos="0">
              <a:schemeClr val="accent2">
                <a:hueOff val="-1356225"/>
                <a:satOff val="-828"/>
                <a:lumOff val="3235"/>
                <a:alphaOff val="0"/>
                <a:tint val="96000"/>
                <a:lumMod val="100000"/>
              </a:schemeClr>
            </a:gs>
            <a:gs pos="78000">
              <a:schemeClr val="accent2">
                <a:hueOff val="-1356225"/>
                <a:satOff val="-828"/>
                <a:lumOff val="323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/>
            <a:t>Common complaints which CAN be normal</a:t>
          </a:r>
          <a:endParaRPr lang="en-US" sz="2200" kern="1200"/>
        </a:p>
      </dsp:txBody>
      <dsp:txXfrm>
        <a:off x="25130" y="975732"/>
        <a:ext cx="6642553" cy="464540"/>
      </dsp:txXfrm>
    </dsp:sp>
    <dsp:sp modelId="{468934CF-E86B-4461-842A-57C0D96BB16C}">
      <dsp:nvSpPr>
        <dsp:cNvPr id="0" name=""/>
        <dsp:cNvSpPr/>
      </dsp:nvSpPr>
      <dsp:spPr>
        <a:xfrm>
          <a:off x="0" y="1465402"/>
          <a:ext cx="6692813" cy="51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7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700" kern="1200" dirty="0"/>
            <a:t>Forgetting names, losing things, forgetting directions, forgetting appointments, changes in mood and personality</a:t>
          </a:r>
          <a:endParaRPr lang="en-US" sz="1700" kern="1200" dirty="0"/>
        </a:p>
      </dsp:txBody>
      <dsp:txXfrm>
        <a:off x="0" y="1465402"/>
        <a:ext cx="6692813" cy="512325"/>
      </dsp:txXfrm>
    </dsp:sp>
    <dsp:sp modelId="{F87100CB-43C2-4742-B575-09E97F04F2C7}">
      <dsp:nvSpPr>
        <dsp:cNvPr id="0" name=""/>
        <dsp:cNvSpPr/>
      </dsp:nvSpPr>
      <dsp:spPr>
        <a:xfrm>
          <a:off x="0" y="1977727"/>
          <a:ext cx="6692813" cy="514800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/>
            <a:t>Factors that can impact memory or thinking:</a:t>
          </a:r>
          <a:endParaRPr lang="en-US" sz="2200" kern="1200"/>
        </a:p>
      </dsp:txBody>
      <dsp:txXfrm>
        <a:off x="25130" y="2002857"/>
        <a:ext cx="6642553" cy="464540"/>
      </dsp:txXfrm>
    </dsp:sp>
    <dsp:sp modelId="{A8CED1B7-0363-4AAA-BB9B-C546BA607022}">
      <dsp:nvSpPr>
        <dsp:cNvPr id="0" name=""/>
        <dsp:cNvSpPr/>
      </dsp:nvSpPr>
      <dsp:spPr>
        <a:xfrm>
          <a:off x="0" y="2492527"/>
          <a:ext cx="6692813" cy="1958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7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700" kern="1200" dirty="0"/>
            <a:t>Tired, dehydrated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700" kern="1200" dirty="0"/>
            <a:t>Stress, grief, pain or anxiety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700" kern="1200" dirty="0"/>
            <a:t>Medications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700" kern="1200" dirty="0"/>
            <a:t>Infections, acute illness, nutrient deficiencies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700" kern="1200" dirty="0"/>
            <a:t>Depression 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700" kern="1200"/>
            <a:t>Hormone changes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700" kern="1200"/>
            <a:t>Sensory impairment – vision / hearing</a:t>
          </a:r>
          <a:endParaRPr lang="en-US" sz="1700" kern="1200"/>
        </a:p>
      </dsp:txBody>
      <dsp:txXfrm>
        <a:off x="0" y="2492527"/>
        <a:ext cx="6692813" cy="19582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D3CB4-F2A2-480A-A765-D7C323D43DE5}">
      <dsp:nvSpPr>
        <dsp:cNvPr id="0" name=""/>
        <dsp:cNvSpPr/>
      </dsp:nvSpPr>
      <dsp:spPr>
        <a:xfrm>
          <a:off x="0" y="93057"/>
          <a:ext cx="3005666" cy="18033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Dementia is the second leading cause of death in Australians</a:t>
          </a:r>
          <a:endParaRPr lang="en-US" sz="2400" kern="1200" dirty="0"/>
        </a:p>
      </dsp:txBody>
      <dsp:txXfrm>
        <a:off x="0" y="93057"/>
        <a:ext cx="3005666" cy="1803399"/>
      </dsp:txXfrm>
    </dsp:sp>
    <dsp:sp modelId="{3713176F-63B2-45FB-A56D-1650054AF4DC}">
      <dsp:nvSpPr>
        <dsp:cNvPr id="0" name=""/>
        <dsp:cNvSpPr/>
      </dsp:nvSpPr>
      <dsp:spPr>
        <a:xfrm>
          <a:off x="3306233" y="93057"/>
          <a:ext cx="3005666" cy="18033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Leading cause of death for women</a:t>
          </a:r>
          <a:endParaRPr lang="en-US" sz="2400" kern="1200" dirty="0"/>
        </a:p>
      </dsp:txBody>
      <dsp:txXfrm>
        <a:off x="3306233" y="93057"/>
        <a:ext cx="3005666" cy="1803399"/>
      </dsp:txXfrm>
    </dsp:sp>
    <dsp:sp modelId="{A139864A-E6DD-4852-85DD-D0B09D2772AD}">
      <dsp:nvSpPr>
        <dsp:cNvPr id="0" name=""/>
        <dsp:cNvSpPr/>
      </dsp:nvSpPr>
      <dsp:spPr>
        <a:xfrm>
          <a:off x="6612466" y="93057"/>
          <a:ext cx="3005666" cy="18033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In 2022, ~487 500 Australians living with dementia </a:t>
          </a:r>
          <a:r>
            <a:rPr lang="en-AU" sz="2400" kern="1200" dirty="0">
              <a:sym typeface="Wingdings" panose="05000000000000000000" pitchFamily="2" charset="2"/>
            </a:rPr>
            <a:t></a:t>
          </a:r>
          <a:r>
            <a:rPr lang="en-AU" sz="2400" kern="1200" dirty="0"/>
            <a:t> 1.1 million by 2058.</a:t>
          </a:r>
          <a:endParaRPr lang="en-US" sz="2400" kern="1200" dirty="0"/>
        </a:p>
      </dsp:txBody>
      <dsp:txXfrm>
        <a:off x="6612466" y="93057"/>
        <a:ext cx="3005666" cy="1803399"/>
      </dsp:txXfrm>
    </dsp:sp>
    <dsp:sp modelId="{6D91D661-5E24-4758-8BAE-87A00304C38F}">
      <dsp:nvSpPr>
        <dsp:cNvPr id="0" name=""/>
        <dsp:cNvSpPr/>
      </dsp:nvSpPr>
      <dsp:spPr>
        <a:xfrm>
          <a:off x="1653116" y="2197024"/>
          <a:ext cx="3005666" cy="18033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 2022, 1.6 million Australians care of someone living with dementia</a:t>
          </a:r>
        </a:p>
      </dsp:txBody>
      <dsp:txXfrm>
        <a:off x="1653116" y="2197024"/>
        <a:ext cx="3005666" cy="1803399"/>
      </dsp:txXfrm>
    </dsp:sp>
    <dsp:sp modelId="{9E99E88E-7F30-4E28-8672-0CD4FA386772}">
      <dsp:nvSpPr>
        <dsp:cNvPr id="0" name=""/>
        <dsp:cNvSpPr/>
      </dsp:nvSpPr>
      <dsp:spPr>
        <a:xfrm>
          <a:off x="4959349" y="2197024"/>
          <a:ext cx="3005666" cy="18033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65% people with dementia live in the community</a:t>
          </a:r>
        </a:p>
      </dsp:txBody>
      <dsp:txXfrm>
        <a:off x="4959349" y="2197024"/>
        <a:ext cx="3005666" cy="18033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105CD-5C1A-45AF-B42B-09122F92B926}">
      <dsp:nvSpPr>
        <dsp:cNvPr id="0" name=""/>
        <dsp:cNvSpPr/>
      </dsp:nvSpPr>
      <dsp:spPr>
        <a:xfrm>
          <a:off x="2817" y="593689"/>
          <a:ext cx="2235464" cy="13412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Your local health care professional – GP, practice nurse or nurse practitioner</a:t>
          </a:r>
          <a:endParaRPr lang="en-US" sz="1700" kern="1200"/>
        </a:p>
      </dsp:txBody>
      <dsp:txXfrm>
        <a:off x="2817" y="593689"/>
        <a:ext cx="2235464" cy="1341278"/>
      </dsp:txXfrm>
    </dsp:sp>
    <dsp:sp modelId="{23E66700-9902-4825-814A-7128912B5682}">
      <dsp:nvSpPr>
        <dsp:cNvPr id="0" name=""/>
        <dsp:cNvSpPr/>
      </dsp:nvSpPr>
      <dsp:spPr>
        <a:xfrm>
          <a:off x="2461828" y="593689"/>
          <a:ext cx="2235464" cy="134127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Dementia Australia Website – help sheets</a:t>
          </a:r>
          <a:endParaRPr lang="en-US" sz="1700" kern="1200"/>
        </a:p>
      </dsp:txBody>
      <dsp:txXfrm>
        <a:off x="2461828" y="593689"/>
        <a:ext cx="2235464" cy="1341278"/>
      </dsp:txXfrm>
    </dsp:sp>
    <dsp:sp modelId="{DC5F6766-9750-4DB2-AD45-AD48BE801FC8}">
      <dsp:nvSpPr>
        <dsp:cNvPr id="0" name=""/>
        <dsp:cNvSpPr/>
      </dsp:nvSpPr>
      <dsp:spPr>
        <a:xfrm>
          <a:off x="4920839" y="593689"/>
          <a:ext cx="2235464" cy="134127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National Dementia Helpline 1800 100 500</a:t>
          </a:r>
          <a:endParaRPr lang="en-US" sz="1700" kern="1200"/>
        </a:p>
      </dsp:txBody>
      <dsp:txXfrm>
        <a:off x="4920839" y="593689"/>
        <a:ext cx="2235464" cy="1341278"/>
      </dsp:txXfrm>
    </dsp:sp>
    <dsp:sp modelId="{089BBC33-9EB9-477B-81A2-EEBAEFED3987}">
      <dsp:nvSpPr>
        <dsp:cNvPr id="0" name=""/>
        <dsp:cNvSpPr/>
      </dsp:nvSpPr>
      <dsp:spPr>
        <a:xfrm>
          <a:off x="7379850" y="593689"/>
          <a:ext cx="2235464" cy="134127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Dementia Outreach Service</a:t>
          </a:r>
          <a:endParaRPr lang="en-US" sz="1700" kern="1200"/>
        </a:p>
      </dsp:txBody>
      <dsp:txXfrm>
        <a:off x="7379850" y="593689"/>
        <a:ext cx="2235464" cy="1341278"/>
      </dsp:txXfrm>
    </dsp:sp>
    <dsp:sp modelId="{2C79814D-B736-48AA-8C6E-1A388B142EAA}">
      <dsp:nvSpPr>
        <dsp:cNvPr id="0" name=""/>
        <dsp:cNvSpPr/>
      </dsp:nvSpPr>
      <dsp:spPr>
        <a:xfrm>
          <a:off x="2817" y="2158514"/>
          <a:ext cx="2235464" cy="134127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My Aged Care</a:t>
          </a:r>
          <a:endParaRPr lang="en-US" sz="1700" kern="1200"/>
        </a:p>
      </dsp:txBody>
      <dsp:txXfrm>
        <a:off x="2817" y="2158514"/>
        <a:ext cx="2235464" cy="1341278"/>
      </dsp:txXfrm>
    </dsp:sp>
    <dsp:sp modelId="{21BABC85-3035-48F6-B1D9-90CA4D12D5E0}">
      <dsp:nvSpPr>
        <dsp:cNvPr id="0" name=""/>
        <dsp:cNvSpPr/>
      </dsp:nvSpPr>
      <dsp:spPr>
        <a:xfrm>
          <a:off x="2461828" y="2158514"/>
          <a:ext cx="2235464" cy="13412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Carers Gateway – 1800 422 737 or carergateway.org.au</a:t>
          </a:r>
          <a:endParaRPr lang="en-US" sz="1700" kern="1200"/>
        </a:p>
      </dsp:txBody>
      <dsp:txXfrm>
        <a:off x="2461828" y="2158514"/>
        <a:ext cx="2235464" cy="1341278"/>
      </dsp:txXfrm>
    </dsp:sp>
    <dsp:sp modelId="{6F2BB975-C754-4BEF-9858-39E6161D03BD}">
      <dsp:nvSpPr>
        <dsp:cNvPr id="0" name=""/>
        <dsp:cNvSpPr/>
      </dsp:nvSpPr>
      <dsp:spPr>
        <a:xfrm>
          <a:off x="4920839" y="2158514"/>
          <a:ext cx="2235464" cy="134127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Dementia Behavioural Management Advisory Service (DBMAS)</a:t>
          </a:r>
          <a:endParaRPr lang="en-US" sz="1700" kern="1200"/>
        </a:p>
      </dsp:txBody>
      <dsp:txXfrm>
        <a:off x="4920839" y="2158514"/>
        <a:ext cx="2235464" cy="1341278"/>
      </dsp:txXfrm>
    </dsp:sp>
    <dsp:sp modelId="{5F6E35E9-24DE-4B97-A812-58CCEBB1E010}">
      <dsp:nvSpPr>
        <dsp:cNvPr id="0" name=""/>
        <dsp:cNvSpPr/>
      </dsp:nvSpPr>
      <dsp:spPr>
        <a:xfrm>
          <a:off x="7379850" y="2158514"/>
          <a:ext cx="2235464" cy="134127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Talk with other carers who may have experienced similar situations</a:t>
          </a:r>
          <a:endParaRPr lang="en-US" sz="1700" kern="1200"/>
        </a:p>
      </dsp:txBody>
      <dsp:txXfrm>
        <a:off x="7379850" y="2158514"/>
        <a:ext cx="2235464" cy="1341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E80B-2672-4C8B-8942-875B3D69BA43}" type="datetimeFigureOut">
              <a:rPr lang="en-AU" smtClean="0"/>
              <a:t>30-Oct-23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E6C52-B853-4A9A-9F00-F26349EB3A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013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E80B-2672-4C8B-8942-875B3D69BA43}" type="datetimeFigureOut">
              <a:rPr lang="en-AU" smtClean="0"/>
              <a:t>30-Oct-23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E6C52-B853-4A9A-9F00-F26349EB3A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6002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E80B-2672-4C8B-8942-875B3D69BA43}" type="datetimeFigureOut">
              <a:rPr lang="en-AU" smtClean="0"/>
              <a:t>30-Oct-23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E6C52-B853-4A9A-9F00-F26349EB3A1C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7039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E80B-2672-4C8B-8942-875B3D69BA43}" type="datetimeFigureOut">
              <a:rPr lang="en-AU" smtClean="0"/>
              <a:t>30-Oct-23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E6C52-B853-4A9A-9F00-F26349EB3A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1626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E80B-2672-4C8B-8942-875B3D69BA43}" type="datetimeFigureOut">
              <a:rPr lang="en-AU" smtClean="0"/>
              <a:t>30-Oct-23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E6C52-B853-4A9A-9F00-F26349EB3A1C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9510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E80B-2672-4C8B-8942-875B3D69BA43}" type="datetimeFigureOut">
              <a:rPr lang="en-AU" smtClean="0"/>
              <a:t>30-Oct-23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E6C52-B853-4A9A-9F00-F26349EB3A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811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E80B-2672-4C8B-8942-875B3D69BA43}" type="datetimeFigureOut">
              <a:rPr lang="en-AU" smtClean="0"/>
              <a:t>30-Oct-23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E6C52-B853-4A9A-9F00-F26349EB3A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5876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E80B-2672-4C8B-8942-875B3D69BA43}" type="datetimeFigureOut">
              <a:rPr lang="en-AU" smtClean="0"/>
              <a:t>30-Oct-23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E6C52-B853-4A9A-9F00-F26349EB3A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7141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E80B-2672-4C8B-8942-875B3D69BA43}" type="datetimeFigureOut">
              <a:rPr lang="en-AU" smtClean="0"/>
              <a:t>30-Oct-23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E6C52-B853-4A9A-9F00-F26349EB3A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635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E80B-2672-4C8B-8942-875B3D69BA43}" type="datetimeFigureOut">
              <a:rPr lang="en-AU" smtClean="0"/>
              <a:t>30-Oct-23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E6C52-B853-4A9A-9F00-F26349EB3A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0719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E80B-2672-4C8B-8942-875B3D69BA43}" type="datetimeFigureOut">
              <a:rPr lang="en-AU" smtClean="0"/>
              <a:t>30-Oct-23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E6C52-B853-4A9A-9F00-F26349EB3A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683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E80B-2672-4C8B-8942-875B3D69BA43}" type="datetimeFigureOut">
              <a:rPr lang="en-AU" smtClean="0"/>
              <a:t>30-Oct-23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E6C52-B853-4A9A-9F00-F26349EB3A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527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E80B-2672-4C8B-8942-875B3D69BA43}" type="datetimeFigureOut">
              <a:rPr lang="en-AU" smtClean="0"/>
              <a:t>30-Oct-23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E6C52-B853-4A9A-9F00-F26349EB3A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5884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E80B-2672-4C8B-8942-875B3D69BA43}" type="datetimeFigureOut">
              <a:rPr lang="en-AU" smtClean="0"/>
              <a:t>30-Oct-23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E6C52-B853-4A9A-9F00-F26349EB3A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3004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E80B-2672-4C8B-8942-875B3D69BA43}" type="datetimeFigureOut">
              <a:rPr lang="en-AU" smtClean="0"/>
              <a:t>30-Oct-23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E6C52-B853-4A9A-9F00-F26349EB3A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491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E6C52-B853-4A9A-9F00-F26349EB3A1C}" type="slidenum">
              <a:rPr lang="en-AU" smtClean="0"/>
              <a:t>‹#›</a:t>
            </a:fld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E80B-2672-4C8B-8942-875B3D69BA43}" type="datetimeFigureOut">
              <a:rPr lang="en-AU" smtClean="0"/>
              <a:t>30-Oct-23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200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4E80B-2672-4C8B-8942-875B3D69BA43}" type="datetimeFigureOut">
              <a:rPr lang="en-AU" smtClean="0"/>
              <a:t>30-Oct-23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7AE6C52-B853-4A9A-9F00-F26349EB3A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4189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.nsw.gov.au/patients/acp/Publications/acd-form-info-book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D2E07-5D4C-9B79-4980-49A0F64761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3381" y="1265314"/>
            <a:ext cx="5644014" cy="3249131"/>
          </a:xfrm>
        </p:spPr>
        <p:txBody>
          <a:bodyPr>
            <a:normAutofit/>
          </a:bodyPr>
          <a:lstStyle/>
          <a:p>
            <a:pPr algn="l"/>
            <a:r>
              <a:rPr lang="en-AU" dirty="0"/>
              <a:t>Dementia Update</a:t>
            </a:r>
            <a:br>
              <a:rPr lang="en-AU" dirty="0"/>
            </a:br>
            <a:r>
              <a:rPr lang="en-AU" sz="2000" dirty="0"/>
              <a:t>and a little about me…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4B01E2-8917-9FCF-BCEB-B36A340A5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3449" y="4745451"/>
            <a:ext cx="4299666" cy="871042"/>
          </a:xfrm>
        </p:spPr>
        <p:txBody>
          <a:bodyPr>
            <a:normAutofit/>
          </a:bodyPr>
          <a:lstStyle/>
          <a:p>
            <a:pPr algn="l"/>
            <a:r>
              <a:rPr lang="en-AU" dirty="0"/>
              <a:t>Dr Rachel Jones - Geriatrician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7" name="Graphic 6" descr="Brain in head">
            <a:extLst>
              <a:ext uri="{FF2B5EF4-FFF2-40B4-BE49-F238E27FC236}">
                <a16:creationId xmlns:a16="http://schemas.microsoft.com/office/drawing/2014/main" id="{47A653BE-B58B-ED44-676E-52BD04C89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8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B7B0B1-B0A0-E67B-6993-DE75CBDFE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25" y="1429888"/>
            <a:ext cx="7798201" cy="412136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0CEE21-5E0C-1E75-7D91-A4895EBB8EBA}"/>
              </a:ext>
            </a:extLst>
          </p:cNvPr>
          <p:cNvCxnSpPr>
            <a:cxnSpLocks/>
          </p:cNvCxnSpPr>
          <p:nvPr/>
        </p:nvCxnSpPr>
        <p:spPr>
          <a:xfrm>
            <a:off x="537550" y="5293896"/>
            <a:ext cx="771129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F88364-3DBF-6B2D-2C18-C9F3AF604E04}"/>
              </a:ext>
            </a:extLst>
          </p:cNvPr>
          <p:cNvCxnSpPr>
            <a:cxnSpLocks/>
          </p:cNvCxnSpPr>
          <p:nvPr/>
        </p:nvCxnSpPr>
        <p:spPr>
          <a:xfrm>
            <a:off x="526315" y="5561796"/>
            <a:ext cx="771129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33C0BA8D-5B29-A66B-8F31-55E31C75C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25" y="493560"/>
            <a:ext cx="8596668" cy="1320800"/>
          </a:xfrm>
        </p:spPr>
        <p:txBody>
          <a:bodyPr/>
          <a:lstStyle/>
          <a:p>
            <a:r>
              <a:rPr lang="en-AU" dirty="0"/>
              <a:t>Snapshot of Northern NSW 2016</a:t>
            </a:r>
          </a:p>
        </p:txBody>
      </p:sp>
    </p:spTree>
    <p:extLst>
      <p:ext uri="{BB962C8B-B14F-4D97-AF65-F5344CB8AC3E}">
        <p14:creationId xmlns:p14="http://schemas.microsoft.com/office/powerpoint/2010/main" val="1237164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EB1C82-5AB6-B002-3462-75A9A5E38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76" y="3031693"/>
            <a:ext cx="9600880" cy="11456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9638FF-56FF-B822-8C8B-EBB7DA1E9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76" y="2470037"/>
            <a:ext cx="9563488" cy="54307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6E1CBCB-E28E-4859-11B6-4D99DD357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776" y="956110"/>
            <a:ext cx="8596668" cy="1320800"/>
          </a:xfrm>
        </p:spPr>
        <p:txBody>
          <a:bodyPr/>
          <a:lstStyle/>
          <a:p>
            <a:r>
              <a:rPr lang="en-AU" dirty="0"/>
              <a:t>Snapshot of Ballina 2021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C0D1907-7C54-694E-5B5C-0C8787B9F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574" y="4384024"/>
            <a:ext cx="8596668" cy="3880773"/>
          </a:xfrm>
        </p:spPr>
        <p:txBody>
          <a:bodyPr/>
          <a:lstStyle/>
          <a:p>
            <a:r>
              <a:rPr lang="en-AU" dirty="0"/>
              <a:t>Our region is growing rapidly</a:t>
            </a:r>
          </a:p>
          <a:p>
            <a:r>
              <a:rPr lang="en-AU" dirty="0"/>
              <a:t>‘</a:t>
            </a:r>
            <a:r>
              <a:rPr lang="en-AU" dirty="0" err="1"/>
              <a:t>Seachange</a:t>
            </a:r>
            <a:r>
              <a:rPr lang="en-AU" dirty="0"/>
              <a:t> phenomenon’ – older and younger flocking to regional areas – lifestyle, financial and property benefits</a:t>
            </a:r>
          </a:p>
          <a:p>
            <a:r>
              <a:rPr lang="en-AU" dirty="0"/>
              <a:t>Working from home during COVID</a:t>
            </a:r>
          </a:p>
          <a:p>
            <a:endParaRPr lang="en-AU" dirty="0"/>
          </a:p>
          <a:p>
            <a:endParaRPr lang="en-AU" dirty="0"/>
          </a:p>
          <a:p>
            <a:pPr marL="457200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3017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CCEA9-6DC9-6A6E-1EC3-54888370F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future – what response can we have to ageing?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6AB2F-5CBA-2A80-D1D0-CF82A4E74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Promoting good health across the lifespan</a:t>
            </a:r>
          </a:p>
          <a:p>
            <a:r>
              <a:rPr lang="en-AU" dirty="0"/>
              <a:t>Ageing IS associated with an increased risk of:</a:t>
            </a:r>
          </a:p>
          <a:p>
            <a:pPr lvl="1"/>
            <a:r>
              <a:rPr lang="en-AU" dirty="0"/>
              <a:t>Chronic health conditions</a:t>
            </a:r>
          </a:p>
          <a:p>
            <a:pPr lvl="1"/>
            <a:r>
              <a:rPr lang="en-AU" dirty="0"/>
              <a:t>Disability</a:t>
            </a:r>
          </a:p>
          <a:p>
            <a:pPr lvl="1"/>
            <a:r>
              <a:rPr lang="en-AU" dirty="0"/>
              <a:t>Functional decline</a:t>
            </a:r>
          </a:p>
          <a:p>
            <a:r>
              <a:rPr lang="en-AU" dirty="0"/>
              <a:t>BUT!!!</a:t>
            </a:r>
          </a:p>
          <a:p>
            <a:r>
              <a:rPr lang="en-AU" dirty="0"/>
              <a:t>Research indicates that many chronic conditions are preventable (or can be postponed) and are NOT inevitable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4789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ducing the risk - Alzheimers New Zealand">
            <a:extLst>
              <a:ext uri="{FF2B5EF4-FFF2-40B4-BE49-F238E27FC236}">
                <a16:creationId xmlns:a16="http://schemas.microsoft.com/office/drawing/2014/main" id="{8E63D530-A459-7DD3-1EDE-D40142FF4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238391"/>
            <a:ext cx="7384709" cy="597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302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8453B-73A9-F5C4-697A-0106B58C8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Lets break that down...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2DAAB-A365-4214-F65E-F02B4BF0D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Bring brain healthy is relevant at any age, young or old – VERY important once you reach middle age </a:t>
            </a:r>
          </a:p>
          <a:p>
            <a:r>
              <a:rPr lang="en-AU" dirty="0"/>
              <a:t>Risk factors you can’t control (non-modifiable)</a:t>
            </a:r>
          </a:p>
          <a:p>
            <a:pPr lvl="1"/>
            <a:r>
              <a:rPr lang="en-AU" dirty="0"/>
              <a:t>Age</a:t>
            </a:r>
          </a:p>
          <a:p>
            <a:pPr lvl="1"/>
            <a:r>
              <a:rPr lang="en-AU" dirty="0"/>
              <a:t>Genetics</a:t>
            </a:r>
          </a:p>
          <a:p>
            <a:pPr lvl="1"/>
            <a:r>
              <a:rPr lang="en-AU" dirty="0"/>
              <a:t>Family history</a:t>
            </a:r>
          </a:p>
          <a:p>
            <a:r>
              <a:rPr lang="en-AU" dirty="0"/>
              <a:t>Risk factors you CAN control (modifiable)</a:t>
            </a:r>
          </a:p>
          <a:p>
            <a:pPr lvl="1"/>
            <a:r>
              <a:rPr lang="en-AU" dirty="0"/>
              <a:t>Heart health</a:t>
            </a:r>
          </a:p>
          <a:p>
            <a:pPr lvl="1"/>
            <a:r>
              <a:rPr lang="en-AU" dirty="0"/>
              <a:t>Body health</a:t>
            </a:r>
          </a:p>
          <a:p>
            <a:pPr lvl="1"/>
            <a:r>
              <a:rPr lang="en-AU" dirty="0"/>
              <a:t>Mind health</a:t>
            </a:r>
          </a:p>
          <a:p>
            <a:pPr marL="457200" lvl="1" indent="0">
              <a:buNone/>
            </a:pPr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2061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FDDC9795-5737-C533-A188-20BDC4996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832" y="521824"/>
            <a:ext cx="8596668" cy="1320800"/>
          </a:xfrm>
        </p:spPr>
        <p:txBody>
          <a:bodyPr/>
          <a:lstStyle/>
          <a:p>
            <a:r>
              <a:rPr lang="en-AU" dirty="0"/>
              <a:t>Reducing risk of dementia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377F66E-8A6E-F6AD-6F31-2BAF59E02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832" y="2072813"/>
            <a:ext cx="8596668" cy="3880773"/>
          </a:xfrm>
        </p:spPr>
        <p:txBody>
          <a:bodyPr>
            <a:normAutofit/>
          </a:bodyPr>
          <a:lstStyle/>
          <a:p>
            <a:r>
              <a:rPr lang="en-AU" b="1" dirty="0"/>
              <a:t>Heart health = brain health</a:t>
            </a:r>
          </a:p>
          <a:p>
            <a:pPr lvl="1"/>
            <a:r>
              <a:rPr lang="en-AU" dirty="0"/>
              <a:t>Cholesterol</a:t>
            </a:r>
          </a:p>
          <a:p>
            <a:pPr lvl="1"/>
            <a:r>
              <a:rPr lang="en-AU" dirty="0"/>
              <a:t>Blood pressure</a:t>
            </a:r>
          </a:p>
          <a:p>
            <a:pPr lvl="1"/>
            <a:r>
              <a:rPr lang="en-AU" dirty="0"/>
              <a:t>Diabetes mellitus</a:t>
            </a:r>
          </a:p>
          <a:p>
            <a:pPr lvl="1"/>
            <a:r>
              <a:rPr lang="en-AU" dirty="0"/>
              <a:t>Obesity </a:t>
            </a:r>
          </a:p>
          <a:p>
            <a:r>
              <a:rPr lang="en-AU" dirty="0"/>
              <a:t>Above not only increase risk of heart attack / stroke BUT also dementia</a:t>
            </a:r>
          </a:p>
          <a:p>
            <a:r>
              <a:rPr lang="en-AU" dirty="0"/>
              <a:t>Book GP check-ups for blood pressure, blood glucose levels and cholesterol levels</a:t>
            </a:r>
          </a:p>
          <a:p>
            <a:r>
              <a:rPr lang="en-AU" dirty="0"/>
              <a:t>Eat a healthy diet</a:t>
            </a:r>
          </a:p>
          <a:p>
            <a:r>
              <a:rPr lang="en-AU" dirty="0"/>
              <a:t>Stop smoking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413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0022D-117A-531C-980C-35870B1C8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Reducing risk of dementia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144DA-0BD3-0BE4-4DBA-ABCF45EA9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b="1" dirty="0"/>
              <a:t>Avoid knocks to the head</a:t>
            </a:r>
          </a:p>
          <a:p>
            <a:pPr lvl="1"/>
            <a:r>
              <a:rPr lang="en-AU" dirty="0"/>
              <a:t>Significant head injuries or repeated head injuries, can increase the risk of dementia</a:t>
            </a:r>
          </a:p>
          <a:p>
            <a:r>
              <a:rPr lang="en-AU" b="1" dirty="0"/>
              <a:t>Keep physically active</a:t>
            </a:r>
          </a:p>
          <a:p>
            <a:pPr lvl="1"/>
            <a:r>
              <a:rPr lang="en-AU" dirty="0"/>
              <a:t>Sedentary lifestyle with little physical activity is associated with increased risk of dementia</a:t>
            </a:r>
          </a:p>
          <a:p>
            <a:pPr lvl="1"/>
            <a:r>
              <a:rPr lang="en-AU" dirty="0"/>
              <a:t>Recommendation: regular exercise – aerobic activities such as walking / cycling OR strength training</a:t>
            </a:r>
          </a:p>
          <a:p>
            <a:r>
              <a:rPr lang="en-AU" b="1" dirty="0"/>
              <a:t>Eat healthy</a:t>
            </a:r>
          </a:p>
          <a:p>
            <a:pPr lvl="1"/>
            <a:r>
              <a:rPr lang="en-AU" dirty="0"/>
              <a:t>Avoid processed foods</a:t>
            </a:r>
          </a:p>
          <a:p>
            <a:pPr lvl="1"/>
            <a:r>
              <a:rPr lang="en-AU" dirty="0"/>
              <a:t>Eat lots of fruits and green leafy vegetables</a:t>
            </a:r>
          </a:p>
          <a:p>
            <a:pPr lvl="1"/>
            <a:r>
              <a:rPr lang="en-AU" dirty="0"/>
              <a:t>Mediterranean style has proven benefits for brain health</a:t>
            </a:r>
          </a:p>
          <a:p>
            <a:pPr marL="457200" lvl="1" indent="0">
              <a:buNone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91953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4BCFF87-D32A-B9CB-2F67-9ED0C729A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981" y="115402"/>
            <a:ext cx="4915112" cy="648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29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9903B-0463-E418-2F78-47ECB7F3D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Reducing risk of dementia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83B93-3C2B-AAE2-9F61-FBB8295E4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Keep your brain active</a:t>
            </a:r>
          </a:p>
          <a:p>
            <a:pPr lvl="1"/>
            <a:r>
              <a:rPr lang="en-AU" dirty="0"/>
              <a:t>Socialisation with friends and family, Men’s Shed, Volunteering Australia</a:t>
            </a:r>
          </a:p>
          <a:p>
            <a:pPr lvl="1"/>
            <a:r>
              <a:rPr lang="en-AU" dirty="0"/>
              <a:t>Learn a second language OR musical instrument</a:t>
            </a:r>
          </a:p>
          <a:p>
            <a:pPr lvl="1"/>
            <a:r>
              <a:rPr lang="en-AU" dirty="0"/>
              <a:t>Crosswords, Sudoku, other puzzles</a:t>
            </a:r>
          </a:p>
          <a:p>
            <a:pPr lvl="1"/>
            <a:r>
              <a:rPr lang="en-AU" dirty="0"/>
              <a:t>Reading, painting, sewing, woodwork, cooking, technology</a:t>
            </a:r>
          </a:p>
          <a:p>
            <a:r>
              <a:rPr lang="en-AU" b="1" dirty="0"/>
              <a:t>Check hearing and other senses</a:t>
            </a:r>
          </a:p>
          <a:p>
            <a:pPr lvl="1"/>
            <a:r>
              <a:rPr lang="en-AU" dirty="0"/>
              <a:t>Senses impact the way we respond to our environment and people</a:t>
            </a:r>
          </a:p>
          <a:p>
            <a:pPr lvl="1"/>
            <a:r>
              <a:rPr lang="en-AU" dirty="0"/>
              <a:t>Link between hearing and vision loss and risk of developing cognitive problems later in life</a:t>
            </a:r>
          </a:p>
          <a:p>
            <a:pPr lvl="1"/>
            <a:endParaRPr lang="en-AU" dirty="0"/>
          </a:p>
          <a:p>
            <a:pPr lvl="1"/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27117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9" name="Group 3078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080" name="Straight Connector 3079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1" name="Straight Connector 3080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82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83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84" name="Isosceles Triangle 3083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85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86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87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88" name="Isosceles Triangle 3087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89" name="Isosceles Triangle 3088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pic>
        <p:nvPicPr>
          <p:cNvPr id="3074" name="Picture 2" descr="Identifying the Elephant in the Room | Inc.com">
            <a:extLst>
              <a:ext uri="{FF2B5EF4-FFF2-40B4-BE49-F238E27FC236}">
                <a16:creationId xmlns:a16="http://schemas.microsoft.com/office/drawing/2014/main" id="{BA614C7B-1D52-5049-62B1-3CD131E93B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918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delaide | Attractions &amp; Places To Go | SA Tourism | South Australia">
            <a:extLst>
              <a:ext uri="{FF2B5EF4-FFF2-40B4-BE49-F238E27FC236}">
                <a16:creationId xmlns:a16="http://schemas.microsoft.com/office/drawing/2014/main" id="{63AF573E-B6A3-5297-27D4-699C297451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6" r="3377" b="1"/>
          <a:stretch/>
        </p:blipFill>
        <p:spPr bwMode="auto">
          <a:xfrm>
            <a:off x="322048" y="-1"/>
            <a:ext cx="4551305" cy="3429000"/>
          </a:xfrm>
          <a:custGeom>
            <a:avLst/>
            <a:gdLst/>
            <a:ahLst/>
            <a:cxnLst/>
            <a:rect l="l" t="t" r="r" b="b"/>
            <a:pathLst>
              <a:path w="4551305" h="3429000">
                <a:moveTo>
                  <a:pt x="509916" y="0"/>
                </a:moveTo>
                <a:lnTo>
                  <a:pt x="4551305" y="0"/>
                </a:lnTo>
                <a:lnTo>
                  <a:pt x="4551305" y="1"/>
                </a:lnTo>
                <a:lnTo>
                  <a:pt x="3693885" y="1"/>
                </a:lnTo>
                <a:lnTo>
                  <a:pt x="3181696" y="3429000"/>
                </a:lnTo>
                <a:lnTo>
                  <a:pt x="0" y="3429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2708A9-AE30-CB95-451F-A03E2AF0E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25" y="609600"/>
            <a:ext cx="5114776" cy="1320800"/>
          </a:xfrm>
        </p:spPr>
        <p:txBody>
          <a:bodyPr>
            <a:normAutofit/>
          </a:bodyPr>
          <a:lstStyle/>
          <a:p>
            <a:r>
              <a:rPr lang="en-AU" dirty="0"/>
              <a:t>Who am I?</a:t>
            </a:r>
          </a:p>
        </p:txBody>
      </p:sp>
      <p:pic>
        <p:nvPicPr>
          <p:cNvPr id="1026" name="Picture 2" descr="Grafton | Visit North Coast NSW">
            <a:extLst>
              <a:ext uri="{FF2B5EF4-FFF2-40B4-BE49-F238E27FC236}">
                <a16:creationId xmlns:a16="http://schemas.microsoft.com/office/drawing/2014/main" id="{D692E5ED-EBFA-30F2-417F-61AB094F9C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1" r="17928" b="2"/>
          <a:stretch/>
        </p:blipFill>
        <p:spPr bwMode="auto">
          <a:xfrm>
            <a:off x="-10633" y="3428999"/>
            <a:ext cx="3514376" cy="3429001"/>
          </a:xfrm>
          <a:custGeom>
            <a:avLst/>
            <a:gdLst/>
            <a:ahLst/>
            <a:cxnLst/>
            <a:rect l="l" t="t" r="r" b="b"/>
            <a:pathLst>
              <a:path w="3514376" h="3429001">
                <a:moveTo>
                  <a:pt x="332680" y="0"/>
                </a:moveTo>
                <a:lnTo>
                  <a:pt x="3514376" y="0"/>
                </a:lnTo>
                <a:lnTo>
                  <a:pt x="3002186" y="3429001"/>
                </a:lnTo>
                <a:lnTo>
                  <a:pt x="0" y="3429001"/>
                </a:lnTo>
                <a:lnTo>
                  <a:pt x="0" y="223715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7" name="Straight Connector 1042">
            <a:extLst>
              <a:ext uri="{FF2B5EF4-FFF2-40B4-BE49-F238E27FC236}">
                <a16:creationId xmlns:a16="http://schemas.microsoft.com/office/drawing/2014/main" id="{36CB27DD-D98C-4A82-9A5E-422827825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2012" y="3428999"/>
            <a:ext cx="3251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" name="Isosceles Triangle 30">
            <a:extLst>
              <a:ext uri="{FF2B5EF4-FFF2-40B4-BE49-F238E27FC236}">
                <a16:creationId xmlns:a16="http://schemas.microsoft.com/office/drawing/2014/main" id="{A912E26A-2737-4A42-92C0-4ED8933C8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33ADA-5436-6D9B-688D-1B565AA38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1847" y="1730937"/>
            <a:ext cx="5533415" cy="45289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dirty="0"/>
              <a:t>Rachel Jones</a:t>
            </a:r>
          </a:p>
          <a:p>
            <a:pPr>
              <a:lnSpc>
                <a:spcPct val="90000"/>
              </a:lnSpc>
            </a:pPr>
            <a:r>
              <a:rPr lang="en-AU" dirty="0"/>
              <a:t>Born and bred in Grafton, NSW</a:t>
            </a:r>
          </a:p>
          <a:p>
            <a:pPr>
              <a:lnSpc>
                <a:spcPct val="90000"/>
              </a:lnSpc>
            </a:pPr>
            <a:r>
              <a:rPr lang="en-AU" dirty="0"/>
              <a:t>Moved to Adelaide, pursued Bachelor of Surgery, Bachelor of Medicine at University of Adelaide</a:t>
            </a:r>
          </a:p>
          <a:p>
            <a:pPr>
              <a:lnSpc>
                <a:spcPct val="90000"/>
              </a:lnSpc>
            </a:pPr>
            <a:r>
              <a:rPr lang="en-AU" dirty="0"/>
              <a:t>Pursued physicians training and subspecialised in Geriatric Medicine across various South Australian Hospitals + Alice Springs Hospital </a:t>
            </a:r>
          </a:p>
          <a:p>
            <a:pPr>
              <a:lnSpc>
                <a:spcPct val="90000"/>
              </a:lnSpc>
            </a:pPr>
            <a:r>
              <a:rPr lang="en-AU" dirty="0"/>
              <a:t>Completed a Fellowship for the Royal Australasian College of Physicians – Geriatric Medicine</a:t>
            </a:r>
          </a:p>
          <a:p>
            <a:pPr>
              <a:lnSpc>
                <a:spcPct val="90000"/>
              </a:lnSpc>
            </a:pPr>
            <a:r>
              <a:rPr lang="en-AU" dirty="0"/>
              <a:t>Member of the Australian and New Zealand Society for Geriatric Medicine</a:t>
            </a:r>
          </a:p>
        </p:txBody>
      </p:sp>
    </p:spTree>
    <p:extLst>
      <p:ext uri="{BB962C8B-B14F-4D97-AF65-F5344CB8AC3E}">
        <p14:creationId xmlns:p14="http://schemas.microsoft.com/office/powerpoint/2010/main" val="3725986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07" name="Isosceles Triangle 4106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3E580-B772-A8ED-7FCD-98AE3249C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5000" dirty="0">
                <a:solidFill>
                  <a:schemeClr val="bg1"/>
                </a:solidFill>
              </a:rPr>
              <a:t>DEMENTIA</a:t>
            </a:r>
          </a:p>
        </p:txBody>
      </p:sp>
      <p:pic>
        <p:nvPicPr>
          <p:cNvPr id="4098" name="Picture 2" descr="Dementia Behaviors: Expert Do's and Don'ts | A Place for Mom">
            <a:extLst>
              <a:ext uri="{FF2B5EF4-FFF2-40B4-BE49-F238E27FC236}">
                <a16:creationId xmlns:a16="http://schemas.microsoft.com/office/drawing/2014/main" id="{A6504D93-5D22-AAB7-F924-B8EC2C170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1" y="1711360"/>
            <a:ext cx="5143500" cy="342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Isosceles Triangle 4108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24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8445F35-AFF7-AA38-6F12-B3443039F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AU" sz="4400" dirty="0">
                <a:solidFill>
                  <a:schemeClr val="accent1">
                    <a:lumMod val="75000"/>
                  </a:schemeClr>
                </a:solidFill>
              </a:rPr>
              <a:t>Is memory loss expected with ageing?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BE63DE7-44FF-35BB-184E-BEFA85C156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3983641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8324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6FA6D-864A-639F-8B41-5A6037C07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When should I seek review?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6DA55-9E81-2E78-D077-9D29F6225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Difficulties recalling the day / date</a:t>
            </a:r>
          </a:p>
          <a:p>
            <a:r>
              <a:rPr lang="en-AU" dirty="0"/>
              <a:t>Trouble remembering recent events / conversations</a:t>
            </a:r>
          </a:p>
          <a:p>
            <a:r>
              <a:rPr lang="en-AU" dirty="0"/>
              <a:t>Difficulty performing day to day activities</a:t>
            </a:r>
          </a:p>
          <a:p>
            <a:r>
              <a:rPr lang="en-AU" dirty="0"/>
              <a:t>Difficulty following and joining conversations, especially in group settings</a:t>
            </a:r>
          </a:p>
          <a:p>
            <a:r>
              <a:rPr lang="en-AU" dirty="0"/>
              <a:t>Losing interest in activities which once were enjoyed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b="1" dirty="0"/>
              <a:t>SEE YOUR GP!</a:t>
            </a:r>
          </a:p>
          <a:p>
            <a:r>
              <a:rPr lang="en-AU" dirty="0"/>
              <a:t>DEMENTIA AUSTRALIA WEBSITE – dementia.org.au</a:t>
            </a:r>
          </a:p>
          <a:p>
            <a:r>
              <a:rPr lang="en-AU" dirty="0"/>
              <a:t>NATIONAL DEMENTIA HELPLINE 1800 100 500</a:t>
            </a:r>
          </a:p>
        </p:txBody>
      </p:sp>
    </p:spTree>
    <p:extLst>
      <p:ext uri="{BB962C8B-B14F-4D97-AF65-F5344CB8AC3E}">
        <p14:creationId xmlns:p14="http://schemas.microsoft.com/office/powerpoint/2010/main" val="2535320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FF474-EE0B-8A43-BC58-EF0C24179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dementia?</a:t>
            </a:r>
          </a:p>
        </p:txBody>
      </p:sp>
      <p:pic>
        <p:nvPicPr>
          <p:cNvPr id="6148" name="Picture 4" descr="FAQ - Alzheimer's and Dementia - Family Caregivers Online">
            <a:extLst>
              <a:ext uri="{FF2B5EF4-FFF2-40B4-BE49-F238E27FC236}">
                <a16:creationId xmlns:a16="http://schemas.microsoft.com/office/drawing/2014/main" id="{0A5CAF63-C1E2-4772-F9D5-46B19774F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5" y="1270000"/>
            <a:ext cx="7333130" cy="519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973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AE469C-8329-ACEF-3896-959E2395E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AU"/>
              <a:t>Who gets dementia?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4354DF4-5DC0-499C-E1C7-9943A79231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950544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9434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D59D35-70CB-5EDF-3F6D-79B3C14EC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en-AU" dirty="0"/>
              <a:t>Signs and symptoms of dementia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8DE95-892C-9C12-958C-D2073AC83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918" y="1109145"/>
            <a:ext cx="6341016" cy="4603900"/>
          </a:xfrm>
        </p:spPr>
        <p:txBody>
          <a:bodyPr anchor="ctr">
            <a:normAutofit/>
          </a:bodyPr>
          <a:lstStyle/>
          <a:p>
            <a:r>
              <a:rPr lang="en-AU" dirty="0"/>
              <a:t>Memory loss</a:t>
            </a:r>
          </a:p>
          <a:p>
            <a:r>
              <a:rPr lang="en-AU" dirty="0"/>
              <a:t>Changes in planning / problem solving abilities</a:t>
            </a:r>
          </a:p>
          <a:p>
            <a:r>
              <a:rPr lang="en-AU" dirty="0"/>
              <a:t>Misplacing things and losing ability to retract steps</a:t>
            </a:r>
          </a:p>
          <a:p>
            <a:r>
              <a:rPr lang="en-AU" dirty="0"/>
              <a:t>Difficulty completing tasks</a:t>
            </a:r>
          </a:p>
          <a:p>
            <a:r>
              <a:rPr lang="en-AU" dirty="0"/>
              <a:t>Disorientation in time and / or place</a:t>
            </a:r>
          </a:p>
          <a:p>
            <a:r>
              <a:rPr lang="en-AU" dirty="0"/>
              <a:t>Difficulty interpreting objects / people and distances / depth / space</a:t>
            </a:r>
          </a:p>
          <a:p>
            <a:r>
              <a:rPr lang="en-AU" dirty="0"/>
              <a:t>Difficulty with speech, writing, comprehension</a:t>
            </a:r>
          </a:p>
          <a:p>
            <a:r>
              <a:rPr lang="en-AU" dirty="0"/>
              <a:t>Impaired judgement</a:t>
            </a:r>
          </a:p>
          <a:p>
            <a:r>
              <a:rPr lang="en-AU" dirty="0"/>
              <a:t>Withdrawal from work or social activities</a:t>
            </a:r>
          </a:p>
          <a:p>
            <a:r>
              <a:rPr lang="en-AU" dirty="0"/>
              <a:t>Change in mood / behaviour / personality 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5588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9D3CA-4ABB-60C0-ADEC-F42B1719E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Diagnosing dementia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B7762-7097-6292-8737-1C389BFA2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Consult a doctor or nurse practitioner (in certain practices) early</a:t>
            </a:r>
          </a:p>
          <a:p>
            <a:r>
              <a:rPr lang="en-AU" dirty="0"/>
              <a:t>In certain circumstances, a Geriatrician / Neurologist / Psychiatrist referral is performed</a:t>
            </a:r>
          </a:p>
          <a:p>
            <a:r>
              <a:rPr lang="en-AU" dirty="0"/>
              <a:t>Clinical diagnosis – history / examination / investigations / cognitive testing</a:t>
            </a:r>
          </a:p>
          <a:p>
            <a:pPr lvl="1"/>
            <a:r>
              <a:rPr lang="en-AU" dirty="0"/>
              <a:t>Detailed history </a:t>
            </a:r>
          </a:p>
          <a:p>
            <a:pPr lvl="1"/>
            <a:r>
              <a:rPr lang="en-AU" dirty="0"/>
              <a:t>Thorough physical examination</a:t>
            </a:r>
          </a:p>
          <a:p>
            <a:pPr lvl="1"/>
            <a:r>
              <a:rPr lang="en-AU" dirty="0"/>
              <a:t>Blood tests and / or urine test</a:t>
            </a:r>
          </a:p>
          <a:p>
            <a:pPr lvl="1"/>
            <a:r>
              <a:rPr lang="en-AU" dirty="0"/>
              <a:t>Specialised tests (in certain settings): CXR, ECG, brain scan (CT/MRI/PET)</a:t>
            </a:r>
          </a:p>
          <a:p>
            <a:pPr lvl="1"/>
            <a:r>
              <a:rPr lang="en-AU" dirty="0"/>
              <a:t>Memory testing – e.g. mini-mental status examination (MMSE)</a:t>
            </a:r>
          </a:p>
          <a:p>
            <a:pPr lvl="1"/>
            <a:r>
              <a:rPr lang="en-AU" dirty="0"/>
              <a:t>On occasions – neuropsychological assessment requested</a:t>
            </a:r>
          </a:p>
        </p:txBody>
      </p:sp>
    </p:spTree>
    <p:extLst>
      <p:ext uri="{BB962C8B-B14F-4D97-AF65-F5344CB8AC3E}">
        <p14:creationId xmlns:p14="http://schemas.microsoft.com/office/powerpoint/2010/main" val="2695150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gure 8 from Solution for complex pathologies ! PRODUCT MONOGRAPH |  Semantic Scholar">
            <a:extLst>
              <a:ext uri="{FF2B5EF4-FFF2-40B4-BE49-F238E27FC236}">
                <a16:creationId xmlns:a16="http://schemas.microsoft.com/office/drawing/2014/main" id="{4917110E-81EF-D784-A63B-37F567568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35" y="1043388"/>
            <a:ext cx="8911165" cy="532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81A2F7-C850-DA1A-7E3D-F9DD238B0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4" y="268687"/>
            <a:ext cx="8596668" cy="1320800"/>
          </a:xfrm>
        </p:spPr>
        <p:txBody>
          <a:bodyPr/>
          <a:lstStyle/>
          <a:p>
            <a:r>
              <a:rPr lang="en-AU" dirty="0"/>
              <a:t>Natural history of dementia</a:t>
            </a:r>
          </a:p>
        </p:txBody>
      </p:sp>
    </p:spTree>
    <p:extLst>
      <p:ext uri="{BB962C8B-B14F-4D97-AF65-F5344CB8AC3E}">
        <p14:creationId xmlns:p14="http://schemas.microsoft.com/office/powerpoint/2010/main" val="1077737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ADE19-FEB9-743F-5A9C-B23D15694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Behavioural and psychological symptoms of dementia (BPSD)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039AB-D03F-A62B-A105-BD88EAE3C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Integral manifestation of dementia</a:t>
            </a:r>
          </a:p>
          <a:p>
            <a:r>
              <a:rPr lang="en-AU" dirty="0"/>
              <a:t>Common in the intermediate stages of Alzheimer’s disease and at various stages in other types of dementia</a:t>
            </a:r>
          </a:p>
          <a:p>
            <a:r>
              <a:rPr lang="en-AU" dirty="0"/>
              <a:t>Clinical features:</a:t>
            </a:r>
          </a:p>
          <a:p>
            <a:pPr lvl="1"/>
            <a:r>
              <a:rPr lang="en-AU" dirty="0"/>
              <a:t>Aggression</a:t>
            </a:r>
          </a:p>
          <a:p>
            <a:pPr lvl="1"/>
            <a:r>
              <a:rPr lang="en-AU" dirty="0"/>
              <a:t>Agitation</a:t>
            </a:r>
          </a:p>
          <a:p>
            <a:pPr lvl="1"/>
            <a:r>
              <a:rPr lang="en-AU" dirty="0"/>
              <a:t>Anxiety</a:t>
            </a:r>
          </a:p>
          <a:p>
            <a:pPr lvl="1"/>
            <a:r>
              <a:rPr lang="en-AU" dirty="0"/>
              <a:t>Apathy</a:t>
            </a:r>
          </a:p>
          <a:p>
            <a:pPr lvl="1"/>
            <a:r>
              <a:rPr lang="en-AU" dirty="0"/>
              <a:t>Depression</a:t>
            </a:r>
          </a:p>
          <a:p>
            <a:pPr lvl="1"/>
            <a:endParaRPr lang="en-AU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C760B6F-EAB0-05AB-98F8-EE9DFFDD0D40}"/>
              </a:ext>
            </a:extLst>
          </p:cNvPr>
          <p:cNvSpPr txBox="1">
            <a:spLocks/>
          </p:cNvSpPr>
          <p:nvPr/>
        </p:nvSpPr>
        <p:spPr>
          <a:xfrm>
            <a:off x="2925234" y="2160589"/>
            <a:ext cx="3615266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/>
          </a:p>
          <a:p>
            <a:pPr marL="457200" lvl="1" indent="0">
              <a:buNone/>
            </a:pPr>
            <a:endParaRPr lang="en-AU" dirty="0"/>
          </a:p>
          <a:p>
            <a:pPr lvl="1"/>
            <a:endParaRPr lang="en-AU" dirty="0"/>
          </a:p>
          <a:p>
            <a:pPr marL="457200" lvl="1" indent="0">
              <a:buNone/>
            </a:pPr>
            <a:endParaRPr lang="en-AU" dirty="0"/>
          </a:p>
          <a:p>
            <a:pPr lvl="1"/>
            <a:r>
              <a:rPr lang="en-AU" dirty="0"/>
              <a:t>Disinhibited behaviours</a:t>
            </a:r>
          </a:p>
          <a:p>
            <a:pPr lvl="1"/>
            <a:r>
              <a:rPr lang="en-AU" dirty="0"/>
              <a:t>Nocturnal disruption</a:t>
            </a:r>
          </a:p>
          <a:p>
            <a:pPr lvl="1"/>
            <a:r>
              <a:rPr lang="en-AU" dirty="0"/>
              <a:t>Psychotic symptoms</a:t>
            </a:r>
          </a:p>
          <a:p>
            <a:pPr lvl="1"/>
            <a:r>
              <a:rPr lang="en-AU" dirty="0"/>
              <a:t>Vocally disruptive behaviours</a:t>
            </a:r>
          </a:p>
          <a:p>
            <a:pPr lvl="1"/>
            <a:r>
              <a:rPr lang="en-AU" dirty="0"/>
              <a:t>Wandering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49040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F7662-950D-8EEA-78FC-ED26A2882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Non-pharmacological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4EE9E-12E2-AD96-4DDC-E372EDDE1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b="1" dirty="0"/>
              <a:t>Exercise</a:t>
            </a:r>
          </a:p>
          <a:p>
            <a:pPr lvl="1"/>
            <a:r>
              <a:rPr lang="en-AU" dirty="0"/>
              <a:t>Regular daily walk or regular exercise program – improves physical functioning, cognition (mild cognitive impairment), slow functional decline, reduce risk of falls</a:t>
            </a:r>
          </a:p>
          <a:p>
            <a:r>
              <a:rPr lang="en-AU" b="1" dirty="0"/>
              <a:t>Nutrition</a:t>
            </a:r>
          </a:p>
          <a:p>
            <a:pPr lvl="1"/>
            <a:r>
              <a:rPr lang="en-AU" dirty="0"/>
              <a:t>Well-balanced, at least three meals per day, plenty of water, snacks, pre-made frozen meals or meal preparation through HCP</a:t>
            </a:r>
          </a:p>
          <a:p>
            <a:r>
              <a:rPr lang="en-AU" b="1" dirty="0"/>
              <a:t>Limit alcohol </a:t>
            </a:r>
            <a:r>
              <a:rPr lang="en-AU" dirty="0"/>
              <a:t>– e.g. one drink per sitting and avoid after dinner (sleep impacts)</a:t>
            </a:r>
          </a:p>
          <a:p>
            <a:r>
              <a:rPr lang="en-AU" b="1" dirty="0"/>
              <a:t>Cognitive rehabilitation </a:t>
            </a:r>
            <a:r>
              <a:rPr lang="en-AU" dirty="0"/>
              <a:t>– cognitive stimulation (e.g. socialisation / day respite options, puzzles, sudoku, tablet)</a:t>
            </a:r>
          </a:p>
          <a:p>
            <a:r>
              <a:rPr lang="en-AU" b="1" dirty="0"/>
              <a:t>Strategies to assist declining function </a:t>
            </a:r>
            <a:r>
              <a:rPr lang="en-AU" dirty="0"/>
              <a:t>(e.g. aids, alarm, calendar, sticky notes, Webster pack)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39986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B364B-382F-E9AF-18F7-EBDB42641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More importantly…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D1DD3-4725-3428-EE30-4C1619CB8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867845" cy="3880773"/>
          </a:xfrm>
        </p:spPr>
        <p:txBody>
          <a:bodyPr/>
          <a:lstStyle/>
          <a:p>
            <a:r>
              <a:rPr lang="en-AU" dirty="0"/>
              <a:t>Married a South Australian plumber / gas fitter</a:t>
            </a:r>
          </a:p>
          <a:p>
            <a:r>
              <a:rPr lang="en-AU" dirty="0"/>
              <a:t>Had two beautiful children in 2016 and 2019</a:t>
            </a:r>
          </a:p>
          <a:p>
            <a:r>
              <a:rPr lang="en-AU" dirty="0"/>
              <a:t>Returned back home to be closer to family in Lismore in early 2021</a:t>
            </a:r>
          </a:p>
          <a:p>
            <a:r>
              <a:rPr lang="en-AU" dirty="0"/>
              <a:t>Husband has set up a plumbing and gas fitting business locally</a:t>
            </a:r>
          </a:p>
          <a:p>
            <a:r>
              <a:rPr lang="en-AU" dirty="0"/>
              <a:t>Dr Hugh </a:t>
            </a:r>
            <a:r>
              <a:rPr lang="en-AU" dirty="0" err="1"/>
              <a:t>Fairfull</a:t>
            </a:r>
            <a:r>
              <a:rPr lang="en-AU" dirty="0"/>
              <a:t>-Smith retired and I shuffled into his office</a:t>
            </a:r>
          </a:p>
          <a:p>
            <a:endParaRPr lang="en-AU" dirty="0"/>
          </a:p>
        </p:txBody>
      </p:sp>
      <p:pic>
        <p:nvPicPr>
          <p:cNvPr id="2050" name="Picture 2" descr="Lismore - Play - Lismore &amp; Nimbin Tourism">
            <a:extLst>
              <a:ext uri="{FF2B5EF4-FFF2-40B4-BE49-F238E27FC236}">
                <a16:creationId xmlns:a16="http://schemas.microsoft.com/office/drawing/2014/main" id="{29BD6725-9DE8-0F4A-2A35-93C5B80C2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574" y="609601"/>
            <a:ext cx="4078514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577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28A31-5B14-16BB-40AD-557FC2149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Non-pharmacological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0BE2B-FA9D-3F47-ABF6-2A5E68859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545011"/>
          </a:xfrm>
        </p:spPr>
        <p:txBody>
          <a:bodyPr>
            <a:normAutofit/>
          </a:bodyPr>
          <a:lstStyle/>
          <a:p>
            <a:r>
              <a:rPr lang="en-AU" b="1" dirty="0"/>
              <a:t>Advance care planning</a:t>
            </a:r>
          </a:p>
          <a:p>
            <a:pPr lvl="1"/>
            <a:r>
              <a:rPr lang="en-AU" i="1" u="sng" dirty="0"/>
              <a:t>Advance Care Directive, Enduring Power of Attorney / Enduring Power of Guardian</a:t>
            </a:r>
          </a:p>
          <a:p>
            <a:r>
              <a:rPr lang="en-AU" b="1" dirty="0"/>
              <a:t>Decision making capacity</a:t>
            </a:r>
          </a:p>
          <a:p>
            <a:r>
              <a:rPr lang="en-AU" b="1" dirty="0"/>
              <a:t>Safety issues </a:t>
            </a:r>
          </a:p>
          <a:p>
            <a:pPr lvl="1"/>
            <a:r>
              <a:rPr lang="en-AU" dirty="0"/>
              <a:t>Driving</a:t>
            </a:r>
          </a:p>
          <a:p>
            <a:pPr lvl="1"/>
            <a:r>
              <a:rPr lang="en-AU" dirty="0"/>
              <a:t>Falls</a:t>
            </a:r>
          </a:p>
          <a:p>
            <a:pPr lvl="1"/>
            <a:r>
              <a:rPr lang="en-AU" dirty="0"/>
              <a:t>Behavioural disturbances</a:t>
            </a:r>
          </a:p>
          <a:p>
            <a:pPr lvl="1"/>
            <a:r>
              <a:rPr lang="en-AU" dirty="0"/>
              <a:t>Wandering</a:t>
            </a:r>
          </a:p>
          <a:p>
            <a:pPr lvl="1"/>
            <a:r>
              <a:rPr lang="en-AU" dirty="0"/>
              <a:t>Home safety</a:t>
            </a:r>
          </a:p>
          <a:p>
            <a:r>
              <a:rPr lang="en-AU" b="1" dirty="0"/>
              <a:t>SUPPORT CAREGIVERS </a:t>
            </a:r>
            <a:r>
              <a:rPr lang="en-AU" dirty="0"/>
              <a:t>– further information later</a:t>
            </a:r>
            <a:endParaRPr lang="en-AU" b="1" dirty="0"/>
          </a:p>
          <a:p>
            <a:r>
              <a:rPr lang="en-AU" b="1" dirty="0"/>
              <a:t>Alternate </a:t>
            </a:r>
            <a:r>
              <a:rPr lang="en-AU" dirty="0"/>
              <a:t>– light massage, aromatherapy, music and dance   therapy,     animal assisted therapy, multi-sensory therapy</a:t>
            </a:r>
          </a:p>
          <a:p>
            <a:pPr lvl="1"/>
            <a:endParaRPr lang="en-AU" dirty="0"/>
          </a:p>
          <a:p>
            <a:pPr lvl="1"/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4381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king an Advance Care Directive - form and information booklet - Advance  care planning">
            <a:extLst>
              <a:ext uri="{FF2B5EF4-FFF2-40B4-BE49-F238E27FC236}">
                <a16:creationId xmlns:a16="http://schemas.microsoft.com/office/drawing/2014/main" id="{35567975-EA52-4DD0-2F72-4344C0A1E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" y="337312"/>
            <a:ext cx="3981450" cy="573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85DF04-5843-CF29-7BC2-B4151EB45AEB}"/>
              </a:ext>
            </a:extLst>
          </p:cNvPr>
          <p:cNvSpPr txBox="1"/>
          <p:nvPr/>
        </p:nvSpPr>
        <p:spPr>
          <a:xfrm>
            <a:off x="4539615" y="5701268"/>
            <a:ext cx="535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hlinkClick r:id="rId3"/>
              </a:rPr>
              <a:t>acd-form-info-book.pdf (nsw.gov.au)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DD1970-4A92-8195-C528-5615B5E6A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855" y="939050"/>
            <a:ext cx="4840469" cy="35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728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8ECA1-0FE2-D8C3-1E46-545F5006C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Pharmacological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044F6-325D-DC1C-6F81-5E604CB5F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19449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AU" sz="1900" b="1" dirty="0"/>
              <a:t>No disease modifying agents / No cure</a:t>
            </a:r>
          </a:p>
          <a:p>
            <a:pPr>
              <a:lnSpc>
                <a:spcPct val="90000"/>
              </a:lnSpc>
            </a:pPr>
            <a:r>
              <a:rPr lang="en-AU" sz="1900" b="1" dirty="0"/>
              <a:t>Vascular risk factor </a:t>
            </a:r>
            <a:r>
              <a:rPr lang="en-AU" sz="1900" dirty="0"/>
              <a:t>optimisation– e.g. blood pressure, cholesterol, diabetes, blood thinners, smoking cessation</a:t>
            </a:r>
          </a:p>
          <a:p>
            <a:pPr>
              <a:lnSpc>
                <a:spcPct val="90000"/>
              </a:lnSpc>
            </a:pPr>
            <a:r>
              <a:rPr lang="en-AU" sz="1900" b="1" dirty="0"/>
              <a:t>Minimise polypharmacy </a:t>
            </a:r>
            <a:r>
              <a:rPr lang="en-AU" sz="1900" dirty="0"/>
              <a:t>– risk of adverse effects, anticholinergics, benzodiazepines, opioids, antipsychotic medications</a:t>
            </a:r>
          </a:p>
          <a:p>
            <a:pPr>
              <a:lnSpc>
                <a:spcPct val="90000"/>
              </a:lnSpc>
            </a:pPr>
            <a:r>
              <a:rPr lang="en-AU" sz="1900" b="1" dirty="0"/>
              <a:t>Specific therapies</a:t>
            </a:r>
          </a:p>
          <a:p>
            <a:pPr lvl="1">
              <a:lnSpc>
                <a:spcPct val="90000"/>
              </a:lnSpc>
            </a:pPr>
            <a:r>
              <a:rPr lang="en-AU" sz="1900" dirty="0"/>
              <a:t>Cholinesterase inhibitors – donepezil, rivastigmine, galantamine</a:t>
            </a:r>
          </a:p>
          <a:p>
            <a:pPr lvl="1">
              <a:lnSpc>
                <a:spcPct val="90000"/>
              </a:lnSpc>
            </a:pPr>
            <a:r>
              <a:rPr lang="en-AU" sz="1900" dirty="0"/>
              <a:t>Memantine</a:t>
            </a:r>
          </a:p>
          <a:p>
            <a:pPr lvl="1">
              <a:lnSpc>
                <a:spcPct val="90000"/>
              </a:lnSpc>
            </a:pPr>
            <a:r>
              <a:rPr lang="en-AU" sz="1900" dirty="0"/>
              <a:t>(Aducanumab)</a:t>
            </a:r>
          </a:p>
          <a:p>
            <a:pPr lvl="1">
              <a:lnSpc>
                <a:spcPct val="90000"/>
              </a:lnSpc>
            </a:pPr>
            <a:r>
              <a:rPr lang="en-AU" sz="1900" dirty="0"/>
              <a:t>Antipsychotic medication </a:t>
            </a:r>
          </a:p>
          <a:p>
            <a:pPr>
              <a:lnSpc>
                <a:spcPct val="90000"/>
              </a:lnSpc>
            </a:pPr>
            <a:r>
              <a:rPr lang="en-AU" sz="1900" b="1" dirty="0"/>
              <a:t>Optimise pain and sleep </a:t>
            </a:r>
            <a:r>
              <a:rPr lang="en-AU" sz="1900" dirty="0"/>
              <a:t>– heat packs, physiotherapy / massage,  paracetamol, melatonin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45816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478888-EB1F-2F8D-ACD8-D9882D9E5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AU" dirty="0"/>
              <a:t>Where to find out more information?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91389CC-BE42-076F-7829-E84A2731ED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8616049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5031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lease watch this space">
            <a:extLst>
              <a:ext uri="{FF2B5EF4-FFF2-40B4-BE49-F238E27FC236}">
                <a16:creationId xmlns:a16="http://schemas.microsoft.com/office/drawing/2014/main" id="{77E4C898-519E-1154-C14A-C6DABCBA8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9204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F603D-611C-F87F-58FF-465BF5E40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Forget Me Nots – Grafton</a:t>
            </a:r>
            <a:br>
              <a:rPr lang="en-AU" dirty="0"/>
            </a:br>
            <a:r>
              <a:rPr lang="en-AU" dirty="0"/>
              <a:t>- </a:t>
            </a:r>
            <a:r>
              <a:rPr lang="en-AU" b="1" i="1" dirty="0"/>
              <a:t>soon to be </a:t>
            </a:r>
            <a:r>
              <a:rPr lang="en-AU" dirty="0"/>
              <a:t>‘Beating Hearts of Lismore’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6A55B-C667-827F-9665-CA5008D55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Community music / singing and movement group in Grafton</a:t>
            </a:r>
          </a:p>
          <a:p>
            <a:r>
              <a:rPr lang="en-AU" dirty="0"/>
              <a:t>Established 5 years ago by Leigh Robertson and Jenny Worrell</a:t>
            </a:r>
          </a:p>
          <a:p>
            <a:r>
              <a:rPr lang="en-AU" dirty="0"/>
              <a:t>Collaboration with the Clarence Valley Conservatorium and The Bendigo Community</a:t>
            </a:r>
          </a:p>
          <a:p>
            <a:r>
              <a:rPr lang="en-AU" dirty="0"/>
              <a:t>No inclusion or exclusion criteria – targets older people living in the community – socially isolated, cognitive impairment, movement disorders, anyone that wants a fun weekly outing (morning tea provided)!</a:t>
            </a:r>
          </a:p>
          <a:p>
            <a:r>
              <a:rPr lang="en-AU" dirty="0"/>
              <a:t>30-40+ attendees each week, 1.5 hours</a:t>
            </a:r>
          </a:p>
          <a:p>
            <a:r>
              <a:rPr lang="en-AU" dirty="0"/>
              <a:t>Thoroughly enjoyed by attendees, their spouses / carers / significant others</a:t>
            </a:r>
          </a:p>
          <a:p>
            <a:pPr lvl="1"/>
            <a:r>
              <a:rPr lang="en-AU" dirty="0"/>
              <a:t>Benefits in behaviours, mood, cognition, function strongly evident</a:t>
            </a:r>
          </a:p>
        </p:txBody>
      </p:sp>
    </p:spTree>
    <p:extLst>
      <p:ext uri="{BB962C8B-B14F-4D97-AF65-F5344CB8AC3E}">
        <p14:creationId xmlns:p14="http://schemas.microsoft.com/office/powerpoint/2010/main" val="4919260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4987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D47C9-58B2-A0F9-02E9-D6BF138D7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2C765-FC00-5202-C1FC-99E894452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Ageing and the health system: challenges, opportunities and adaptions. Chapter 6 – Health through your life; Australia’s health 2014). AIHW. Available at: AIHW.gov.au</a:t>
            </a:r>
          </a:p>
          <a:p>
            <a:r>
              <a:rPr lang="en-AU" dirty="0"/>
              <a:t>Australian Bureau of Statistics. 2021 Census All persons </a:t>
            </a:r>
            <a:r>
              <a:rPr lang="en-AU" dirty="0" err="1"/>
              <a:t>QuickStats</a:t>
            </a:r>
            <a:r>
              <a:rPr lang="en-AU" dirty="0"/>
              <a:t>. Ballina. Available at: abs.gov.au</a:t>
            </a:r>
          </a:p>
          <a:p>
            <a:r>
              <a:rPr lang="en-AU" dirty="0"/>
              <a:t>Australia’s ageing population. Economic implications for local government. Australian Local Government Association. September 2004. Available at: pc.gov.au</a:t>
            </a:r>
          </a:p>
          <a:p>
            <a:r>
              <a:rPr lang="en-AU" dirty="0"/>
              <a:t>Northern NSW District Data Profile. NSW Government.</a:t>
            </a:r>
          </a:p>
          <a:p>
            <a:r>
              <a:rPr lang="en-AU" dirty="0"/>
              <a:t>Information for the Public. Australia and New Zealand Society for Geriatric Medicine. Available at: anzsgm.org</a:t>
            </a:r>
          </a:p>
          <a:p>
            <a:r>
              <a:rPr lang="en-AU" dirty="0"/>
              <a:t>Lismore – Come to the Heart. Available at: cometotheheart.com.au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911993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DCDEF-844B-B814-69DF-E0E318BC1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0E695-4FD1-B465-FA2C-C30BAC562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Alzheimer’s New Zealand. Reducing the risk. Available at: alzheimers.org.au</a:t>
            </a:r>
          </a:p>
        </p:txBody>
      </p:sp>
    </p:spTree>
    <p:extLst>
      <p:ext uri="{BB962C8B-B14F-4D97-AF65-F5344CB8AC3E}">
        <p14:creationId xmlns:p14="http://schemas.microsoft.com/office/powerpoint/2010/main" val="1057031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EE590E6-1D29-51DA-2ABD-8DBC2425E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AU" dirty="0"/>
              <a:t>Where do I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60FE4-CA6E-F4D2-7856-F924605E6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AU" dirty="0"/>
              <a:t>Northern NSW Local Health District</a:t>
            </a:r>
          </a:p>
          <a:p>
            <a:pPr>
              <a:lnSpc>
                <a:spcPct val="90000"/>
              </a:lnSpc>
            </a:pPr>
            <a:r>
              <a:rPr lang="en-AU" dirty="0"/>
              <a:t>Public appointed Geriatrician – work 4 days per week </a:t>
            </a:r>
          </a:p>
          <a:p>
            <a:pPr>
              <a:lnSpc>
                <a:spcPct val="90000"/>
              </a:lnSpc>
            </a:pPr>
            <a:r>
              <a:rPr lang="en-AU" dirty="0"/>
              <a:t>Clinics: Ballina District Hospital, The Carroll Centre (Lismore), Casino District Hospital</a:t>
            </a:r>
          </a:p>
          <a:p>
            <a:pPr>
              <a:lnSpc>
                <a:spcPct val="90000"/>
              </a:lnSpc>
            </a:pPr>
            <a:r>
              <a:rPr lang="en-AU" dirty="0"/>
              <a:t>Provide outreach support to peripheral sites as required – Bonalbo, Kyogle, Nimbin etc</a:t>
            </a:r>
          </a:p>
          <a:p>
            <a:pPr>
              <a:lnSpc>
                <a:spcPct val="90000"/>
              </a:lnSpc>
            </a:pPr>
            <a:r>
              <a:rPr lang="en-AU" dirty="0"/>
              <a:t>Support GP’s and RACF sites</a:t>
            </a:r>
          </a:p>
          <a:p>
            <a:pPr>
              <a:lnSpc>
                <a:spcPct val="90000"/>
              </a:lnSpc>
            </a:pPr>
            <a:r>
              <a:rPr lang="en-AU" dirty="0"/>
              <a:t>Perform Geriatric consults to hospitals within our local network</a:t>
            </a:r>
          </a:p>
          <a:p>
            <a:pPr>
              <a:lnSpc>
                <a:spcPct val="90000"/>
              </a:lnSpc>
            </a:pPr>
            <a:r>
              <a:rPr lang="en-AU" dirty="0"/>
              <a:t>Run a weekly Geriatric teaching program for multidisciplinary staff at Lismore Base Hospital</a:t>
            </a:r>
          </a:p>
          <a:p>
            <a:pPr>
              <a:lnSpc>
                <a:spcPct val="90000"/>
              </a:lnSpc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81951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48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50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51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52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61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63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64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E6DB90D-2A02-A040-DF09-B3612AC3B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182" y="2404534"/>
            <a:ext cx="8243325" cy="164630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5400" dirty="0"/>
              <a:t>What is a Geriatrician?</a:t>
            </a:r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What is Geriatric Medicine?</a:t>
            </a:r>
          </a:p>
        </p:txBody>
      </p:sp>
    </p:spTree>
    <p:extLst>
      <p:ext uri="{BB962C8B-B14F-4D97-AF65-F5344CB8AC3E}">
        <p14:creationId xmlns:p14="http://schemas.microsoft.com/office/powerpoint/2010/main" val="31926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4525A-C411-1522-288D-C34800549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Geriatric Medicine / Geriatrician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7B57E-1791-982A-418C-6F956A580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98664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Medical specialist / physician trained in geriatric medicine</a:t>
            </a:r>
          </a:p>
          <a:p>
            <a:r>
              <a:rPr lang="en-AU" dirty="0"/>
              <a:t>Wholistic approach</a:t>
            </a:r>
          </a:p>
          <a:p>
            <a:r>
              <a:rPr lang="en-AU" dirty="0"/>
              <a:t>Manage older people with often complex medical issues</a:t>
            </a:r>
          </a:p>
          <a:p>
            <a:r>
              <a:rPr lang="en-AU" dirty="0"/>
              <a:t>Diagnose and manage “geriatric syndromes”</a:t>
            </a:r>
          </a:p>
          <a:p>
            <a:pPr lvl="1"/>
            <a:r>
              <a:rPr lang="en-AU" i="1" dirty="0"/>
              <a:t>Cognitive impairment e.g. dementia, delirium</a:t>
            </a:r>
          </a:p>
          <a:p>
            <a:pPr lvl="1"/>
            <a:r>
              <a:rPr lang="en-AU" dirty="0"/>
              <a:t>Polypharmacy </a:t>
            </a:r>
          </a:p>
          <a:p>
            <a:pPr lvl="1"/>
            <a:r>
              <a:rPr lang="en-AU" dirty="0"/>
              <a:t>Falls</a:t>
            </a:r>
          </a:p>
          <a:p>
            <a:pPr lvl="1"/>
            <a:r>
              <a:rPr lang="en-AU" dirty="0"/>
              <a:t>Incontinence</a:t>
            </a:r>
          </a:p>
          <a:p>
            <a:pPr lvl="1"/>
            <a:r>
              <a:rPr lang="en-AU" dirty="0"/>
              <a:t>Functional impairment </a:t>
            </a:r>
          </a:p>
          <a:p>
            <a:pPr lvl="1"/>
            <a:r>
              <a:rPr lang="en-AU" dirty="0"/>
              <a:t>Frailty …..</a:t>
            </a:r>
          </a:p>
          <a:p>
            <a:r>
              <a:rPr lang="en-AU" b="1" i="1" dirty="0"/>
              <a:t>Multidisciplinary - </a:t>
            </a:r>
            <a:r>
              <a:rPr lang="en-AU" i="1" dirty="0"/>
              <a:t>nursing, allied health and other medical professionals e.g. GP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9473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FBBBF-8308-8CD3-02B6-0E8BF9E0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do we define ‘old’?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4093A-2B2C-F41A-DA09-D91496C77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923866" cy="4291011"/>
          </a:xfrm>
        </p:spPr>
        <p:txBody>
          <a:bodyPr/>
          <a:lstStyle/>
          <a:p>
            <a:r>
              <a:rPr lang="en-AU" dirty="0"/>
              <a:t>Population measurement = ‘old’</a:t>
            </a:r>
          </a:p>
          <a:p>
            <a:pPr lvl="1"/>
            <a:r>
              <a:rPr lang="en-AU" dirty="0"/>
              <a:t>‘old’ is conventionally defined as people aged 65 years and over (based on the original qualifying age for the Age Pension)</a:t>
            </a:r>
          </a:p>
          <a:p>
            <a:r>
              <a:rPr lang="en-AU" dirty="0"/>
              <a:t>IMPORTANT: a person does not necessarily become frail or ‘dependent’ at age 65 (or at any other particular age).</a:t>
            </a:r>
          </a:p>
          <a:p>
            <a:r>
              <a:rPr lang="en-AU" dirty="0"/>
              <a:t>Complex and diverse older Australian population</a:t>
            </a:r>
          </a:p>
          <a:p>
            <a:r>
              <a:rPr lang="en-AU" dirty="0"/>
              <a:t>Variation of health, economic and social circumstances impacting each person</a:t>
            </a:r>
          </a:p>
          <a:p>
            <a:r>
              <a:rPr lang="en-AU" dirty="0"/>
              <a:t>Don’t be offended if you see me because you are aged &gt; 65 years</a:t>
            </a:r>
          </a:p>
        </p:txBody>
      </p:sp>
    </p:spTree>
    <p:extLst>
      <p:ext uri="{BB962C8B-B14F-4D97-AF65-F5344CB8AC3E}">
        <p14:creationId xmlns:p14="http://schemas.microsoft.com/office/powerpoint/2010/main" val="3168942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E6C76-8D0D-F647-0074-6A22B49B0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Ageing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5AED3-5DB9-209A-890C-11DDD3F7D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Australia’s population is ageing and evidence for this demographic change is undeniable</a:t>
            </a:r>
          </a:p>
          <a:p>
            <a:r>
              <a:rPr lang="en-AU" dirty="0"/>
              <a:t>Past falls in fertility, increasing life expectancy, effect of ‘baby boomer’ generation</a:t>
            </a:r>
          </a:p>
          <a:p>
            <a:r>
              <a:rPr lang="en-AU" dirty="0"/>
              <a:t>Major growth in number and proportion of people aged over 65 years</a:t>
            </a:r>
          </a:p>
          <a:p>
            <a:r>
              <a:rPr lang="en-AU" dirty="0"/>
              <a:t>Trend will continue to grow over the coming decades.</a:t>
            </a:r>
          </a:p>
          <a:p>
            <a:pPr lvl="1"/>
            <a:r>
              <a:rPr lang="en-AU" dirty="0"/>
              <a:t>Aged &gt; 65 years: 2.5 million in 2004, 3.3 million in 2013, over 8.3 million by 2053</a:t>
            </a:r>
          </a:p>
          <a:p>
            <a:pPr lvl="1"/>
            <a:r>
              <a:rPr lang="en-AU" dirty="0"/>
              <a:t>Prediction in 2004: people aged over 85 years will grow 1.4% to 6% by 2051</a:t>
            </a:r>
          </a:p>
          <a:p>
            <a:endParaRPr lang="en-AU" dirty="0"/>
          </a:p>
          <a:p>
            <a:pPr marL="457200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15794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46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48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50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4736D07-2CD6-8887-3487-CDC2C8873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34" y="621876"/>
            <a:ext cx="7558637" cy="542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5557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3898</TotalTime>
  <Words>1788</Words>
  <Application>Microsoft Office PowerPoint</Application>
  <PresentationFormat>Widescreen</PresentationFormat>
  <Paragraphs>234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Trebuchet MS</vt:lpstr>
      <vt:lpstr>Wingdings</vt:lpstr>
      <vt:lpstr>Wingdings 3</vt:lpstr>
      <vt:lpstr>Facet</vt:lpstr>
      <vt:lpstr>Dementia Update and a little about me…</vt:lpstr>
      <vt:lpstr>Who am I?</vt:lpstr>
      <vt:lpstr>More importantly…</vt:lpstr>
      <vt:lpstr>Where do I work?</vt:lpstr>
      <vt:lpstr>What is a Geriatrician?  What is Geriatric Medicine?</vt:lpstr>
      <vt:lpstr>Geriatric Medicine / Geriatrician</vt:lpstr>
      <vt:lpstr>How do we define ‘old’?</vt:lpstr>
      <vt:lpstr>Ageing community</vt:lpstr>
      <vt:lpstr>PowerPoint Presentation</vt:lpstr>
      <vt:lpstr>Snapshot of Northern NSW 2016</vt:lpstr>
      <vt:lpstr>Snapshot of Ballina 2021</vt:lpstr>
      <vt:lpstr>The future – what response can we have to ageing?</vt:lpstr>
      <vt:lpstr>PowerPoint Presentation</vt:lpstr>
      <vt:lpstr>Lets break that down...</vt:lpstr>
      <vt:lpstr>Reducing risk of dementia</vt:lpstr>
      <vt:lpstr>Reducing risk of dementia</vt:lpstr>
      <vt:lpstr>PowerPoint Presentation</vt:lpstr>
      <vt:lpstr>Reducing risk of dementia</vt:lpstr>
      <vt:lpstr>PowerPoint Presentation</vt:lpstr>
      <vt:lpstr>PowerPoint Presentation</vt:lpstr>
      <vt:lpstr>Is memory loss expected with ageing?</vt:lpstr>
      <vt:lpstr>When should I seek review?</vt:lpstr>
      <vt:lpstr>What is dementia?</vt:lpstr>
      <vt:lpstr>Who gets dementia?</vt:lpstr>
      <vt:lpstr>Signs and symptoms of dementia</vt:lpstr>
      <vt:lpstr>Diagnosing dementia</vt:lpstr>
      <vt:lpstr>Natural history of dementia</vt:lpstr>
      <vt:lpstr>Behavioural and psychological symptoms of dementia (BPSD)</vt:lpstr>
      <vt:lpstr>Non-pharmacological Treatment</vt:lpstr>
      <vt:lpstr>Non-pharmacological Treatment</vt:lpstr>
      <vt:lpstr>PowerPoint Presentation</vt:lpstr>
      <vt:lpstr>Pharmacological Treatment</vt:lpstr>
      <vt:lpstr>Where to find out more information?</vt:lpstr>
      <vt:lpstr>PowerPoint Presentation</vt:lpstr>
      <vt:lpstr>Forget Me Nots – Grafton - soon to be ‘Beating Hearts of Lismore’</vt:lpstr>
      <vt:lpstr>PowerPoint Presentation</vt:lpstr>
      <vt:lpstr>References </vt:lpstr>
      <vt:lpstr>References </vt:lpstr>
    </vt:vector>
  </TitlesOfParts>
  <Company>NNSWLHD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ageing brain  and a little about me…</dc:title>
  <dc:creator>Rachel Jones (Northern NSW LHD)</dc:creator>
  <cp:lastModifiedBy>Anne Moehead</cp:lastModifiedBy>
  <cp:revision>11</cp:revision>
  <dcterms:created xsi:type="dcterms:W3CDTF">2022-08-13T20:11:16Z</dcterms:created>
  <dcterms:modified xsi:type="dcterms:W3CDTF">2023-10-30T05:53:33Z</dcterms:modified>
</cp:coreProperties>
</file>