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ink/ink1.xml" ContentType="application/inkml+xml"/>
  <Override PartName="/ppt/ink/ink2.xml" ContentType="application/inkml+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 id="2147483761" r:id="rId3"/>
    <p:sldMasterId id="2147483763" r:id="rId4"/>
    <p:sldMasterId id="2147483775" r:id="rId5"/>
    <p:sldMasterId id="2147483787" r:id="rId6"/>
    <p:sldMasterId id="2147483801" r:id="rId7"/>
  </p:sldMasterIdLst>
  <p:notesMasterIdLst>
    <p:notesMasterId r:id="rId60"/>
  </p:notesMasterIdLst>
  <p:sldIdLst>
    <p:sldId id="259" r:id="rId8"/>
    <p:sldId id="277" r:id="rId9"/>
    <p:sldId id="1064" r:id="rId10"/>
    <p:sldId id="1090" r:id="rId11"/>
    <p:sldId id="1051" r:id="rId12"/>
    <p:sldId id="1089" r:id="rId13"/>
    <p:sldId id="1041" r:id="rId14"/>
    <p:sldId id="273" r:id="rId15"/>
    <p:sldId id="513" r:id="rId16"/>
    <p:sldId id="1026" r:id="rId17"/>
    <p:sldId id="1083" r:id="rId18"/>
    <p:sldId id="1081" r:id="rId19"/>
    <p:sldId id="1046" r:id="rId20"/>
    <p:sldId id="1047" r:id="rId21"/>
    <p:sldId id="1077" r:id="rId22"/>
    <p:sldId id="1049" r:id="rId23"/>
    <p:sldId id="1050" r:id="rId24"/>
    <p:sldId id="840" r:id="rId25"/>
    <p:sldId id="939" r:id="rId26"/>
    <p:sldId id="922" r:id="rId27"/>
    <p:sldId id="1080" r:id="rId28"/>
    <p:sldId id="266" r:id="rId29"/>
    <p:sldId id="1078" r:id="rId30"/>
    <p:sldId id="1072" r:id="rId31"/>
    <p:sldId id="906" r:id="rId32"/>
    <p:sldId id="1068" r:id="rId33"/>
    <p:sldId id="1069" r:id="rId34"/>
    <p:sldId id="1070" r:id="rId35"/>
    <p:sldId id="1071" r:id="rId36"/>
    <p:sldId id="1073" r:id="rId37"/>
    <p:sldId id="1076" r:id="rId38"/>
    <p:sldId id="1058" r:id="rId39"/>
    <p:sldId id="1056" r:id="rId40"/>
    <p:sldId id="900" r:id="rId41"/>
    <p:sldId id="1084" r:id="rId42"/>
    <p:sldId id="1095" r:id="rId43"/>
    <p:sldId id="1092" r:id="rId44"/>
    <p:sldId id="1093" r:id="rId45"/>
    <p:sldId id="1094" r:id="rId46"/>
    <p:sldId id="1030" r:id="rId47"/>
    <p:sldId id="697" r:id="rId48"/>
    <p:sldId id="1035" r:id="rId49"/>
    <p:sldId id="681" r:id="rId50"/>
    <p:sldId id="1038" r:id="rId51"/>
    <p:sldId id="640" r:id="rId52"/>
    <p:sldId id="1062" r:id="rId53"/>
    <p:sldId id="1091" r:id="rId54"/>
    <p:sldId id="1096" r:id="rId55"/>
    <p:sldId id="1140" r:id="rId56"/>
    <p:sldId id="1141" r:id="rId57"/>
    <p:sldId id="1143" r:id="rId58"/>
    <p:sldId id="1144" r:id="rId59"/>
  </p:sldIdLst>
  <p:sldSz cx="9144000" cy="5143500" type="screen16x9"/>
  <p:notesSz cx="7099300" cy="10234613"/>
  <p:custDataLst>
    <p:tags r:id="rId61"/>
  </p:custDataLst>
  <p:defaultTex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663300"/>
    <a:srgbClr val="CC5C8F"/>
    <a:srgbClr val="C464C4"/>
    <a:srgbClr val="C1F29C"/>
    <a:srgbClr val="E5F4F2"/>
    <a:srgbClr val="FFFFFF"/>
    <a:srgbClr val="F2F2F2"/>
    <a:srgbClr val="003A54"/>
    <a:srgbClr val="E9DB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66" autoAdjust="0"/>
    <p:restoredTop sz="96357" autoAdjust="0"/>
  </p:normalViewPr>
  <p:slideViewPr>
    <p:cSldViewPr>
      <p:cViewPr varScale="1">
        <p:scale>
          <a:sx n="148" d="100"/>
          <a:sy n="148" d="100"/>
        </p:scale>
        <p:origin x="120" y="15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H:\Research\1%20MSH_RSS_2020%20(ACU%20Model%20of%20Care)\Data%20Collection\Working%20files\Analyse%2016Jun22\IMU_OV_(Jan%2018%20to%20Apr%2022)_14-Jun(adjusted.mont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Needs assistance or supervision (Percentage of patients)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4AT 0</c:v>
                </c:pt>
              </c:strCache>
            </c:strRef>
          </c:tx>
          <c:spPr>
            <a:solidFill>
              <a:schemeClr val="accent1"/>
            </a:solidFill>
            <a:ln>
              <a:noFill/>
            </a:ln>
            <a:effectLst/>
          </c:spPr>
          <c:invertIfNegative val="0"/>
          <c:cat>
            <c:strRef>
              <c:f>Sheet1!$A$2:$A$7</c:f>
              <c:strCache>
                <c:ptCount val="6"/>
                <c:pt idx="0">
                  <c:v>mobility</c:v>
                </c:pt>
                <c:pt idx="1">
                  <c:v>transfers</c:v>
                </c:pt>
                <c:pt idx="2">
                  <c:v>tolieting</c:v>
                </c:pt>
                <c:pt idx="3">
                  <c:v>dressing</c:v>
                </c:pt>
                <c:pt idx="4">
                  <c:v>washing</c:v>
                </c:pt>
                <c:pt idx="5">
                  <c:v>eating</c:v>
                </c:pt>
              </c:strCache>
            </c:strRef>
          </c:cat>
          <c:val>
            <c:numRef>
              <c:f>Sheet1!$B$2:$B$7</c:f>
              <c:numCache>
                <c:formatCode>General</c:formatCode>
                <c:ptCount val="6"/>
                <c:pt idx="0">
                  <c:v>62</c:v>
                </c:pt>
                <c:pt idx="1">
                  <c:v>30</c:v>
                </c:pt>
                <c:pt idx="2">
                  <c:v>36</c:v>
                </c:pt>
                <c:pt idx="3">
                  <c:v>47</c:v>
                </c:pt>
                <c:pt idx="4">
                  <c:v>49</c:v>
                </c:pt>
                <c:pt idx="5">
                  <c:v>17</c:v>
                </c:pt>
              </c:numCache>
            </c:numRef>
          </c:val>
          <c:extLst>
            <c:ext xmlns:c16="http://schemas.microsoft.com/office/drawing/2014/chart" uri="{C3380CC4-5D6E-409C-BE32-E72D297353CC}">
              <c16:uniqueId val="{00000000-BC90-3249-9435-5D627453A2E3}"/>
            </c:ext>
          </c:extLst>
        </c:ser>
        <c:ser>
          <c:idx val="1"/>
          <c:order val="1"/>
          <c:tx>
            <c:strRef>
              <c:f>Sheet1!$C$1</c:f>
              <c:strCache>
                <c:ptCount val="1"/>
                <c:pt idx="0">
                  <c:v>4AT 1-3</c:v>
                </c:pt>
              </c:strCache>
            </c:strRef>
          </c:tx>
          <c:spPr>
            <a:solidFill>
              <a:schemeClr val="accent2"/>
            </a:solidFill>
            <a:ln>
              <a:noFill/>
            </a:ln>
            <a:effectLst/>
          </c:spPr>
          <c:invertIfNegative val="0"/>
          <c:cat>
            <c:strRef>
              <c:f>Sheet1!$A$2:$A$7</c:f>
              <c:strCache>
                <c:ptCount val="6"/>
                <c:pt idx="0">
                  <c:v>mobility</c:v>
                </c:pt>
                <c:pt idx="1">
                  <c:v>transfers</c:v>
                </c:pt>
                <c:pt idx="2">
                  <c:v>tolieting</c:v>
                </c:pt>
                <c:pt idx="3">
                  <c:v>dressing</c:v>
                </c:pt>
                <c:pt idx="4">
                  <c:v>washing</c:v>
                </c:pt>
                <c:pt idx="5">
                  <c:v>eating</c:v>
                </c:pt>
              </c:strCache>
            </c:strRef>
          </c:cat>
          <c:val>
            <c:numRef>
              <c:f>Sheet1!$C$2:$C$7</c:f>
              <c:numCache>
                <c:formatCode>General</c:formatCode>
                <c:ptCount val="6"/>
                <c:pt idx="0">
                  <c:v>72</c:v>
                </c:pt>
                <c:pt idx="1">
                  <c:v>36</c:v>
                </c:pt>
                <c:pt idx="2">
                  <c:v>52</c:v>
                </c:pt>
                <c:pt idx="3">
                  <c:v>60</c:v>
                </c:pt>
                <c:pt idx="4">
                  <c:v>63</c:v>
                </c:pt>
                <c:pt idx="5">
                  <c:v>24</c:v>
                </c:pt>
              </c:numCache>
            </c:numRef>
          </c:val>
          <c:extLst>
            <c:ext xmlns:c16="http://schemas.microsoft.com/office/drawing/2014/chart" uri="{C3380CC4-5D6E-409C-BE32-E72D297353CC}">
              <c16:uniqueId val="{00000001-BC90-3249-9435-5D627453A2E3}"/>
            </c:ext>
          </c:extLst>
        </c:ser>
        <c:ser>
          <c:idx val="2"/>
          <c:order val="2"/>
          <c:tx>
            <c:strRef>
              <c:f>Sheet1!$D$1</c:f>
              <c:strCache>
                <c:ptCount val="1"/>
                <c:pt idx="0">
                  <c:v>4AT 4+</c:v>
                </c:pt>
              </c:strCache>
            </c:strRef>
          </c:tx>
          <c:spPr>
            <a:solidFill>
              <a:schemeClr val="accent3"/>
            </a:solidFill>
            <a:ln>
              <a:noFill/>
            </a:ln>
            <a:effectLst/>
          </c:spPr>
          <c:invertIfNegative val="0"/>
          <c:cat>
            <c:strRef>
              <c:f>Sheet1!$A$2:$A$7</c:f>
              <c:strCache>
                <c:ptCount val="6"/>
                <c:pt idx="0">
                  <c:v>mobility</c:v>
                </c:pt>
                <c:pt idx="1">
                  <c:v>transfers</c:v>
                </c:pt>
                <c:pt idx="2">
                  <c:v>tolieting</c:v>
                </c:pt>
                <c:pt idx="3">
                  <c:v>dressing</c:v>
                </c:pt>
                <c:pt idx="4">
                  <c:v>washing</c:v>
                </c:pt>
                <c:pt idx="5">
                  <c:v>eating</c:v>
                </c:pt>
              </c:strCache>
            </c:strRef>
          </c:cat>
          <c:val>
            <c:numRef>
              <c:f>Sheet1!$D$2:$D$7</c:f>
              <c:numCache>
                <c:formatCode>General</c:formatCode>
                <c:ptCount val="6"/>
                <c:pt idx="0">
                  <c:v>92</c:v>
                </c:pt>
                <c:pt idx="1">
                  <c:v>69</c:v>
                </c:pt>
                <c:pt idx="2">
                  <c:v>74</c:v>
                </c:pt>
                <c:pt idx="3">
                  <c:v>90</c:v>
                </c:pt>
                <c:pt idx="4">
                  <c:v>91</c:v>
                </c:pt>
                <c:pt idx="5">
                  <c:v>41</c:v>
                </c:pt>
              </c:numCache>
            </c:numRef>
          </c:val>
          <c:extLst>
            <c:ext xmlns:c16="http://schemas.microsoft.com/office/drawing/2014/chart" uri="{C3380CC4-5D6E-409C-BE32-E72D297353CC}">
              <c16:uniqueId val="{00000002-BC90-3249-9435-5D627453A2E3}"/>
            </c:ext>
          </c:extLst>
        </c:ser>
        <c:dLbls>
          <c:showLegendKey val="0"/>
          <c:showVal val="0"/>
          <c:showCatName val="0"/>
          <c:showSerName val="0"/>
          <c:showPercent val="0"/>
          <c:showBubbleSize val="0"/>
        </c:dLbls>
        <c:gapWidth val="219"/>
        <c:overlap val="-27"/>
        <c:axId val="557377584"/>
        <c:axId val="717628576"/>
      </c:barChart>
      <c:catAx>
        <c:axId val="55737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7628576"/>
        <c:crosses val="autoZero"/>
        <c:auto val="1"/>
        <c:lblAlgn val="ctr"/>
        <c:lblOffset val="100"/>
        <c:noMultiLvlLbl val="0"/>
      </c:catAx>
      <c:valAx>
        <c:axId val="71762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7377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206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267104877309006E-2"/>
          <c:y val="8.9843908267890488E-2"/>
          <c:w val="0.91061597785586468"/>
          <c:h val="0.82031218346421908"/>
        </c:manualLayout>
      </c:layout>
      <c:lineChart>
        <c:grouping val="standard"/>
        <c:varyColors val="0"/>
        <c:ser>
          <c:idx val="0"/>
          <c:order val="0"/>
          <c:spPr>
            <a:ln w="12700" cap="rnd">
              <a:solidFill>
                <a:schemeClr val="tx2">
                  <a:lumMod val="75000"/>
                </a:schemeClr>
              </a:solidFill>
              <a:round/>
            </a:ln>
            <a:effectLst/>
          </c:spPr>
          <c:marker>
            <c:symbol val="circle"/>
            <c:size val="5"/>
            <c:spPr>
              <a:solidFill>
                <a:schemeClr val="tx2">
                  <a:lumMod val="75000"/>
                </a:schemeClr>
              </a:solidFill>
              <a:ln w="12700">
                <a:solidFill>
                  <a:schemeClr val="tx2">
                    <a:lumMod val="75000"/>
                  </a:schemeClr>
                </a:solidFill>
              </a:ln>
              <a:effectLst/>
            </c:spPr>
          </c:marker>
          <c:val>
            <c:numRef>
              <c:f>Sheet1!$D$3:$AA$3</c:f>
              <c:numCache>
                <c:formatCode>General</c:formatCode>
                <c:ptCount val="24"/>
                <c:pt idx="0">
                  <c:v>12</c:v>
                </c:pt>
                <c:pt idx="1">
                  <c:v>14</c:v>
                </c:pt>
                <c:pt idx="2">
                  <c:v>13</c:v>
                </c:pt>
                <c:pt idx="3">
                  <c:v>12</c:v>
                </c:pt>
                <c:pt idx="4">
                  <c:v>14</c:v>
                </c:pt>
                <c:pt idx="5">
                  <c:v>16</c:v>
                </c:pt>
              </c:numCache>
            </c:numRef>
          </c:val>
          <c:smooth val="0"/>
          <c:extLst>
            <c:ext xmlns:c16="http://schemas.microsoft.com/office/drawing/2014/chart" uri="{C3380CC4-5D6E-409C-BE32-E72D297353CC}">
              <c16:uniqueId val="{00000000-F57B-4D5F-93EA-F76C5346D851}"/>
            </c:ext>
          </c:extLst>
        </c:ser>
        <c:ser>
          <c:idx val="1"/>
          <c:order val="1"/>
          <c:spPr>
            <a:ln w="12700" cap="rnd">
              <a:solidFill>
                <a:schemeClr val="tx2">
                  <a:lumMod val="75000"/>
                </a:schemeClr>
              </a:solidFill>
              <a:round/>
            </a:ln>
            <a:effectLst/>
          </c:spPr>
          <c:marker>
            <c:symbol val="circle"/>
            <c:size val="5"/>
            <c:spPr>
              <a:solidFill>
                <a:schemeClr val="tx2">
                  <a:lumMod val="75000"/>
                </a:schemeClr>
              </a:solidFill>
              <a:ln w="12700">
                <a:solidFill>
                  <a:schemeClr val="tx2">
                    <a:lumMod val="75000"/>
                  </a:schemeClr>
                </a:solidFill>
              </a:ln>
              <a:effectLst/>
            </c:spPr>
          </c:marker>
          <c:val>
            <c:numRef>
              <c:f>Sheet1!$D$4:$AA$4</c:f>
              <c:numCache>
                <c:formatCode>General</c:formatCode>
                <c:ptCount val="24"/>
                <c:pt idx="6">
                  <c:v>10</c:v>
                </c:pt>
                <c:pt idx="7">
                  <c:v>10</c:v>
                </c:pt>
                <c:pt idx="8">
                  <c:v>9</c:v>
                </c:pt>
                <c:pt idx="9">
                  <c:v>6</c:v>
                </c:pt>
                <c:pt idx="10">
                  <c:v>7</c:v>
                </c:pt>
                <c:pt idx="11">
                  <c:v>4</c:v>
                </c:pt>
                <c:pt idx="12">
                  <c:v>6</c:v>
                </c:pt>
                <c:pt idx="13">
                  <c:v>7</c:v>
                </c:pt>
                <c:pt idx="14">
                  <c:v>5</c:v>
                </c:pt>
                <c:pt idx="15">
                  <c:v>3</c:v>
                </c:pt>
                <c:pt idx="16">
                  <c:v>2</c:v>
                </c:pt>
                <c:pt idx="17">
                  <c:v>4</c:v>
                </c:pt>
                <c:pt idx="18">
                  <c:v>5</c:v>
                </c:pt>
                <c:pt idx="19">
                  <c:v>3</c:v>
                </c:pt>
                <c:pt idx="20">
                  <c:v>2</c:v>
                </c:pt>
                <c:pt idx="21">
                  <c:v>3</c:v>
                </c:pt>
                <c:pt idx="22">
                  <c:v>3</c:v>
                </c:pt>
                <c:pt idx="23">
                  <c:v>2</c:v>
                </c:pt>
              </c:numCache>
            </c:numRef>
          </c:val>
          <c:smooth val="0"/>
          <c:extLst>
            <c:ext xmlns:c16="http://schemas.microsoft.com/office/drawing/2014/chart" uri="{C3380CC4-5D6E-409C-BE32-E72D297353CC}">
              <c16:uniqueId val="{00000001-F57B-4D5F-93EA-F76C5346D851}"/>
            </c:ext>
          </c:extLst>
        </c:ser>
        <c:dLbls>
          <c:showLegendKey val="0"/>
          <c:showVal val="0"/>
          <c:showCatName val="0"/>
          <c:showSerName val="0"/>
          <c:showPercent val="0"/>
          <c:showBubbleSize val="0"/>
        </c:dLbls>
        <c:marker val="1"/>
        <c:smooth val="0"/>
        <c:axId val="328524207"/>
        <c:axId val="328521327"/>
      </c:lineChart>
      <c:catAx>
        <c:axId val="328524207"/>
        <c:scaling>
          <c:orientation val="minMax"/>
        </c:scaling>
        <c:delete val="1"/>
        <c:axPos val="b"/>
        <c:majorTickMark val="none"/>
        <c:minorTickMark val="none"/>
        <c:tickLblPos val="nextTo"/>
        <c:crossAx val="328521327"/>
        <c:crosses val="autoZero"/>
        <c:auto val="1"/>
        <c:lblAlgn val="ctr"/>
        <c:lblOffset val="100"/>
        <c:noMultiLvlLbl val="0"/>
      </c:catAx>
      <c:valAx>
        <c:axId val="328521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524207"/>
        <c:crosses val="autoZero"/>
        <c:crossBetween val="between"/>
      </c:valAx>
      <c:spPr>
        <a:solidFill>
          <a:srgbClr val="FFFFFF">
            <a:lumMod val="95000"/>
          </a:srgbClr>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12700" cap="rnd">
              <a:solidFill>
                <a:schemeClr val="tx1"/>
              </a:solidFill>
              <a:round/>
            </a:ln>
            <a:effectLst/>
          </c:spPr>
          <c:marker>
            <c:symbol val="circle"/>
            <c:size val="5"/>
            <c:spPr>
              <a:solidFill>
                <a:schemeClr val="tx2">
                  <a:lumMod val="75000"/>
                </a:schemeClr>
              </a:solidFill>
              <a:ln w="12700">
                <a:solidFill>
                  <a:schemeClr val="tx1"/>
                </a:solidFill>
              </a:ln>
              <a:effectLst/>
            </c:spPr>
          </c:marker>
          <c:val>
            <c:numRef>
              <c:f>Sheet1!$D$7:$AA$7</c:f>
              <c:numCache>
                <c:formatCode>General</c:formatCode>
                <c:ptCount val="24"/>
                <c:pt idx="0">
                  <c:v>15</c:v>
                </c:pt>
                <c:pt idx="1">
                  <c:v>16</c:v>
                </c:pt>
                <c:pt idx="2">
                  <c:v>14</c:v>
                </c:pt>
                <c:pt idx="3">
                  <c:v>17</c:v>
                </c:pt>
                <c:pt idx="4">
                  <c:v>15</c:v>
                </c:pt>
                <c:pt idx="5">
                  <c:v>12</c:v>
                </c:pt>
                <c:pt idx="6">
                  <c:v>14</c:v>
                </c:pt>
                <c:pt idx="7">
                  <c:v>17</c:v>
                </c:pt>
                <c:pt idx="8">
                  <c:v>11</c:v>
                </c:pt>
                <c:pt idx="9">
                  <c:v>13</c:v>
                </c:pt>
                <c:pt idx="10">
                  <c:v>15</c:v>
                </c:pt>
                <c:pt idx="11">
                  <c:v>14</c:v>
                </c:pt>
              </c:numCache>
            </c:numRef>
          </c:val>
          <c:smooth val="0"/>
          <c:extLst>
            <c:ext xmlns:c16="http://schemas.microsoft.com/office/drawing/2014/chart" uri="{C3380CC4-5D6E-409C-BE32-E72D297353CC}">
              <c16:uniqueId val="{00000000-94DF-4771-AF91-D084CBA84722}"/>
            </c:ext>
          </c:extLst>
        </c:ser>
        <c:ser>
          <c:idx val="1"/>
          <c:order val="1"/>
          <c:spPr>
            <a:ln w="12700" cap="rnd">
              <a:solidFill>
                <a:schemeClr val="tx1"/>
              </a:solidFill>
              <a:round/>
            </a:ln>
            <a:effectLst/>
          </c:spPr>
          <c:marker>
            <c:symbol val="circle"/>
            <c:size val="5"/>
            <c:spPr>
              <a:solidFill>
                <a:schemeClr val="tx2">
                  <a:lumMod val="75000"/>
                </a:schemeClr>
              </a:solidFill>
              <a:ln w="12700">
                <a:solidFill>
                  <a:schemeClr val="tx1"/>
                </a:solidFill>
              </a:ln>
              <a:effectLst/>
            </c:spPr>
          </c:marker>
          <c:val>
            <c:numRef>
              <c:f>Sheet1!$D$8:$AA$8</c:f>
              <c:numCache>
                <c:formatCode>General</c:formatCode>
                <c:ptCount val="24"/>
                <c:pt idx="12">
                  <c:v>7</c:v>
                </c:pt>
                <c:pt idx="13">
                  <c:v>9</c:v>
                </c:pt>
                <c:pt idx="14">
                  <c:v>5</c:v>
                </c:pt>
                <c:pt idx="15">
                  <c:v>10</c:v>
                </c:pt>
                <c:pt idx="16">
                  <c:v>6</c:v>
                </c:pt>
                <c:pt idx="17">
                  <c:v>9</c:v>
                </c:pt>
                <c:pt idx="18">
                  <c:v>5</c:v>
                </c:pt>
                <c:pt idx="19">
                  <c:v>7</c:v>
                </c:pt>
                <c:pt idx="20">
                  <c:v>8</c:v>
                </c:pt>
                <c:pt idx="21">
                  <c:v>10</c:v>
                </c:pt>
                <c:pt idx="22">
                  <c:v>5</c:v>
                </c:pt>
                <c:pt idx="23">
                  <c:v>6</c:v>
                </c:pt>
              </c:numCache>
            </c:numRef>
          </c:val>
          <c:smooth val="0"/>
          <c:extLst>
            <c:ext xmlns:c16="http://schemas.microsoft.com/office/drawing/2014/chart" uri="{C3380CC4-5D6E-409C-BE32-E72D297353CC}">
              <c16:uniqueId val="{00000001-94DF-4771-AF91-D084CBA84722}"/>
            </c:ext>
          </c:extLst>
        </c:ser>
        <c:dLbls>
          <c:showLegendKey val="0"/>
          <c:showVal val="0"/>
          <c:showCatName val="0"/>
          <c:showSerName val="0"/>
          <c:showPercent val="0"/>
          <c:showBubbleSize val="0"/>
        </c:dLbls>
        <c:marker val="1"/>
        <c:smooth val="0"/>
        <c:axId val="328522767"/>
        <c:axId val="328521807"/>
      </c:lineChart>
      <c:catAx>
        <c:axId val="328522767"/>
        <c:scaling>
          <c:orientation val="minMax"/>
        </c:scaling>
        <c:delete val="1"/>
        <c:axPos val="b"/>
        <c:majorTickMark val="none"/>
        <c:minorTickMark val="none"/>
        <c:tickLblPos val="nextTo"/>
        <c:crossAx val="328521807"/>
        <c:crosses val="autoZero"/>
        <c:auto val="1"/>
        <c:lblAlgn val="ctr"/>
        <c:lblOffset val="100"/>
        <c:noMultiLvlLbl val="0"/>
      </c:catAx>
      <c:valAx>
        <c:axId val="328521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522767"/>
        <c:crosses val="autoZero"/>
        <c:crossBetween val="between"/>
      </c:valAx>
      <c:spPr>
        <a:solidFill>
          <a:srgbClr val="FFFFFF">
            <a:lumMod val="95000"/>
          </a:srgbClr>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486687937842492E-2"/>
          <c:y val="0.13553425308086967"/>
          <c:w val="0.91308793188500681"/>
          <c:h val="0.71031020802373446"/>
        </c:manualLayout>
      </c:layout>
      <c:lineChart>
        <c:grouping val="standard"/>
        <c:varyColors val="0"/>
        <c:ser>
          <c:idx val="0"/>
          <c:order val="0"/>
          <c:spPr>
            <a:ln w="12700" cap="rnd">
              <a:solidFill>
                <a:schemeClr val="tx1"/>
              </a:solidFill>
              <a:round/>
            </a:ln>
            <a:effectLst/>
          </c:spPr>
          <c:marker>
            <c:symbol val="circle"/>
            <c:size val="5"/>
            <c:spPr>
              <a:solidFill>
                <a:schemeClr val="tx2">
                  <a:lumMod val="75000"/>
                </a:schemeClr>
              </a:solidFill>
              <a:ln w="12700">
                <a:solidFill>
                  <a:schemeClr val="tx1"/>
                </a:solidFill>
              </a:ln>
              <a:effectLst/>
            </c:spPr>
          </c:marker>
          <c:val>
            <c:numRef>
              <c:f>Sheet1!$D$10:$AA$10</c:f>
              <c:numCache>
                <c:formatCode>General</c:formatCode>
                <c:ptCount val="24"/>
                <c:pt idx="0">
                  <c:v>17</c:v>
                </c:pt>
                <c:pt idx="1">
                  <c:v>17</c:v>
                </c:pt>
                <c:pt idx="2">
                  <c:v>14</c:v>
                </c:pt>
                <c:pt idx="3">
                  <c:v>17</c:v>
                </c:pt>
                <c:pt idx="4">
                  <c:v>16</c:v>
                </c:pt>
                <c:pt idx="5">
                  <c:v>14</c:v>
                </c:pt>
                <c:pt idx="6">
                  <c:v>15</c:v>
                </c:pt>
                <c:pt idx="7">
                  <c:v>12</c:v>
                </c:pt>
                <c:pt idx="8">
                  <c:v>15</c:v>
                </c:pt>
                <c:pt idx="9">
                  <c:v>16</c:v>
                </c:pt>
                <c:pt idx="10">
                  <c:v>14</c:v>
                </c:pt>
                <c:pt idx="11">
                  <c:v>17</c:v>
                </c:pt>
                <c:pt idx="12">
                  <c:v>14</c:v>
                </c:pt>
                <c:pt idx="13">
                  <c:v>16</c:v>
                </c:pt>
                <c:pt idx="14">
                  <c:v>14</c:v>
                </c:pt>
                <c:pt idx="15">
                  <c:v>11</c:v>
                </c:pt>
                <c:pt idx="16">
                  <c:v>17</c:v>
                </c:pt>
              </c:numCache>
            </c:numRef>
          </c:val>
          <c:smooth val="0"/>
          <c:extLst>
            <c:ext xmlns:c16="http://schemas.microsoft.com/office/drawing/2014/chart" uri="{C3380CC4-5D6E-409C-BE32-E72D297353CC}">
              <c16:uniqueId val="{00000000-D1A8-40F0-9C64-1AF7680FF5BE}"/>
            </c:ext>
          </c:extLst>
        </c:ser>
        <c:ser>
          <c:idx val="1"/>
          <c:order val="1"/>
          <c:spPr>
            <a:ln w="12700" cap="rnd">
              <a:solidFill>
                <a:schemeClr val="tx1"/>
              </a:solidFill>
              <a:round/>
            </a:ln>
            <a:effectLst/>
          </c:spPr>
          <c:marker>
            <c:symbol val="circle"/>
            <c:size val="5"/>
            <c:spPr>
              <a:solidFill>
                <a:schemeClr val="tx2">
                  <a:lumMod val="75000"/>
                </a:schemeClr>
              </a:solidFill>
              <a:ln w="12700">
                <a:solidFill>
                  <a:schemeClr val="tx1"/>
                </a:solidFill>
              </a:ln>
              <a:effectLst/>
            </c:spPr>
          </c:marker>
          <c:val>
            <c:numRef>
              <c:f>Sheet1!$D$11:$AA$11</c:f>
              <c:numCache>
                <c:formatCode>General</c:formatCode>
                <c:ptCount val="24"/>
                <c:pt idx="17">
                  <c:v>10</c:v>
                </c:pt>
                <c:pt idx="18">
                  <c:v>11</c:v>
                </c:pt>
                <c:pt idx="19">
                  <c:v>11</c:v>
                </c:pt>
                <c:pt idx="20">
                  <c:v>9</c:v>
                </c:pt>
                <c:pt idx="21">
                  <c:v>5</c:v>
                </c:pt>
                <c:pt idx="22">
                  <c:v>6</c:v>
                </c:pt>
                <c:pt idx="23">
                  <c:v>7</c:v>
                </c:pt>
              </c:numCache>
            </c:numRef>
          </c:val>
          <c:smooth val="0"/>
          <c:extLst>
            <c:ext xmlns:c16="http://schemas.microsoft.com/office/drawing/2014/chart" uri="{C3380CC4-5D6E-409C-BE32-E72D297353CC}">
              <c16:uniqueId val="{00000001-D1A8-40F0-9C64-1AF7680FF5BE}"/>
            </c:ext>
          </c:extLst>
        </c:ser>
        <c:dLbls>
          <c:showLegendKey val="0"/>
          <c:showVal val="0"/>
          <c:showCatName val="0"/>
          <c:showSerName val="0"/>
          <c:showPercent val="0"/>
          <c:showBubbleSize val="0"/>
        </c:dLbls>
        <c:marker val="1"/>
        <c:smooth val="0"/>
        <c:axId val="327824143"/>
        <c:axId val="327822703"/>
      </c:lineChart>
      <c:catAx>
        <c:axId val="327824143"/>
        <c:scaling>
          <c:orientation val="minMax"/>
        </c:scaling>
        <c:delete val="0"/>
        <c:axPos val="b"/>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7822703"/>
        <c:crosses val="autoZero"/>
        <c:auto val="1"/>
        <c:lblAlgn val="ctr"/>
        <c:lblOffset val="100"/>
        <c:noMultiLvlLbl val="0"/>
      </c:catAx>
      <c:valAx>
        <c:axId val="32782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7824143"/>
        <c:crosses val="autoZero"/>
        <c:crossBetween val="between"/>
      </c:valAx>
      <c:spPr>
        <a:solidFill>
          <a:srgbClr val="FFFFFF">
            <a:lumMod val="95000"/>
          </a:srgbClr>
        </a:solid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341624864377693E-2"/>
          <c:y val="3.4212507426587602E-2"/>
          <c:w val="0.94773320239996905"/>
          <c:h val="0.81472886404189548"/>
        </c:manualLayout>
      </c:layout>
      <c:lineChart>
        <c:grouping val="standard"/>
        <c:varyColors val="0"/>
        <c:ser>
          <c:idx val="0"/>
          <c:order val="0"/>
          <c:tx>
            <c:strRef>
              <c:f>'IMU Events per month'!$W$2</c:f>
              <c:strCache>
                <c:ptCount val="1"/>
                <c:pt idx="0">
                  <c:v>Dem only</c:v>
                </c:pt>
              </c:strCache>
            </c:strRef>
          </c:tx>
          <c:spPr>
            <a:ln w="9525" cap="rnd">
              <a:solidFill>
                <a:srgbClr val="4472C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'IMU Events per month'!$V$3:$V$54</c:f>
              <c:strCache>
                <c:ptCount val="52"/>
                <c:pt idx="0">
                  <c:v>2018 Jan</c:v>
                </c:pt>
                <c:pt idx="1">
                  <c:v>2018 Feb</c:v>
                </c:pt>
                <c:pt idx="2">
                  <c:v>2018 Mar</c:v>
                </c:pt>
                <c:pt idx="3">
                  <c:v>2018 Apr</c:v>
                </c:pt>
                <c:pt idx="4">
                  <c:v>2018 May</c:v>
                </c:pt>
                <c:pt idx="5">
                  <c:v>2018 Jun</c:v>
                </c:pt>
                <c:pt idx="6">
                  <c:v>2018 Jul</c:v>
                </c:pt>
                <c:pt idx="7">
                  <c:v>2018 Aug</c:v>
                </c:pt>
                <c:pt idx="8">
                  <c:v>2018 Sep</c:v>
                </c:pt>
                <c:pt idx="9">
                  <c:v>2018 Oct</c:v>
                </c:pt>
                <c:pt idx="10">
                  <c:v>2018 Nov</c:v>
                </c:pt>
                <c:pt idx="11">
                  <c:v>2018 Dec</c:v>
                </c:pt>
                <c:pt idx="12">
                  <c:v>2019 Jan</c:v>
                </c:pt>
                <c:pt idx="13">
                  <c:v>2019 Feb</c:v>
                </c:pt>
                <c:pt idx="14">
                  <c:v>2019 Mar</c:v>
                </c:pt>
                <c:pt idx="15">
                  <c:v>2019 Apr</c:v>
                </c:pt>
                <c:pt idx="16">
                  <c:v>2019 May</c:v>
                </c:pt>
                <c:pt idx="17">
                  <c:v>2019 Jun</c:v>
                </c:pt>
                <c:pt idx="18">
                  <c:v>2019 Jul</c:v>
                </c:pt>
                <c:pt idx="19">
                  <c:v>2019 Aug</c:v>
                </c:pt>
                <c:pt idx="20">
                  <c:v>2019 Sep</c:v>
                </c:pt>
                <c:pt idx="21">
                  <c:v>2019 Oct</c:v>
                </c:pt>
                <c:pt idx="22">
                  <c:v>2019 Nov</c:v>
                </c:pt>
                <c:pt idx="23">
                  <c:v>2019 Dec</c:v>
                </c:pt>
                <c:pt idx="24">
                  <c:v>2020 Jan</c:v>
                </c:pt>
                <c:pt idx="25">
                  <c:v>2020 Feb</c:v>
                </c:pt>
                <c:pt idx="26">
                  <c:v>2020 Mar</c:v>
                </c:pt>
                <c:pt idx="27">
                  <c:v>2020 Apr</c:v>
                </c:pt>
                <c:pt idx="28">
                  <c:v>2020 May</c:v>
                </c:pt>
                <c:pt idx="29">
                  <c:v>2020 Jun</c:v>
                </c:pt>
                <c:pt idx="30">
                  <c:v>2020 Jul</c:v>
                </c:pt>
                <c:pt idx="31">
                  <c:v>2020 Aug</c:v>
                </c:pt>
                <c:pt idx="32">
                  <c:v>2020 Sep</c:v>
                </c:pt>
                <c:pt idx="33">
                  <c:v>2020 Oct</c:v>
                </c:pt>
                <c:pt idx="34">
                  <c:v>2020 Nov</c:v>
                </c:pt>
                <c:pt idx="35">
                  <c:v>2020 Dec</c:v>
                </c:pt>
                <c:pt idx="36">
                  <c:v>2021 Jan</c:v>
                </c:pt>
                <c:pt idx="37">
                  <c:v>2021 Feb</c:v>
                </c:pt>
                <c:pt idx="38">
                  <c:v>2021 Mar</c:v>
                </c:pt>
                <c:pt idx="39">
                  <c:v>2021 Apr</c:v>
                </c:pt>
                <c:pt idx="40">
                  <c:v>2021 May</c:v>
                </c:pt>
                <c:pt idx="41">
                  <c:v>2021 Jun</c:v>
                </c:pt>
                <c:pt idx="42">
                  <c:v>2021 Jul</c:v>
                </c:pt>
                <c:pt idx="43">
                  <c:v>2021 Aug</c:v>
                </c:pt>
                <c:pt idx="44">
                  <c:v>2021 Sep</c:v>
                </c:pt>
                <c:pt idx="45">
                  <c:v>2021 Oct</c:v>
                </c:pt>
                <c:pt idx="46">
                  <c:v>2021 Nov</c:v>
                </c:pt>
                <c:pt idx="47">
                  <c:v>2021 Dec</c:v>
                </c:pt>
                <c:pt idx="48">
                  <c:v>2022 Jan</c:v>
                </c:pt>
                <c:pt idx="49">
                  <c:v>2022 Feb</c:v>
                </c:pt>
                <c:pt idx="50">
                  <c:v>2022 Mar</c:v>
                </c:pt>
                <c:pt idx="51">
                  <c:v>2022 Apr</c:v>
                </c:pt>
              </c:strCache>
            </c:strRef>
          </c:cat>
          <c:val>
            <c:numRef>
              <c:f>'IMU Events per month'!$W$3:$W$54</c:f>
              <c:numCache>
                <c:formatCode>General</c:formatCode>
                <c:ptCount val="52"/>
                <c:pt idx="0">
                  <c:v>2</c:v>
                </c:pt>
                <c:pt idx="1">
                  <c:v>3</c:v>
                </c:pt>
                <c:pt idx="2">
                  <c:v>4</c:v>
                </c:pt>
                <c:pt idx="3">
                  <c:v>11</c:v>
                </c:pt>
                <c:pt idx="4">
                  <c:v>9</c:v>
                </c:pt>
                <c:pt idx="5">
                  <c:v>7</c:v>
                </c:pt>
                <c:pt idx="6">
                  <c:v>8</c:v>
                </c:pt>
                <c:pt idx="7">
                  <c:v>10</c:v>
                </c:pt>
                <c:pt idx="8">
                  <c:v>4</c:v>
                </c:pt>
                <c:pt idx="9">
                  <c:v>10</c:v>
                </c:pt>
                <c:pt idx="10">
                  <c:v>14</c:v>
                </c:pt>
                <c:pt idx="11">
                  <c:v>8</c:v>
                </c:pt>
                <c:pt idx="12">
                  <c:v>29</c:v>
                </c:pt>
                <c:pt idx="13">
                  <c:v>10</c:v>
                </c:pt>
                <c:pt idx="14">
                  <c:v>13</c:v>
                </c:pt>
                <c:pt idx="15">
                  <c:v>11</c:v>
                </c:pt>
                <c:pt idx="16">
                  <c:v>17</c:v>
                </c:pt>
                <c:pt idx="17">
                  <c:v>11</c:v>
                </c:pt>
                <c:pt idx="18">
                  <c:v>11</c:v>
                </c:pt>
                <c:pt idx="19">
                  <c:v>31</c:v>
                </c:pt>
                <c:pt idx="20">
                  <c:v>17</c:v>
                </c:pt>
                <c:pt idx="21">
                  <c:v>34</c:v>
                </c:pt>
                <c:pt idx="22">
                  <c:v>45</c:v>
                </c:pt>
                <c:pt idx="23">
                  <c:v>74</c:v>
                </c:pt>
                <c:pt idx="24">
                  <c:v>4</c:v>
                </c:pt>
                <c:pt idx="25">
                  <c:v>14</c:v>
                </c:pt>
                <c:pt idx="26">
                  <c:v>9</c:v>
                </c:pt>
                <c:pt idx="27">
                  <c:v>2</c:v>
                </c:pt>
                <c:pt idx="28">
                  <c:v>11</c:v>
                </c:pt>
                <c:pt idx="29">
                  <c:v>6</c:v>
                </c:pt>
                <c:pt idx="30">
                  <c:v>10</c:v>
                </c:pt>
                <c:pt idx="31">
                  <c:v>13</c:v>
                </c:pt>
                <c:pt idx="32">
                  <c:v>15</c:v>
                </c:pt>
                <c:pt idx="33">
                  <c:v>13</c:v>
                </c:pt>
                <c:pt idx="34">
                  <c:v>7</c:v>
                </c:pt>
                <c:pt idx="35">
                  <c:v>0</c:v>
                </c:pt>
                <c:pt idx="36">
                  <c:v>14</c:v>
                </c:pt>
                <c:pt idx="37">
                  <c:v>7</c:v>
                </c:pt>
                <c:pt idx="38">
                  <c:v>8</c:v>
                </c:pt>
                <c:pt idx="39">
                  <c:v>7</c:v>
                </c:pt>
                <c:pt idx="40">
                  <c:v>7</c:v>
                </c:pt>
                <c:pt idx="41">
                  <c:v>15</c:v>
                </c:pt>
                <c:pt idx="42">
                  <c:v>29</c:v>
                </c:pt>
                <c:pt idx="43">
                  <c:v>17</c:v>
                </c:pt>
                <c:pt idx="44">
                  <c:v>8</c:v>
                </c:pt>
                <c:pt idx="45">
                  <c:v>4</c:v>
                </c:pt>
                <c:pt idx="46">
                  <c:v>4</c:v>
                </c:pt>
                <c:pt idx="47">
                  <c:v>3</c:v>
                </c:pt>
                <c:pt idx="48">
                  <c:v>5</c:v>
                </c:pt>
                <c:pt idx="49">
                  <c:v>0</c:v>
                </c:pt>
                <c:pt idx="50">
                  <c:v>4</c:v>
                </c:pt>
                <c:pt idx="51">
                  <c:v>3</c:v>
                </c:pt>
              </c:numCache>
            </c:numRef>
          </c:val>
          <c:smooth val="0"/>
          <c:extLst>
            <c:ext xmlns:c16="http://schemas.microsoft.com/office/drawing/2014/chart" uri="{C3380CC4-5D6E-409C-BE32-E72D297353CC}">
              <c16:uniqueId val="{00000000-2854-4DE0-97D3-96B3D4E95B02}"/>
            </c:ext>
          </c:extLst>
        </c:ser>
        <c:dLbls>
          <c:showLegendKey val="0"/>
          <c:showVal val="0"/>
          <c:showCatName val="0"/>
          <c:showSerName val="0"/>
          <c:showPercent val="0"/>
          <c:showBubbleSize val="0"/>
        </c:dLbls>
        <c:smooth val="0"/>
        <c:axId val="1440163184"/>
        <c:axId val="1440164848"/>
      </c:lineChart>
      <c:catAx>
        <c:axId val="144016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0164848"/>
        <c:crosses val="autoZero"/>
        <c:auto val="1"/>
        <c:lblAlgn val="ctr"/>
        <c:lblOffset val="100"/>
        <c:noMultiLvlLbl val="0"/>
      </c:catAx>
      <c:valAx>
        <c:axId val="144016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0163184"/>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lumMod val="65000"/>
          <a:lumOff val="35000"/>
        </a:sys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2AC68-BC99-4361-84F9-BEEE685E166F}" type="doc">
      <dgm:prSet loTypeId="urn:microsoft.com/office/officeart/2005/8/layout/gear1" loCatId="relationship" qsTypeId="urn:microsoft.com/office/officeart/2005/8/quickstyle/simple1" qsCatId="simple" csTypeId="urn:microsoft.com/office/officeart/2005/8/colors/accent2_3" csCatId="accent2" phldr="1"/>
      <dgm:spPr/>
    </dgm:pt>
    <dgm:pt modelId="{43802B01-AC35-4373-95A9-68B4824E99E4}">
      <dgm:prSet phldrT="[Text]" custT="1"/>
      <dgm:spPr/>
      <dgm:t>
        <a:bodyPr/>
        <a:lstStyle/>
        <a:p>
          <a:r>
            <a:rPr lang="en-AU" sz="1200" b="1" dirty="0">
              <a:solidFill>
                <a:schemeClr val="tx1"/>
              </a:solidFill>
            </a:rPr>
            <a:t>System priorities mismatch to patient needs </a:t>
          </a:r>
        </a:p>
      </dgm:t>
    </dgm:pt>
    <dgm:pt modelId="{98757FF3-C3D4-4FC8-92EB-2B1E8C855CC6}" type="parTrans" cxnId="{2CEA94B2-2D76-4B6F-9C09-74EAD0F125DD}">
      <dgm:prSet/>
      <dgm:spPr/>
      <dgm:t>
        <a:bodyPr/>
        <a:lstStyle/>
        <a:p>
          <a:endParaRPr lang="en-AU"/>
        </a:p>
      </dgm:t>
    </dgm:pt>
    <dgm:pt modelId="{C5C71AFA-1FA4-4039-B2EB-7E1EB51EAC48}" type="sibTrans" cxnId="{2CEA94B2-2D76-4B6F-9C09-74EAD0F125DD}">
      <dgm:prSet/>
      <dgm:spPr/>
      <dgm:t>
        <a:bodyPr/>
        <a:lstStyle/>
        <a:p>
          <a:endParaRPr lang="en-AU"/>
        </a:p>
      </dgm:t>
    </dgm:pt>
    <dgm:pt modelId="{9D3A28FC-0F58-45B2-85AA-BEA626500AB0}">
      <dgm:prSet phldrT="[Text]" custT="1"/>
      <dgm:spPr/>
      <dgm:t>
        <a:bodyPr/>
        <a:lstStyle/>
        <a:p>
          <a:r>
            <a:rPr lang="en-AU" sz="1200" b="1" dirty="0">
              <a:solidFill>
                <a:schemeClr val="tx1"/>
              </a:solidFill>
            </a:rPr>
            <a:t>Specialist versus generalist</a:t>
          </a:r>
        </a:p>
      </dgm:t>
    </dgm:pt>
    <dgm:pt modelId="{8DC13C62-F78F-4E3D-BF84-D4D1D5E08414}" type="parTrans" cxnId="{EC44C98B-2090-4596-B2E0-43E90E8ADA56}">
      <dgm:prSet/>
      <dgm:spPr/>
      <dgm:t>
        <a:bodyPr/>
        <a:lstStyle/>
        <a:p>
          <a:endParaRPr lang="en-AU"/>
        </a:p>
      </dgm:t>
    </dgm:pt>
    <dgm:pt modelId="{E608CC02-619F-4E04-8319-B6D917139BBD}" type="sibTrans" cxnId="{EC44C98B-2090-4596-B2E0-43E90E8ADA56}">
      <dgm:prSet/>
      <dgm:spPr/>
      <dgm:t>
        <a:bodyPr/>
        <a:lstStyle/>
        <a:p>
          <a:endParaRPr lang="en-AU"/>
        </a:p>
      </dgm:t>
    </dgm:pt>
    <dgm:pt modelId="{63835752-FB17-4A80-9B61-8EC7581ABD25}">
      <dgm:prSet phldrT="[Text]" custT="1"/>
      <dgm:spPr/>
      <dgm:t>
        <a:bodyPr/>
        <a:lstStyle/>
        <a:p>
          <a:r>
            <a:rPr lang="en-AU" sz="1100" b="1" dirty="0">
              <a:solidFill>
                <a:schemeClr val="tx1"/>
              </a:solidFill>
            </a:rPr>
            <a:t>Physical design</a:t>
          </a:r>
        </a:p>
      </dgm:t>
    </dgm:pt>
    <dgm:pt modelId="{7FBB3E9C-BBC2-42C1-A760-90BBFF08B8BA}" type="parTrans" cxnId="{DFEC23EC-0319-43F3-8CC5-08F36E6ABBAF}">
      <dgm:prSet/>
      <dgm:spPr/>
      <dgm:t>
        <a:bodyPr/>
        <a:lstStyle/>
        <a:p>
          <a:endParaRPr lang="en-AU"/>
        </a:p>
      </dgm:t>
    </dgm:pt>
    <dgm:pt modelId="{DC5B361B-A86A-47C9-9701-906B288A6A64}" type="sibTrans" cxnId="{DFEC23EC-0319-43F3-8CC5-08F36E6ABBAF}">
      <dgm:prSet/>
      <dgm:spPr/>
      <dgm:t>
        <a:bodyPr/>
        <a:lstStyle/>
        <a:p>
          <a:endParaRPr lang="en-AU"/>
        </a:p>
      </dgm:t>
    </dgm:pt>
    <dgm:pt modelId="{41F3F0BD-1E32-4861-809B-2E5C629CE9F9}" type="pres">
      <dgm:prSet presAssocID="{7832AC68-BC99-4361-84F9-BEEE685E166F}" presName="composite" presStyleCnt="0">
        <dgm:presLayoutVars>
          <dgm:chMax val="3"/>
          <dgm:animLvl val="lvl"/>
          <dgm:resizeHandles val="exact"/>
        </dgm:presLayoutVars>
      </dgm:prSet>
      <dgm:spPr/>
    </dgm:pt>
    <dgm:pt modelId="{DD7AB0DE-F501-4455-84E2-0BCFC04046BB}" type="pres">
      <dgm:prSet presAssocID="{43802B01-AC35-4373-95A9-68B4824E99E4}" presName="gear1" presStyleLbl="node1" presStyleIdx="0" presStyleCnt="3" custLinFactNeighborX="-1399" custLinFactNeighborY="-1342">
        <dgm:presLayoutVars>
          <dgm:chMax val="1"/>
          <dgm:bulletEnabled val="1"/>
        </dgm:presLayoutVars>
      </dgm:prSet>
      <dgm:spPr/>
    </dgm:pt>
    <dgm:pt modelId="{ACD34C42-43B7-4880-809E-1E196B2DF7BA}" type="pres">
      <dgm:prSet presAssocID="{43802B01-AC35-4373-95A9-68B4824E99E4}" presName="gear1srcNode" presStyleLbl="node1" presStyleIdx="0" presStyleCnt="3"/>
      <dgm:spPr/>
    </dgm:pt>
    <dgm:pt modelId="{BA0FF95D-F411-4513-94A5-C04904A5EFBF}" type="pres">
      <dgm:prSet presAssocID="{43802B01-AC35-4373-95A9-68B4824E99E4}" presName="gear1dstNode" presStyleLbl="node1" presStyleIdx="0" presStyleCnt="3"/>
      <dgm:spPr/>
    </dgm:pt>
    <dgm:pt modelId="{F413F82F-AE69-4959-9C11-6416DADC183C}" type="pres">
      <dgm:prSet presAssocID="{9D3A28FC-0F58-45B2-85AA-BEA626500AB0}" presName="gear2" presStyleLbl="node1" presStyleIdx="1" presStyleCnt="3" custScaleX="106964" custScaleY="102097">
        <dgm:presLayoutVars>
          <dgm:chMax val="1"/>
          <dgm:bulletEnabled val="1"/>
        </dgm:presLayoutVars>
      </dgm:prSet>
      <dgm:spPr/>
    </dgm:pt>
    <dgm:pt modelId="{F006B70D-8557-441C-93AA-C6C516B6185C}" type="pres">
      <dgm:prSet presAssocID="{9D3A28FC-0F58-45B2-85AA-BEA626500AB0}" presName="gear2srcNode" presStyleLbl="node1" presStyleIdx="1" presStyleCnt="3"/>
      <dgm:spPr/>
    </dgm:pt>
    <dgm:pt modelId="{22A52E85-A03E-4351-9529-B3DB70A34FBF}" type="pres">
      <dgm:prSet presAssocID="{9D3A28FC-0F58-45B2-85AA-BEA626500AB0}" presName="gear2dstNode" presStyleLbl="node1" presStyleIdx="1" presStyleCnt="3"/>
      <dgm:spPr/>
    </dgm:pt>
    <dgm:pt modelId="{4CAFB6D4-A89B-43F0-A073-9D0B4E51C711}" type="pres">
      <dgm:prSet presAssocID="{63835752-FB17-4A80-9B61-8EC7581ABD25}" presName="gear3" presStyleLbl="node1" presStyleIdx="2" presStyleCnt="3"/>
      <dgm:spPr/>
    </dgm:pt>
    <dgm:pt modelId="{52ACC944-A226-445A-991F-C482FB2BFAB6}" type="pres">
      <dgm:prSet presAssocID="{63835752-FB17-4A80-9B61-8EC7581ABD25}" presName="gear3tx" presStyleLbl="node1" presStyleIdx="2" presStyleCnt="3">
        <dgm:presLayoutVars>
          <dgm:chMax val="1"/>
          <dgm:bulletEnabled val="1"/>
        </dgm:presLayoutVars>
      </dgm:prSet>
      <dgm:spPr/>
    </dgm:pt>
    <dgm:pt modelId="{768B213C-B240-44E7-ADB2-0E34107D12B1}" type="pres">
      <dgm:prSet presAssocID="{63835752-FB17-4A80-9B61-8EC7581ABD25}" presName="gear3srcNode" presStyleLbl="node1" presStyleIdx="2" presStyleCnt="3"/>
      <dgm:spPr/>
    </dgm:pt>
    <dgm:pt modelId="{7B5D6813-E36E-43B7-AC71-905358574AEA}" type="pres">
      <dgm:prSet presAssocID="{63835752-FB17-4A80-9B61-8EC7581ABD25}" presName="gear3dstNode" presStyleLbl="node1" presStyleIdx="2" presStyleCnt="3"/>
      <dgm:spPr/>
    </dgm:pt>
    <dgm:pt modelId="{521DD398-14BF-459E-987E-21BCD12EF9F9}" type="pres">
      <dgm:prSet presAssocID="{C5C71AFA-1FA4-4039-B2EB-7E1EB51EAC48}" presName="connector1" presStyleLbl="sibTrans2D1" presStyleIdx="0" presStyleCnt="3"/>
      <dgm:spPr/>
    </dgm:pt>
    <dgm:pt modelId="{425CE109-429E-4CEA-AFBC-366C4E2407DF}" type="pres">
      <dgm:prSet presAssocID="{E608CC02-619F-4E04-8319-B6D917139BBD}" presName="connector2" presStyleLbl="sibTrans2D1" presStyleIdx="1" presStyleCnt="3"/>
      <dgm:spPr/>
    </dgm:pt>
    <dgm:pt modelId="{70DDA6A0-7CD7-4760-A522-FA530327ED54}" type="pres">
      <dgm:prSet presAssocID="{DC5B361B-A86A-47C9-9701-906B288A6A64}" presName="connector3" presStyleLbl="sibTrans2D1" presStyleIdx="2" presStyleCnt="3"/>
      <dgm:spPr/>
    </dgm:pt>
  </dgm:ptLst>
  <dgm:cxnLst>
    <dgm:cxn modelId="{BF66B815-FBEE-4657-B8B8-10B966EE0562}" type="presOf" srcId="{9D3A28FC-0F58-45B2-85AA-BEA626500AB0}" destId="{22A52E85-A03E-4351-9529-B3DB70A34FBF}" srcOrd="2" destOrd="0" presId="urn:microsoft.com/office/officeart/2005/8/layout/gear1"/>
    <dgm:cxn modelId="{545F8016-6D2E-4929-8565-96064716FDEF}" type="presOf" srcId="{63835752-FB17-4A80-9B61-8EC7581ABD25}" destId="{7B5D6813-E36E-43B7-AC71-905358574AEA}" srcOrd="3" destOrd="0" presId="urn:microsoft.com/office/officeart/2005/8/layout/gear1"/>
    <dgm:cxn modelId="{CB62F329-CA60-4E57-A389-88F4B90E3DCB}" type="presOf" srcId="{7832AC68-BC99-4361-84F9-BEEE685E166F}" destId="{41F3F0BD-1E32-4861-809B-2E5C629CE9F9}" srcOrd="0" destOrd="0" presId="urn:microsoft.com/office/officeart/2005/8/layout/gear1"/>
    <dgm:cxn modelId="{5A179760-3A04-4C6E-8557-ACF496EA9C13}" type="presOf" srcId="{E608CC02-619F-4E04-8319-B6D917139BBD}" destId="{425CE109-429E-4CEA-AFBC-366C4E2407DF}" srcOrd="0" destOrd="0" presId="urn:microsoft.com/office/officeart/2005/8/layout/gear1"/>
    <dgm:cxn modelId="{8964C162-D77F-4844-84DC-76D791DE1B67}" type="presOf" srcId="{43802B01-AC35-4373-95A9-68B4824E99E4}" destId="{BA0FF95D-F411-4513-94A5-C04904A5EFBF}" srcOrd="2" destOrd="0" presId="urn:microsoft.com/office/officeart/2005/8/layout/gear1"/>
    <dgm:cxn modelId="{1F128E43-4382-4D32-B94D-462FCC95F81C}" type="presOf" srcId="{43802B01-AC35-4373-95A9-68B4824E99E4}" destId="{ACD34C42-43B7-4880-809E-1E196B2DF7BA}" srcOrd="1" destOrd="0" presId="urn:microsoft.com/office/officeart/2005/8/layout/gear1"/>
    <dgm:cxn modelId="{A3918545-575A-4B89-801E-C815E5D03F2A}" type="presOf" srcId="{C5C71AFA-1FA4-4039-B2EB-7E1EB51EAC48}" destId="{521DD398-14BF-459E-987E-21BCD12EF9F9}" srcOrd="0" destOrd="0" presId="urn:microsoft.com/office/officeart/2005/8/layout/gear1"/>
    <dgm:cxn modelId="{47775B57-0374-47B5-8F6C-63ECBE2543D9}" type="presOf" srcId="{63835752-FB17-4A80-9B61-8EC7581ABD25}" destId="{4CAFB6D4-A89B-43F0-A073-9D0B4E51C711}" srcOrd="0" destOrd="0" presId="urn:microsoft.com/office/officeart/2005/8/layout/gear1"/>
    <dgm:cxn modelId="{EC44C98B-2090-4596-B2E0-43E90E8ADA56}" srcId="{7832AC68-BC99-4361-84F9-BEEE685E166F}" destId="{9D3A28FC-0F58-45B2-85AA-BEA626500AB0}" srcOrd="1" destOrd="0" parTransId="{8DC13C62-F78F-4E3D-BF84-D4D1D5E08414}" sibTransId="{E608CC02-619F-4E04-8319-B6D917139BBD}"/>
    <dgm:cxn modelId="{570C63A2-A8CB-4A78-BB90-7FFA01CED898}" type="presOf" srcId="{63835752-FB17-4A80-9B61-8EC7581ABD25}" destId="{52ACC944-A226-445A-991F-C482FB2BFAB6}" srcOrd="1" destOrd="0" presId="urn:microsoft.com/office/officeart/2005/8/layout/gear1"/>
    <dgm:cxn modelId="{C59D43AD-74B4-458F-91E8-475C141DB7E8}" type="presOf" srcId="{9D3A28FC-0F58-45B2-85AA-BEA626500AB0}" destId="{F413F82F-AE69-4959-9C11-6416DADC183C}" srcOrd="0" destOrd="0" presId="urn:microsoft.com/office/officeart/2005/8/layout/gear1"/>
    <dgm:cxn modelId="{2CEA94B2-2D76-4B6F-9C09-74EAD0F125DD}" srcId="{7832AC68-BC99-4361-84F9-BEEE685E166F}" destId="{43802B01-AC35-4373-95A9-68B4824E99E4}" srcOrd="0" destOrd="0" parTransId="{98757FF3-C3D4-4FC8-92EB-2B1E8C855CC6}" sibTransId="{C5C71AFA-1FA4-4039-B2EB-7E1EB51EAC48}"/>
    <dgm:cxn modelId="{F792A2C2-0CC7-405D-BB88-CD02BDDE3513}" type="presOf" srcId="{63835752-FB17-4A80-9B61-8EC7581ABD25}" destId="{768B213C-B240-44E7-ADB2-0E34107D12B1}" srcOrd="2" destOrd="0" presId="urn:microsoft.com/office/officeart/2005/8/layout/gear1"/>
    <dgm:cxn modelId="{62748AD4-646B-4F68-AD93-AF0CDB470557}" type="presOf" srcId="{43802B01-AC35-4373-95A9-68B4824E99E4}" destId="{DD7AB0DE-F501-4455-84E2-0BCFC04046BB}" srcOrd="0" destOrd="0" presId="urn:microsoft.com/office/officeart/2005/8/layout/gear1"/>
    <dgm:cxn modelId="{043AAAE5-EB7F-4727-B8B2-40F9490468B6}" type="presOf" srcId="{9D3A28FC-0F58-45B2-85AA-BEA626500AB0}" destId="{F006B70D-8557-441C-93AA-C6C516B6185C}" srcOrd="1" destOrd="0" presId="urn:microsoft.com/office/officeart/2005/8/layout/gear1"/>
    <dgm:cxn modelId="{DFEC23EC-0319-43F3-8CC5-08F36E6ABBAF}" srcId="{7832AC68-BC99-4361-84F9-BEEE685E166F}" destId="{63835752-FB17-4A80-9B61-8EC7581ABD25}" srcOrd="2" destOrd="0" parTransId="{7FBB3E9C-BBC2-42C1-A760-90BBFF08B8BA}" sibTransId="{DC5B361B-A86A-47C9-9701-906B288A6A64}"/>
    <dgm:cxn modelId="{E190EBFF-57AA-49D7-BED1-809431053DC1}" type="presOf" srcId="{DC5B361B-A86A-47C9-9701-906B288A6A64}" destId="{70DDA6A0-7CD7-4760-A522-FA530327ED54}" srcOrd="0" destOrd="0" presId="urn:microsoft.com/office/officeart/2005/8/layout/gear1"/>
    <dgm:cxn modelId="{449E7B25-2C63-4405-91D7-4A233854694B}" type="presParOf" srcId="{41F3F0BD-1E32-4861-809B-2E5C629CE9F9}" destId="{DD7AB0DE-F501-4455-84E2-0BCFC04046BB}" srcOrd="0" destOrd="0" presId="urn:microsoft.com/office/officeart/2005/8/layout/gear1"/>
    <dgm:cxn modelId="{082F4961-AF07-4E6D-96DE-08CF375D0E5B}" type="presParOf" srcId="{41F3F0BD-1E32-4861-809B-2E5C629CE9F9}" destId="{ACD34C42-43B7-4880-809E-1E196B2DF7BA}" srcOrd="1" destOrd="0" presId="urn:microsoft.com/office/officeart/2005/8/layout/gear1"/>
    <dgm:cxn modelId="{205746E2-2E21-4B36-8CFA-73BC81587E9B}" type="presParOf" srcId="{41F3F0BD-1E32-4861-809B-2E5C629CE9F9}" destId="{BA0FF95D-F411-4513-94A5-C04904A5EFBF}" srcOrd="2" destOrd="0" presId="urn:microsoft.com/office/officeart/2005/8/layout/gear1"/>
    <dgm:cxn modelId="{F3038F8C-3131-48AB-9A3B-8529675ADF57}" type="presParOf" srcId="{41F3F0BD-1E32-4861-809B-2E5C629CE9F9}" destId="{F413F82F-AE69-4959-9C11-6416DADC183C}" srcOrd="3" destOrd="0" presId="urn:microsoft.com/office/officeart/2005/8/layout/gear1"/>
    <dgm:cxn modelId="{579ECA9D-C727-47C2-8516-CFFF729C5085}" type="presParOf" srcId="{41F3F0BD-1E32-4861-809B-2E5C629CE9F9}" destId="{F006B70D-8557-441C-93AA-C6C516B6185C}" srcOrd="4" destOrd="0" presId="urn:microsoft.com/office/officeart/2005/8/layout/gear1"/>
    <dgm:cxn modelId="{D470A110-F7B9-4A68-805A-066E6CF713BB}" type="presParOf" srcId="{41F3F0BD-1E32-4861-809B-2E5C629CE9F9}" destId="{22A52E85-A03E-4351-9529-B3DB70A34FBF}" srcOrd="5" destOrd="0" presId="urn:microsoft.com/office/officeart/2005/8/layout/gear1"/>
    <dgm:cxn modelId="{4B7BC76E-9819-46AE-B61F-AE7083BD8476}" type="presParOf" srcId="{41F3F0BD-1E32-4861-809B-2E5C629CE9F9}" destId="{4CAFB6D4-A89B-43F0-A073-9D0B4E51C711}" srcOrd="6" destOrd="0" presId="urn:microsoft.com/office/officeart/2005/8/layout/gear1"/>
    <dgm:cxn modelId="{56175226-D225-4DA8-B6AF-AA6B11ACEE60}" type="presParOf" srcId="{41F3F0BD-1E32-4861-809B-2E5C629CE9F9}" destId="{52ACC944-A226-445A-991F-C482FB2BFAB6}" srcOrd="7" destOrd="0" presId="urn:microsoft.com/office/officeart/2005/8/layout/gear1"/>
    <dgm:cxn modelId="{431B4BE5-5321-43D7-831D-3B8F00DA4F25}" type="presParOf" srcId="{41F3F0BD-1E32-4861-809B-2E5C629CE9F9}" destId="{768B213C-B240-44E7-ADB2-0E34107D12B1}" srcOrd="8" destOrd="0" presId="urn:microsoft.com/office/officeart/2005/8/layout/gear1"/>
    <dgm:cxn modelId="{74BD70B7-376F-48E8-BF10-D8CC686544D9}" type="presParOf" srcId="{41F3F0BD-1E32-4861-809B-2E5C629CE9F9}" destId="{7B5D6813-E36E-43B7-AC71-905358574AEA}" srcOrd="9" destOrd="0" presId="urn:microsoft.com/office/officeart/2005/8/layout/gear1"/>
    <dgm:cxn modelId="{4D74EDDE-B552-4774-8A12-AC31032B5EA4}" type="presParOf" srcId="{41F3F0BD-1E32-4861-809B-2E5C629CE9F9}" destId="{521DD398-14BF-459E-987E-21BCD12EF9F9}" srcOrd="10" destOrd="0" presId="urn:microsoft.com/office/officeart/2005/8/layout/gear1"/>
    <dgm:cxn modelId="{2551FF27-20FF-498C-8D22-06DB794E59F0}" type="presParOf" srcId="{41F3F0BD-1E32-4861-809B-2E5C629CE9F9}" destId="{425CE109-429E-4CEA-AFBC-366C4E2407DF}" srcOrd="11" destOrd="0" presId="urn:microsoft.com/office/officeart/2005/8/layout/gear1"/>
    <dgm:cxn modelId="{DAF2F47B-4104-4E87-8CEE-7F3BD59D0992}" type="presParOf" srcId="{41F3F0BD-1E32-4861-809B-2E5C629CE9F9}" destId="{70DDA6A0-7CD7-4760-A522-FA530327ED5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32AC68-BC99-4361-84F9-BEEE685E166F}" type="doc">
      <dgm:prSet loTypeId="urn:microsoft.com/office/officeart/2005/8/layout/gear1" loCatId="relationship" qsTypeId="urn:microsoft.com/office/officeart/2005/8/quickstyle/simple1" qsCatId="simple" csTypeId="urn:microsoft.com/office/officeart/2005/8/colors/accent2_3" csCatId="accent2" phldr="1"/>
      <dgm:spPr/>
    </dgm:pt>
    <dgm:pt modelId="{43802B01-AC35-4373-95A9-68B4824E99E4}">
      <dgm:prSet phldrT="[Text]" custT="1"/>
      <dgm:spPr/>
      <dgm:t>
        <a:bodyPr/>
        <a:lstStyle/>
        <a:p>
          <a:r>
            <a:rPr lang="en-AU" sz="1200" b="1" dirty="0">
              <a:solidFill>
                <a:schemeClr val="tx1"/>
              </a:solidFill>
            </a:rPr>
            <a:t>System priorities mismatch to patient needs </a:t>
          </a:r>
        </a:p>
      </dgm:t>
    </dgm:pt>
    <dgm:pt modelId="{98757FF3-C3D4-4FC8-92EB-2B1E8C855CC6}" type="parTrans" cxnId="{2CEA94B2-2D76-4B6F-9C09-74EAD0F125DD}">
      <dgm:prSet/>
      <dgm:spPr/>
      <dgm:t>
        <a:bodyPr/>
        <a:lstStyle/>
        <a:p>
          <a:endParaRPr lang="en-AU"/>
        </a:p>
      </dgm:t>
    </dgm:pt>
    <dgm:pt modelId="{C5C71AFA-1FA4-4039-B2EB-7E1EB51EAC48}" type="sibTrans" cxnId="{2CEA94B2-2D76-4B6F-9C09-74EAD0F125DD}">
      <dgm:prSet/>
      <dgm:spPr/>
      <dgm:t>
        <a:bodyPr/>
        <a:lstStyle/>
        <a:p>
          <a:endParaRPr lang="en-AU"/>
        </a:p>
      </dgm:t>
    </dgm:pt>
    <dgm:pt modelId="{9D3A28FC-0F58-45B2-85AA-BEA626500AB0}">
      <dgm:prSet phldrT="[Text]" custT="1"/>
      <dgm:spPr/>
      <dgm:t>
        <a:bodyPr/>
        <a:lstStyle/>
        <a:p>
          <a:r>
            <a:rPr lang="en-AU" sz="1200" b="1" dirty="0">
              <a:solidFill>
                <a:schemeClr val="tx1"/>
              </a:solidFill>
            </a:rPr>
            <a:t>Specialist versus generalist</a:t>
          </a:r>
        </a:p>
      </dgm:t>
    </dgm:pt>
    <dgm:pt modelId="{8DC13C62-F78F-4E3D-BF84-D4D1D5E08414}" type="parTrans" cxnId="{EC44C98B-2090-4596-B2E0-43E90E8ADA56}">
      <dgm:prSet/>
      <dgm:spPr/>
      <dgm:t>
        <a:bodyPr/>
        <a:lstStyle/>
        <a:p>
          <a:endParaRPr lang="en-AU"/>
        </a:p>
      </dgm:t>
    </dgm:pt>
    <dgm:pt modelId="{E608CC02-619F-4E04-8319-B6D917139BBD}" type="sibTrans" cxnId="{EC44C98B-2090-4596-B2E0-43E90E8ADA56}">
      <dgm:prSet/>
      <dgm:spPr/>
      <dgm:t>
        <a:bodyPr/>
        <a:lstStyle/>
        <a:p>
          <a:endParaRPr lang="en-AU"/>
        </a:p>
      </dgm:t>
    </dgm:pt>
    <dgm:pt modelId="{63835752-FB17-4A80-9B61-8EC7581ABD25}">
      <dgm:prSet phldrT="[Text]" custT="1"/>
      <dgm:spPr/>
      <dgm:t>
        <a:bodyPr/>
        <a:lstStyle/>
        <a:p>
          <a:r>
            <a:rPr lang="en-AU" sz="1100" b="1" dirty="0">
              <a:solidFill>
                <a:schemeClr val="tx1"/>
              </a:solidFill>
            </a:rPr>
            <a:t>Physical design</a:t>
          </a:r>
        </a:p>
      </dgm:t>
    </dgm:pt>
    <dgm:pt modelId="{7FBB3E9C-BBC2-42C1-A760-90BBFF08B8BA}" type="parTrans" cxnId="{DFEC23EC-0319-43F3-8CC5-08F36E6ABBAF}">
      <dgm:prSet/>
      <dgm:spPr/>
      <dgm:t>
        <a:bodyPr/>
        <a:lstStyle/>
        <a:p>
          <a:endParaRPr lang="en-AU"/>
        </a:p>
      </dgm:t>
    </dgm:pt>
    <dgm:pt modelId="{DC5B361B-A86A-47C9-9701-906B288A6A64}" type="sibTrans" cxnId="{DFEC23EC-0319-43F3-8CC5-08F36E6ABBAF}">
      <dgm:prSet/>
      <dgm:spPr/>
      <dgm:t>
        <a:bodyPr/>
        <a:lstStyle/>
        <a:p>
          <a:endParaRPr lang="en-AU"/>
        </a:p>
      </dgm:t>
    </dgm:pt>
    <dgm:pt modelId="{41F3F0BD-1E32-4861-809B-2E5C629CE9F9}" type="pres">
      <dgm:prSet presAssocID="{7832AC68-BC99-4361-84F9-BEEE685E166F}" presName="composite" presStyleCnt="0">
        <dgm:presLayoutVars>
          <dgm:chMax val="3"/>
          <dgm:animLvl val="lvl"/>
          <dgm:resizeHandles val="exact"/>
        </dgm:presLayoutVars>
      </dgm:prSet>
      <dgm:spPr/>
    </dgm:pt>
    <dgm:pt modelId="{DD7AB0DE-F501-4455-84E2-0BCFC04046BB}" type="pres">
      <dgm:prSet presAssocID="{43802B01-AC35-4373-95A9-68B4824E99E4}" presName="gear1" presStyleLbl="node1" presStyleIdx="0" presStyleCnt="3" custLinFactNeighborX="-1399" custLinFactNeighborY="-1342">
        <dgm:presLayoutVars>
          <dgm:chMax val="1"/>
          <dgm:bulletEnabled val="1"/>
        </dgm:presLayoutVars>
      </dgm:prSet>
      <dgm:spPr/>
    </dgm:pt>
    <dgm:pt modelId="{ACD34C42-43B7-4880-809E-1E196B2DF7BA}" type="pres">
      <dgm:prSet presAssocID="{43802B01-AC35-4373-95A9-68B4824E99E4}" presName="gear1srcNode" presStyleLbl="node1" presStyleIdx="0" presStyleCnt="3"/>
      <dgm:spPr/>
    </dgm:pt>
    <dgm:pt modelId="{BA0FF95D-F411-4513-94A5-C04904A5EFBF}" type="pres">
      <dgm:prSet presAssocID="{43802B01-AC35-4373-95A9-68B4824E99E4}" presName="gear1dstNode" presStyleLbl="node1" presStyleIdx="0" presStyleCnt="3"/>
      <dgm:spPr/>
    </dgm:pt>
    <dgm:pt modelId="{F413F82F-AE69-4959-9C11-6416DADC183C}" type="pres">
      <dgm:prSet presAssocID="{9D3A28FC-0F58-45B2-85AA-BEA626500AB0}" presName="gear2" presStyleLbl="node1" presStyleIdx="1" presStyleCnt="3" custScaleX="106964" custScaleY="102097">
        <dgm:presLayoutVars>
          <dgm:chMax val="1"/>
          <dgm:bulletEnabled val="1"/>
        </dgm:presLayoutVars>
      </dgm:prSet>
      <dgm:spPr/>
    </dgm:pt>
    <dgm:pt modelId="{F006B70D-8557-441C-93AA-C6C516B6185C}" type="pres">
      <dgm:prSet presAssocID="{9D3A28FC-0F58-45B2-85AA-BEA626500AB0}" presName="gear2srcNode" presStyleLbl="node1" presStyleIdx="1" presStyleCnt="3"/>
      <dgm:spPr/>
    </dgm:pt>
    <dgm:pt modelId="{22A52E85-A03E-4351-9529-B3DB70A34FBF}" type="pres">
      <dgm:prSet presAssocID="{9D3A28FC-0F58-45B2-85AA-BEA626500AB0}" presName="gear2dstNode" presStyleLbl="node1" presStyleIdx="1" presStyleCnt="3"/>
      <dgm:spPr/>
    </dgm:pt>
    <dgm:pt modelId="{4CAFB6D4-A89B-43F0-A073-9D0B4E51C711}" type="pres">
      <dgm:prSet presAssocID="{63835752-FB17-4A80-9B61-8EC7581ABD25}" presName="gear3" presStyleLbl="node1" presStyleIdx="2" presStyleCnt="3"/>
      <dgm:spPr/>
    </dgm:pt>
    <dgm:pt modelId="{52ACC944-A226-445A-991F-C482FB2BFAB6}" type="pres">
      <dgm:prSet presAssocID="{63835752-FB17-4A80-9B61-8EC7581ABD25}" presName="gear3tx" presStyleLbl="node1" presStyleIdx="2" presStyleCnt="3">
        <dgm:presLayoutVars>
          <dgm:chMax val="1"/>
          <dgm:bulletEnabled val="1"/>
        </dgm:presLayoutVars>
      </dgm:prSet>
      <dgm:spPr/>
    </dgm:pt>
    <dgm:pt modelId="{768B213C-B240-44E7-ADB2-0E34107D12B1}" type="pres">
      <dgm:prSet presAssocID="{63835752-FB17-4A80-9B61-8EC7581ABD25}" presName="gear3srcNode" presStyleLbl="node1" presStyleIdx="2" presStyleCnt="3"/>
      <dgm:spPr/>
    </dgm:pt>
    <dgm:pt modelId="{7B5D6813-E36E-43B7-AC71-905358574AEA}" type="pres">
      <dgm:prSet presAssocID="{63835752-FB17-4A80-9B61-8EC7581ABD25}" presName="gear3dstNode" presStyleLbl="node1" presStyleIdx="2" presStyleCnt="3"/>
      <dgm:spPr/>
    </dgm:pt>
    <dgm:pt modelId="{521DD398-14BF-459E-987E-21BCD12EF9F9}" type="pres">
      <dgm:prSet presAssocID="{C5C71AFA-1FA4-4039-B2EB-7E1EB51EAC48}" presName="connector1" presStyleLbl="sibTrans2D1" presStyleIdx="0" presStyleCnt="3"/>
      <dgm:spPr/>
    </dgm:pt>
    <dgm:pt modelId="{425CE109-429E-4CEA-AFBC-366C4E2407DF}" type="pres">
      <dgm:prSet presAssocID="{E608CC02-619F-4E04-8319-B6D917139BBD}" presName="connector2" presStyleLbl="sibTrans2D1" presStyleIdx="1" presStyleCnt="3"/>
      <dgm:spPr/>
    </dgm:pt>
    <dgm:pt modelId="{70DDA6A0-7CD7-4760-A522-FA530327ED54}" type="pres">
      <dgm:prSet presAssocID="{DC5B361B-A86A-47C9-9701-906B288A6A64}" presName="connector3" presStyleLbl="sibTrans2D1" presStyleIdx="2" presStyleCnt="3"/>
      <dgm:spPr/>
    </dgm:pt>
  </dgm:ptLst>
  <dgm:cxnLst>
    <dgm:cxn modelId="{BF66B815-FBEE-4657-B8B8-10B966EE0562}" type="presOf" srcId="{9D3A28FC-0F58-45B2-85AA-BEA626500AB0}" destId="{22A52E85-A03E-4351-9529-B3DB70A34FBF}" srcOrd="2" destOrd="0" presId="urn:microsoft.com/office/officeart/2005/8/layout/gear1"/>
    <dgm:cxn modelId="{545F8016-6D2E-4929-8565-96064716FDEF}" type="presOf" srcId="{63835752-FB17-4A80-9B61-8EC7581ABD25}" destId="{7B5D6813-E36E-43B7-AC71-905358574AEA}" srcOrd="3" destOrd="0" presId="urn:microsoft.com/office/officeart/2005/8/layout/gear1"/>
    <dgm:cxn modelId="{CB62F329-CA60-4E57-A389-88F4B90E3DCB}" type="presOf" srcId="{7832AC68-BC99-4361-84F9-BEEE685E166F}" destId="{41F3F0BD-1E32-4861-809B-2E5C629CE9F9}" srcOrd="0" destOrd="0" presId="urn:microsoft.com/office/officeart/2005/8/layout/gear1"/>
    <dgm:cxn modelId="{5A179760-3A04-4C6E-8557-ACF496EA9C13}" type="presOf" srcId="{E608CC02-619F-4E04-8319-B6D917139BBD}" destId="{425CE109-429E-4CEA-AFBC-366C4E2407DF}" srcOrd="0" destOrd="0" presId="urn:microsoft.com/office/officeart/2005/8/layout/gear1"/>
    <dgm:cxn modelId="{8964C162-D77F-4844-84DC-76D791DE1B67}" type="presOf" srcId="{43802B01-AC35-4373-95A9-68B4824E99E4}" destId="{BA0FF95D-F411-4513-94A5-C04904A5EFBF}" srcOrd="2" destOrd="0" presId="urn:microsoft.com/office/officeart/2005/8/layout/gear1"/>
    <dgm:cxn modelId="{1F128E43-4382-4D32-B94D-462FCC95F81C}" type="presOf" srcId="{43802B01-AC35-4373-95A9-68B4824E99E4}" destId="{ACD34C42-43B7-4880-809E-1E196B2DF7BA}" srcOrd="1" destOrd="0" presId="urn:microsoft.com/office/officeart/2005/8/layout/gear1"/>
    <dgm:cxn modelId="{A3918545-575A-4B89-801E-C815E5D03F2A}" type="presOf" srcId="{C5C71AFA-1FA4-4039-B2EB-7E1EB51EAC48}" destId="{521DD398-14BF-459E-987E-21BCD12EF9F9}" srcOrd="0" destOrd="0" presId="urn:microsoft.com/office/officeart/2005/8/layout/gear1"/>
    <dgm:cxn modelId="{47775B57-0374-47B5-8F6C-63ECBE2543D9}" type="presOf" srcId="{63835752-FB17-4A80-9B61-8EC7581ABD25}" destId="{4CAFB6D4-A89B-43F0-A073-9D0B4E51C711}" srcOrd="0" destOrd="0" presId="urn:microsoft.com/office/officeart/2005/8/layout/gear1"/>
    <dgm:cxn modelId="{EC44C98B-2090-4596-B2E0-43E90E8ADA56}" srcId="{7832AC68-BC99-4361-84F9-BEEE685E166F}" destId="{9D3A28FC-0F58-45B2-85AA-BEA626500AB0}" srcOrd="1" destOrd="0" parTransId="{8DC13C62-F78F-4E3D-BF84-D4D1D5E08414}" sibTransId="{E608CC02-619F-4E04-8319-B6D917139BBD}"/>
    <dgm:cxn modelId="{570C63A2-A8CB-4A78-BB90-7FFA01CED898}" type="presOf" srcId="{63835752-FB17-4A80-9B61-8EC7581ABD25}" destId="{52ACC944-A226-445A-991F-C482FB2BFAB6}" srcOrd="1" destOrd="0" presId="urn:microsoft.com/office/officeart/2005/8/layout/gear1"/>
    <dgm:cxn modelId="{C59D43AD-74B4-458F-91E8-475C141DB7E8}" type="presOf" srcId="{9D3A28FC-0F58-45B2-85AA-BEA626500AB0}" destId="{F413F82F-AE69-4959-9C11-6416DADC183C}" srcOrd="0" destOrd="0" presId="urn:microsoft.com/office/officeart/2005/8/layout/gear1"/>
    <dgm:cxn modelId="{2CEA94B2-2D76-4B6F-9C09-74EAD0F125DD}" srcId="{7832AC68-BC99-4361-84F9-BEEE685E166F}" destId="{43802B01-AC35-4373-95A9-68B4824E99E4}" srcOrd="0" destOrd="0" parTransId="{98757FF3-C3D4-4FC8-92EB-2B1E8C855CC6}" sibTransId="{C5C71AFA-1FA4-4039-B2EB-7E1EB51EAC48}"/>
    <dgm:cxn modelId="{F792A2C2-0CC7-405D-BB88-CD02BDDE3513}" type="presOf" srcId="{63835752-FB17-4A80-9B61-8EC7581ABD25}" destId="{768B213C-B240-44E7-ADB2-0E34107D12B1}" srcOrd="2" destOrd="0" presId="urn:microsoft.com/office/officeart/2005/8/layout/gear1"/>
    <dgm:cxn modelId="{62748AD4-646B-4F68-AD93-AF0CDB470557}" type="presOf" srcId="{43802B01-AC35-4373-95A9-68B4824E99E4}" destId="{DD7AB0DE-F501-4455-84E2-0BCFC04046BB}" srcOrd="0" destOrd="0" presId="urn:microsoft.com/office/officeart/2005/8/layout/gear1"/>
    <dgm:cxn modelId="{043AAAE5-EB7F-4727-B8B2-40F9490468B6}" type="presOf" srcId="{9D3A28FC-0F58-45B2-85AA-BEA626500AB0}" destId="{F006B70D-8557-441C-93AA-C6C516B6185C}" srcOrd="1" destOrd="0" presId="urn:microsoft.com/office/officeart/2005/8/layout/gear1"/>
    <dgm:cxn modelId="{DFEC23EC-0319-43F3-8CC5-08F36E6ABBAF}" srcId="{7832AC68-BC99-4361-84F9-BEEE685E166F}" destId="{63835752-FB17-4A80-9B61-8EC7581ABD25}" srcOrd="2" destOrd="0" parTransId="{7FBB3E9C-BBC2-42C1-A760-90BBFF08B8BA}" sibTransId="{DC5B361B-A86A-47C9-9701-906B288A6A64}"/>
    <dgm:cxn modelId="{E190EBFF-57AA-49D7-BED1-809431053DC1}" type="presOf" srcId="{DC5B361B-A86A-47C9-9701-906B288A6A64}" destId="{70DDA6A0-7CD7-4760-A522-FA530327ED54}" srcOrd="0" destOrd="0" presId="urn:microsoft.com/office/officeart/2005/8/layout/gear1"/>
    <dgm:cxn modelId="{449E7B25-2C63-4405-91D7-4A233854694B}" type="presParOf" srcId="{41F3F0BD-1E32-4861-809B-2E5C629CE9F9}" destId="{DD7AB0DE-F501-4455-84E2-0BCFC04046BB}" srcOrd="0" destOrd="0" presId="urn:microsoft.com/office/officeart/2005/8/layout/gear1"/>
    <dgm:cxn modelId="{082F4961-AF07-4E6D-96DE-08CF375D0E5B}" type="presParOf" srcId="{41F3F0BD-1E32-4861-809B-2E5C629CE9F9}" destId="{ACD34C42-43B7-4880-809E-1E196B2DF7BA}" srcOrd="1" destOrd="0" presId="urn:microsoft.com/office/officeart/2005/8/layout/gear1"/>
    <dgm:cxn modelId="{205746E2-2E21-4B36-8CFA-73BC81587E9B}" type="presParOf" srcId="{41F3F0BD-1E32-4861-809B-2E5C629CE9F9}" destId="{BA0FF95D-F411-4513-94A5-C04904A5EFBF}" srcOrd="2" destOrd="0" presId="urn:microsoft.com/office/officeart/2005/8/layout/gear1"/>
    <dgm:cxn modelId="{F3038F8C-3131-48AB-9A3B-8529675ADF57}" type="presParOf" srcId="{41F3F0BD-1E32-4861-809B-2E5C629CE9F9}" destId="{F413F82F-AE69-4959-9C11-6416DADC183C}" srcOrd="3" destOrd="0" presId="urn:microsoft.com/office/officeart/2005/8/layout/gear1"/>
    <dgm:cxn modelId="{579ECA9D-C727-47C2-8516-CFFF729C5085}" type="presParOf" srcId="{41F3F0BD-1E32-4861-809B-2E5C629CE9F9}" destId="{F006B70D-8557-441C-93AA-C6C516B6185C}" srcOrd="4" destOrd="0" presId="urn:microsoft.com/office/officeart/2005/8/layout/gear1"/>
    <dgm:cxn modelId="{D470A110-F7B9-4A68-805A-066E6CF713BB}" type="presParOf" srcId="{41F3F0BD-1E32-4861-809B-2E5C629CE9F9}" destId="{22A52E85-A03E-4351-9529-B3DB70A34FBF}" srcOrd="5" destOrd="0" presId="urn:microsoft.com/office/officeart/2005/8/layout/gear1"/>
    <dgm:cxn modelId="{4B7BC76E-9819-46AE-B61F-AE7083BD8476}" type="presParOf" srcId="{41F3F0BD-1E32-4861-809B-2E5C629CE9F9}" destId="{4CAFB6D4-A89B-43F0-A073-9D0B4E51C711}" srcOrd="6" destOrd="0" presId="urn:microsoft.com/office/officeart/2005/8/layout/gear1"/>
    <dgm:cxn modelId="{56175226-D225-4DA8-B6AF-AA6B11ACEE60}" type="presParOf" srcId="{41F3F0BD-1E32-4861-809B-2E5C629CE9F9}" destId="{52ACC944-A226-445A-991F-C482FB2BFAB6}" srcOrd="7" destOrd="0" presId="urn:microsoft.com/office/officeart/2005/8/layout/gear1"/>
    <dgm:cxn modelId="{431B4BE5-5321-43D7-831D-3B8F00DA4F25}" type="presParOf" srcId="{41F3F0BD-1E32-4861-809B-2E5C629CE9F9}" destId="{768B213C-B240-44E7-ADB2-0E34107D12B1}" srcOrd="8" destOrd="0" presId="urn:microsoft.com/office/officeart/2005/8/layout/gear1"/>
    <dgm:cxn modelId="{74BD70B7-376F-48E8-BF10-D8CC686544D9}" type="presParOf" srcId="{41F3F0BD-1E32-4861-809B-2E5C629CE9F9}" destId="{7B5D6813-E36E-43B7-AC71-905358574AEA}" srcOrd="9" destOrd="0" presId="urn:microsoft.com/office/officeart/2005/8/layout/gear1"/>
    <dgm:cxn modelId="{4D74EDDE-B552-4774-8A12-AC31032B5EA4}" type="presParOf" srcId="{41F3F0BD-1E32-4861-809B-2E5C629CE9F9}" destId="{521DD398-14BF-459E-987E-21BCD12EF9F9}" srcOrd="10" destOrd="0" presId="urn:microsoft.com/office/officeart/2005/8/layout/gear1"/>
    <dgm:cxn modelId="{2551FF27-20FF-498C-8D22-06DB794E59F0}" type="presParOf" srcId="{41F3F0BD-1E32-4861-809B-2E5C629CE9F9}" destId="{425CE109-429E-4CEA-AFBC-366C4E2407DF}" srcOrd="11" destOrd="0" presId="urn:microsoft.com/office/officeart/2005/8/layout/gear1"/>
    <dgm:cxn modelId="{DAF2F47B-4104-4E87-8CEE-7F3BD59D0992}" type="presParOf" srcId="{41F3F0BD-1E32-4861-809B-2E5C629CE9F9}" destId="{70DDA6A0-7CD7-4760-A522-FA530327ED54}"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AB0DE-F501-4455-84E2-0BCFC04046BB}">
      <dsp:nvSpPr>
        <dsp:cNvPr id="0" name=""/>
        <dsp:cNvSpPr/>
      </dsp:nvSpPr>
      <dsp:spPr>
        <a:xfrm>
          <a:off x="2880311" y="1657349"/>
          <a:ext cx="2059428" cy="2059428"/>
        </a:xfrm>
        <a:prstGeom prst="gear9">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b="1" kern="1200" dirty="0">
              <a:solidFill>
                <a:schemeClr val="tx1"/>
              </a:solidFill>
            </a:rPr>
            <a:t>System priorities mismatch to patient needs </a:t>
          </a:r>
        </a:p>
      </dsp:txBody>
      <dsp:txXfrm>
        <a:off x="3294348" y="2139760"/>
        <a:ext cx="1231354" cy="1058589"/>
      </dsp:txXfrm>
    </dsp:sp>
    <dsp:sp modelId="{F413F82F-AE69-4959-9C11-6416DADC183C}">
      <dsp:nvSpPr>
        <dsp:cNvPr id="0" name=""/>
        <dsp:cNvSpPr/>
      </dsp:nvSpPr>
      <dsp:spPr>
        <a:xfrm>
          <a:off x="1658757" y="1182509"/>
          <a:ext cx="1602070" cy="1529174"/>
        </a:xfrm>
        <a:prstGeom prst="gear6">
          <a:avLst/>
        </a:prstGeom>
        <a:solidFill>
          <a:schemeClr val="accent2">
            <a:shade val="80000"/>
            <a:hueOff val="57903"/>
            <a:satOff val="-2011"/>
            <a:lumOff val="129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b="1" kern="1200" dirty="0">
              <a:solidFill>
                <a:schemeClr val="tx1"/>
              </a:solidFill>
            </a:rPr>
            <a:t>Specialist versus generalist</a:t>
          </a:r>
        </a:p>
      </dsp:txBody>
      <dsp:txXfrm>
        <a:off x="2054327" y="1569810"/>
        <a:ext cx="810930" cy="754572"/>
      </dsp:txXfrm>
    </dsp:sp>
    <dsp:sp modelId="{4CAFB6D4-A89B-43F0-A073-9D0B4E51C711}">
      <dsp:nvSpPr>
        <dsp:cNvPr id="0" name=""/>
        <dsp:cNvSpPr/>
      </dsp:nvSpPr>
      <dsp:spPr>
        <a:xfrm rot="20700000">
          <a:off x="2549812" y="164907"/>
          <a:ext cx="1467505" cy="1467505"/>
        </a:xfrm>
        <a:prstGeom prst="gear6">
          <a:avLst/>
        </a:prstGeom>
        <a:solidFill>
          <a:schemeClr val="accent2">
            <a:shade val="80000"/>
            <a:hueOff val="115807"/>
            <a:satOff val="-4022"/>
            <a:lumOff val="258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b="1" kern="1200" dirty="0">
              <a:solidFill>
                <a:schemeClr val="tx1"/>
              </a:solidFill>
            </a:rPr>
            <a:t>Physical design</a:t>
          </a:r>
        </a:p>
      </dsp:txBody>
      <dsp:txXfrm rot="-20700000">
        <a:off x="2871679" y="486774"/>
        <a:ext cx="823771" cy="823771"/>
      </dsp:txXfrm>
    </dsp:sp>
    <dsp:sp modelId="{521DD398-14BF-459E-987E-21BCD12EF9F9}">
      <dsp:nvSpPr>
        <dsp:cNvPr id="0" name=""/>
        <dsp:cNvSpPr/>
      </dsp:nvSpPr>
      <dsp:spPr>
        <a:xfrm>
          <a:off x="2745892" y="1376985"/>
          <a:ext cx="2636068" cy="2636068"/>
        </a:xfrm>
        <a:prstGeom prst="circularArrow">
          <a:avLst>
            <a:gd name="adj1" fmla="val 4688"/>
            <a:gd name="adj2" fmla="val 299029"/>
            <a:gd name="adj3" fmla="val 2504527"/>
            <a:gd name="adj4" fmla="val 15886580"/>
            <a:gd name="adj5" fmla="val 5469"/>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5CE109-429E-4CEA-AFBC-366C4E2407DF}">
      <dsp:nvSpPr>
        <dsp:cNvPr id="0" name=""/>
        <dsp:cNvSpPr/>
      </dsp:nvSpPr>
      <dsp:spPr>
        <a:xfrm>
          <a:off x="1445658" y="868744"/>
          <a:ext cx="1915268" cy="1915268"/>
        </a:xfrm>
        <a:prstGeom prst="leftCircularArrow">
          <a:avLst>
            <a:gd name="adj1" fmla="val 6452"/>
            <a:gd name="adj2" fmla="val 429999"/>
            <a:gd name="adj3" fmla="val 10489124"/>
            <a:gd name="adj4" fmla="val 14837806"/>
            <a:gd name="adj5" fmla="val 7527"/>
          </a:avLst>
        </a:prstGeom>
        <a:solidFill>
          <a:schemeClr val="accent2">
            <a:shade val="90000"/>
            <a:hueOff val="57911"/>
            <a:satOff val="-2106"/>
            <a:lumOff val="115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DDA6A0-7CD7-4760-A522-FA530327ED54}">
      <dsp:nvSpPr>
        <dsp:cNvPr id="0" name=""/>
        <dsp:cNvSpPr/>
      </dsp:nvSpPr>
      <dsp:spPr>
        <a:xfrm>
          <a:off x="2210362" y="-154601"/>
          <a:ext cx="2065045" cy="2065045"/>
        </a:xfrm>
        <a:prstGeom prst="circularArrow">
          <a:avLst>
            <a:gd name="adj1" fmla="val 5984"/>
            <a:gd name="adj2" fmla="val 394124"/>
            <a:gd name="adj3" fmla="val 13313824"/>
            <a:gd name="adj4" fmla="val 10508221"/>
            <a:gd name="adj5" fmla="val 6981"/>
          </a:avLst>
        </a:prstGeom>
        <a:solidFill>
          <a:schemeClr val="accent2">
            <a:shade val="90000"/>
            <a:hueOff val="115822"/>
            <a:satOff val="-4212"/>
            <a:lumOff val="2314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AB0DE-F501-4455-84E2-0BCFC04046BB}">
      <dsp:nvSpPr>
        <dsp:cNvPr id="0" name=""/>
        <dsp:cNvSpPr/>
      </dsp:nvSpPr>
      <dsp:spPr>
        <a:xfrm>
          <a:off x="2880311" y="1657349"/>
          <a:ext cx="2059428" cy="2059428"/>
        </a:xfrm>
        <a:prstGeom prst="gear9">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b="1" kern="1200" dirty="0">
              <a:solidFill>
                <a:schemeClr val="tx1"/>
              </a:solidFill>
            </a:rPr>
            <a:t>System priorities mismatch to patient needs </a:t>
          </a:r>
        </a:p>
      </dsp:txBody>
      <dsp:txXfrm>
        <a:off x="3294348" y="2139760"/>
        <a:ext cx="1231354" cy="1058589"/>
      </dsp:txXfrm>
    </dsp:sp>
    <dsp:sp modelId="{F413F82F-AE69-4959-9C11-6416DADC183C}">
      <dsp:nvSpPr>
        <dsp:cNvPr id="0" name=""/>
        <dsp:cNvSpPr/>
      </dsp:nvSpPr>
      <dsp:spPr>
        <a:xfrm>
          <a:off x="1658757" y="1182509"/>
          <a:ext cx="1602070" cy="1529174"/>
        </a:xfrm>
        <a:prstGeom prst="gear6">
          <a:avLst/>
        </a:prstGeom>
        <a:solidFill>
          <a:schemeClr val="accent2">
            <a:shade val="80000"/>
            <a:hueOff val="57903"/>
            <a:satOff val="-2011"/>
            <a:lumOff val="129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b="1" kern="1200" dirty="0">
              <a:solidFill>
                <a:schemeClr val="tx1"/>
              </a:solidFill>
            </a:rPr>
            <a:t>Specialist versus generalist</a:t>
          </a:r>
        </a:p>
      </dsp:txBody>
      <dsp:txXfrm>
        <a:off x="2054327" y="1569810"/>
        <a:ext cx="810930" cy="754572"/>
      </dsp:txXfrm>
    </dsp:sp>
    <dsp:sp modelId="{4CAFB6D4-A89B-43F0-A073-9D0B4E51C711}">
      <dsp:nvSpPr>
        <dsp:cNvPr id="0" name=""/>
        <dsp:cNvSpPr/>
      </dsp:nvSpPr>
      <dsp:spPr>
        <a:xfrm rot="20700000">
          <a:off x="2549812" y="164907"/>
          <a:ext cx="1467505" cy="1467505"/>
        </a:xfrm>
        <a:prstGeom prst="gear6">
          <a:avLst/>
        </a:prstGeom>
        <a:solidFill>
          <a:schemeClr val="accent2">
            <a:shade val="80000"/>
            <a:hueOff val="115807"/>
            <a:satOff val="-4022"/>
            <a:lumOff val="258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b="1" kern="1200" dirty="0">
              <a:solidFill>
                <a:schemeClr val="tx1"/>
              </a:solidFill>
            </a:rPr>
            <a:t>Physical design</a:t>
          </a:r>
        </a:p>
      </dsp:txBody>
      <dsp:txXfrm rot="-20700000">
        <a:off x="2871679" y="486774"/>
        <a:ext cx="823771" cy="823771"/>
      </dsp:txXfrm>
    </dsp:sp>
    <dsp:sp modelId="{521DD398-14BF-459E-987E-21BCD12EF9F9}">
      <dsp:nvSpPr>
        <dsp:cNvPr id="0" name=""/>
        <dsp:cNvSpPr/>
      </dsp:nvSpPr>
      <dsp:spPr>
        <a:xfrm>
          <a:off x="2745892" y="1376985"/>
          <a:ext cx="2636068" cy="2636068"/>
        </a:xfrm>
        <a:prstGeom prst="circularArrow">
          <a:avLst>
            <a:gd name="adj1" fmla="val 4688"/>
            <a:gd name="adj2" fmla="val 299029"/>
            <a:gd name="adj3" fmla="val 2504527"/>
            <a:gd name="adj4" fmla="val 15886580"/>
            <a:gd name="adj5" fmla="val 5469"/>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5CE109-429E-4CEA-AFBC-366C4E2407DF}">
      <dsp:nvSpPr>
        <dsp:cNvPr id="0" name=""/>
        <dsp:cNvSpPr/>
      </dsp:nvSpPr>
      <dsp:spPr>
        <a:xfrm>
          <a:off x="1445658" y="868744"/>
          <a:ext cx="1915268" cy="1915268"/>
        </a:xfrm>
        <a:prstGeom prst="leftCircularArrow">
          <a:avLst>
            <a:gd name="adj1" fmla="val 6452"/>
            <a:gd name="adj2" fmla="val 429999"/>
            <a:gd name="adj3" fmla="val 10489124"/>
            <a:gd name="adj4" fmla="val 14837806"/>
            <a:gd name="adj5" fmla="val 7527"/>
          </a:avLst>
        </a:prstGeom>
        <a:solidFill>
          <a:schemeClr val="accent2">
            <a:shade val="90000"/>
            <a:hueOff val="57911"/>
            <a:satOff val="-2106"/>
            <a:lumOff val="115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DDA6A0-7CD7-4760-A522-FA530327ED54}">
      <dsp:nvSpPr>
        <dsp:cNvPr id="0" name=""/>
        <dsp:cNvSpPr/>
      </dsp:nvSpPr>
      <dsp:spPr>
        <a:xfrm>
          <a:off x="2210362" y="-154601"/>
          <a:ext cx="2065045" cy="2065045"/>
        </a:xfrm>
        <a:prstGeom prst="circularArrow">
          <a:avLst>
            <a:gd name="adj1" fmla="val 5984"/>
            <a:gd name="adj2" fmla="val 394124"/>
            <a:gd name="adj3" fmla="val 13313824"/>
            <a:gd name="adj4" fmla="val 10508221"/>
            <a:gd name="adj5" fmla="val 6981"/>
          </a:avLst>
        </a:prstGeom>
        <a:solidFill>
          <a:schemeClr val="accent2">
            <a:shade val="90000"/>
            <a:hueOff val="115822"/>
            <a:satOff val="-4212"/>
            <a:lumOff val="2314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840" units="cm"/>
          <inkml:channel name="Y" type="integer" max="1088" units="cm"/>
          <inkml:channel name="T" type="integer" max="2.14748E9" units="dev"/>
        </inkml:traceFormat>
        <inkml:channelProperties>
          <inkml:channelProperty channel="X" name="resolution" value="111.62791" units="1/cm"/>
          <inkml:channelProperty channel="Y" name="resolution" value="56.08247" units="1/cm"/>
          <inkml:channelProperty channel="T" name="resolution" value="1" units="1/dev"/>
        </inkml:channelProperties>
      </inkml:inkSource>
      <inkml:timestamp xml:id="ts0" timeString="2021-09-06T04:22:00.758"/>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9151 12340 0,'0'18'101,"36"-1"-94,-19 19 0,1-1 2,35 18 9,-35-35-6,0 0 7,17 17-3,-17-17 1,17-18-1,36 17 1,0-17-1,-18 0 0,0-17 0,18-1 1,-18-53 1,18 0-2,-18 1 2,-18 34-2,36-70 0,35-142 0,-17 0 1,-1-124 0,-52 125 0,-36 34-1,-71 89 0,-18 18 2,72 88-1,-1 18-1,0 0-1,0 0 2,-70 71 0,35-18 0,0 18 0,35-18 0,18 53 0,0-53-2,0-17 2</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1088" units="cm"/>
          <inkml:channel name="T" type="integer" max="2.14748E9" units="dev"/>
        </inkml:traceFormat>
        <inkml:channelProperties>
          <inkml:channelProperty channel="X" name="resolution" value="111.62791" units="1/cm"/>
          <inkml:channelProperty channel="Y" name="resolution" value="56.08247" units="1/cm"/>
          <inkml:channelProperty channel="T" name="resolution" value="1" units="1/dev"/>
        </inkml:channelProperties>
      </inkml:inkSource>
      <inkml:timestamp xml:id="ts0" timeString="2021-09-06T04:22:05.350"/>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16090 7524 0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69011E72-34EB-441D-8DA8-B03C825C4AA7}" type="datetimeFigureOut">
              <a:rPr lang="en-AU" smtClean="0"/>
              <a:t>06-Oct-23</a:t>
            </a:fld>
            <a:endParaRPr lang="en-AU"/>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EC45A894-4FC0-4148-A30C-F3D6818881F8}" type="slidenum">
              <a:rPr lang="en-AU" smtClean="0"/>
              <a:t>‹#›</a:t>
            </a:fld>
            <a:endParaRPr lang="en-AU"/>
          </a:p>
        </p:txBody>
      </p:sp>
    </p:spTree>
    <p:extLst>
      <p:ext uri="{BB962C8B-B14F-4D97-AF65-F5344CB8AC3E}">
        <p14:creationId xmlns:p14="http://schemas.microsoft.com/office/powerpoint/2010/main" val="354084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Thanks and acknowledge team</a:t>
            </a:r>
          </a:p>
          <a:p>
            <a:r>
              <a:rPr lang="en-AU" dirty="0"/>
              <a:t>Prof Hubbard my early career research fellow mentor</a:t>
            </a:r>
          </a:p>
          <a:p>
            <a:r>
              <a:rPr lang="en-AU" dirty="0"/>
              <a:t>Clinical and research colleagues Dr Gordon and Dr Kelly </a:t>
            </a:r>
          </a:p>
        </p:txBody>
      </p:sp>
      <p:sp>
        <p:nvSpPr>
          <p:cNvPr id="4" name="Slide Number Placeholder 3"/>
          <p:cNvSpPr>
            <a:spLocks noGrp="1"/>
          </p:cNvSpPr>
          <p:nvPr>
            <p:ph type="sldNum" sz="quarter" idx="5"/>
          </p:nvPr>
        </p:nvSpPr>
        <p:spPr/>
        <p:txBody>
          <a:bodyPr/>
          <a:lstStyle/>
          <a:p>
            <a:fld id="{EC45A894-4FC0-4148-A30C-F3D6818881F8}" type="slidenum">
              <a:rPr lang="en-AU" smtClean="0"/>
              <a:t>1</a:t>
            </a:fld>
            <a:endParaRPr lang="en-AU"/>
          </a:p>
        </p:txBody>
      </p:sp>
    </p:spTree>
    <p:extLst>
      <p:ext uri="{BB962C8B-B14F-4D97-AF65-F5344CB8AC3E}">
        <p14:creationId xmlns:p14="http://schemas.microsoft.com/office/powerpoint/2010/main" val="323382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possibly several reasons for this.</a:t>
            </a:r>
          </a:p>
          <a:p>
            <a:pPr marL="171450" indent="-171450">
              <a:buFont typeface="Arial" panose="020B0604020202020204" pitchFamily="34" charset="0"/>
              <a:buChar char="•"/>
            </a:pPr>
            <a:r>
              <a:rPr lang="en-AU" dirty="0"/>
              <a:t>The prevalence of dementia in the community is rising.</a:t>
            </a:r>
          </a:p>
          <a:p>
            <a:pPr marL="171450" indent="-171450">
              <a:buFont typeface="Arial" panose="020B0604020202020204" pitchFamily="34" charset="0"/>
              <a:buChar char="•"/>
            </a:pPr>
            <a:r>
              <a:rPr lang="en-AU" dirty="0"/>
              <a:t>Residential aged care is not able to manage significant BPSD with an assumption that hospitals are safer</a:t>
            </a:r>
          </a:p>
          <a:p>
            <a:pPr marL="171450" indent="-171450">
              <a:buFont typeface="Arial" panose="020B0604020202020204" pitchFamily="34" charset="0"/>
              <a:buChar char="•"/>
            </a:pPr>
            <a:r>
              <a:rPr lang="en-AU" dirty="0"/>
              <a:t>More older medical patients with undiagnosed dementia reacting to factors in the acute setting</a:t>
            </a:r>
          </a:p>
          <a:p>
            <a:pPr marL="171450" indent="-171450">
              <a:buFont typeface="Arial" panose="020B0604020202020204" pitchFamily="34" charset="0"/>
              <a:buChar char="•"/>
            </a:pPr>
            <a:r>
              <a:rPr lang="en-AU" dirty="0"/>
              <a:t>Increasing burden of care at home</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The system is not geared for this</a:t>
            </a:r>
          </a:p>
          <a:p>
            <a:pPr marL="171450" indent="-171450">
              <a:buFont typeface="Arial" panose="020B0604020202020204" pitchFamily="34" charset="0"/>
              <a:buChar char="•"/>
            </a:pPr>
            <a:r>
              <a:rPr lang="en-AU" dirty="0"/>
              <a:t>Physical design</a:t>
            </a:r>
          </a:p>
          <a:p>
            <a:pPr marL="171450" indent="-171450">
              <a:buFont typeface="Arial" panose="020B0604020202020204" pitchFamily="34" charset="0"/>
              <a:buChar char="•"/>
            </a:pPr>
            <a:r>
              <a:rPr lang="en-AU" dirty="0"/>
              <a:t>Specialist versus generalist skills – it is skilled work</a:t>
            </a:r>
          </a:p>
          <a:p>
            <a:pPr marL="171450" indent="-171450">
              <a:buFont typeface="Arial" panose="020B0604020202020204" pitchFamily="34" charset="0"/>
              <a:buChar char="•"/>
            </a:pPr>
            <a:r>
              <a:rPr lang="en-AU" dirty="0"/>
              <a:t>Hospital system priorities lead to a care mismatch  </a:t>
            </a:r>
          </a:p>
          <a:p>
            <a:pPr marL="17145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14</a:t>
            </a:fld>
            <a:endParaRPr lang="en-AU"/>
          </a:p>
        </p:txBody>
      </p:sp>
    </p:spTree>
    <p:extLst>
      <p:ext uri="{BB962C8B-B14F-4D97-AF65-F5344CB8AC3E}">
        <p14:creationId xmlns:p14="http://schemas.microsoft.com/office/powerpoint/2010/main" val="2486994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Need a buffer from these pressures </a:t>
            </a:r>
          </a:p>
        </p:txBody>
      </p:sp>
      <p:sp>
        <p:nvSpPr>
          <p:cNvPr id="4" name="Slide Number Placeholder 3"/>
          <p:cNvSpPr>
            <a:spLocks noGrp="1"/>
          </p:cNvSpPr>
          <p:nvPr>
            <p:ph type="sldNum" sz="quarter" idx="5"/>
          </p:nvPr>
        </p:nvSpPr>
        <p:spPr/>
        <p:txBody>
          <a:bodyPr/>
          <a:lstStyle/>
          <a:p>
            <a:fld id="{EC45A894-4FC0-4148-A30C-F3D6818881F8}" type="slidenum">
              <a:rPr lang="en-AU" smtClean="0"/>
              <a:t>15</a:t>
            </a:fld>
            <a:endParaRPr lang="en-AU"/>
          </a:p>
        </p:txBody>
      </p:sp>
    </p:spTree>
    <p:extLst>
      <p:ext uri="{BB962C8B-B14F-4D97-AF65-F5344CB8AC3E}">
        <p14:creationId xmlns:p14="http://schemas.microsoft.com/office/powerpoint/2010/main" val="117582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Successful in advocating 8-bed unit with a model of care and specially designed environment </a:t>
            </a:r>
          </a:p>
        </p:txBody>
      </p:sp>
      <p:sp>
        <p:nvSpPr>
          <p:cNvPr id="4" name="Slide Number Placeholder 3"/>
          <p:cNvSpPr>
            <a:spLocks noGrp="1"/>
          </p:cNvSpPr>
          <p:nvPr>
            <p:ph type="sldNum" sz="quarter" idx="5"/>
          </p:nvPr>
        </p:nvSpPr>
        <p:spPr/>
        <p:txBody>
          <a:bodyPr/>
          <a:lstStyle/>
          <a:p>
            <a:fld id="{EC45A894-4FC0-4148-A30C-F3D6818881F8}" type="slidenum">
              <a:rPr lang="en-AU" smtClean="0"/>
              <a:t>16</a:t>
            </a:fld>
            <a:endParaRPr lang="en-AU"/>
          </a:p>
        </p:txBody>
      </p:sp>
    </p:spTree>
    <p:extLst>
      <p:ext uri="{BB962C8B-B14F-4D97-AF65-F5344CB8AC3E}">
        <p14:creationId xmlns:p14="http://schemas.microsoft.com/office/powerpoint/2010/main" val="316615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17</a:t>
            </a:fld>
            <a:endParaRPr lang="en-AU"/>
          </a:p>
        </p:txBody>
      </p:sp>
    </p:spTree>
    <p:extLst>
      <p:ext uri="{BB962C8B-B14F-4D97-AF65-F5344CB8AC3E}">
        <p14:creationId xmlns:p14="http://schemas.microsoft.com/office/powerpoint/2010/main" val="3326912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Fred:</a:t>
            </a:r>
          </a:p>
          <a:p>
            <a:r>
              <a:rPr lang="en-AU" dirty="0"/>
              <a:t>- Its not just the environment </a:t>
            </a:r>
          </a:p>
          <a:p>
            <a:pPr marL="171450" indent="-171450">
              <a:buFontTx/>
              <a:buChar char="-"/>
            </a:pPr>
            <a:r>
              <a:rPr lang="en-AU" dirty="0"/>
              <a:t>Process of developing care </a:t>
            </a:r>
          </a:p>
          <a:p>
            <a:pPr marL="171450" indent="-171450">
              <a:buFontTx/>
              <a:buChar char="-"/>
            </a:pPr>
            <a:r>
              <a:rPr lang="en-AU" dirty="0"/>
              <a:t>Organised meeting with family and care givers</a:t>
            </a:r>
          </a:p>
          <a:p>
            <a:pPr marL="171450" indent="-171450">
              <a:buFontTx/>
              <a:buChar char="-"/>
            </a:pPr>
            <a:r>
              <a:rPr lang="en-AU" dirty="0"/>
              <a:t>Establish goals of care 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509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47367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30670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Whole team works within the unit to produce a 1-page cognition support plan that can go with the patients back into the community once proven effective. </a:t>
            </a:r>
          </a:p>
          <a:p>
            <a:r>
              <a:rPr lang="en-AU" dirty="0"/>
              <a:t>Truly interprofessional practice. </a:t>
            </a:r>
          </a:p>
        </p:txBody>
      </p:sp>
      <p:sp>
        <p:nvSpPr>
          <p:cNvPr id="4" name="Slide Number Placeholder 3"/>
          <p:cNvSpPr>
            <a:spLocks noGrp="1"/>
          </p:cNvSpPr>
          <p:nvPr>
            <p:ph type="sldNum" sz="quarter" idx="5"/>
          </p:nvPr>
        </p:nvSpPr>
        <p:spPr/>
        <p:txBody>
          <a:bodyPr/>
          <a:lstStyle/>
          <a:p>
            <a:fld id="{EC45A894-4FC0-4148-A30C-F3D6818881F8}" type="slidenum">
              <a:rPr lang="en-AU" smtClean="0"/>
              <a:t>23</a:t>
            </a:fld>
            <a:endParaRPr lang="en-AU"/>
          </a:p>
        </p:txBody>
      </p:sp>
    </p:spTree>
    <p:extLst>
      <p:ext uri="{BB962C8B-B14F-4D97-AF65-F5344CB8AC3E}">
        <p14:creationId xmlns:p14="http://schemas.microsoft.com/office/powerpoint/2010/main" val="3626966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Physical design work using Prof. Richard Fleming's 10 principles for dementia enabling design.</a:t>
            </a:r>
          </a:p>
        </p:txBody>
      </p:sp>
      <p:sp>
        <p:nvSpPr>
          <p:cNvPr id="4" name="Slide Number Placeholder 3"/>
          <p:cNvSpPr>
            <a:spLocks noGrp="1"/>
          </p:cNvSpPr>
          <p:nvPr>
            <p:ph type="sldNum" sz="quarter" idx="5"/>
          </p:nvPr>
        </p:nvSpPr>
        <p:spPr/>
        <p:txBody>
          <a:bodyPr/>
          <a:lstStyle/>
          <a:p>
            <a:fld id="{EC45A894-4FC0-4148-A30C-F3D6818881F8}" type="slidenum">
              <a:rPr lang="en-AU" smtClean="0"/>
              <a:t>24</a:t>
            </a:fld>
            <a:endParaRPr lang="en-AU"/>
          </a:p>
        </p:txBody>
      </p:sp>
    </p:spTree>
    <p:extLst>
      <p:ext uri="{BB962C8B-B14F-4D97-AF65-F5344CB8AC3E}">
        <p14:creationId xmlns:p14="http://schemas.microsoft.com/office/powerpoint/2010/main" val="1215531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Research methods</a:t>
            </a:r>
          </a:p>
          <a:p>
            <a:r>
              <a:rPr lang="en-AU" dirty="0"/>
              <a:t>Single case multiple baseline design – where repeated measures are made on individual cases when receiving different care and then analysed within and between cases, so that the case becomes its on control </a:t>
            </a:r>
          </a:p>
          <a:p>
            <a:endParaRPr lang="en-AU" dirty="0"/>
          </a:p>
          <a:p>
            <a:r>
              <a:rPr lang="en-AU" dirty="0"/>
              <a:t>Also a pre-post analysis of incidents reports across the 3 feeder medical wards and the ACU  ward</a:t>
            </a:r>
          </a:p>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30</a:t>
            </a:fld>
            <a:endParaRPr lang="en-AU"/>
          </a:p>
        </p:txBody>
      </p:sp>
    </p:spTree>
    <p:extLst>
      <p:ext uri="{BB962C8B-B14F-4D97-AF65-F5344CB8AC3E}">
        <p14:creationId xmlns:p14="http://schemas.microsoft.com/office/powerpoint/2010/main" val="127057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89561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31</a:t>
            </a:fld>
            <a:endParaRPr lang="en-AU"/>
          </a:p>
        </p:txBody>
      </p:sp>
    </p:spTree>
    <p:extLst>
      <p:ext uri="{BB962C8B-B14F-4D97-AF65-F5344CB8AC3E}">
        <p14:creationId xmlns:p14="http://schemas.microsoft.com/office/powerpoint/2010/main" val="4241816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demographics are almost identical to those of a similar well-established unit in a large Sydney hospital.</a:t>
            </a:r>
          </a:p>
          <a:p>
            <a:pPr>
              <a:spcAft>
                <a:spcPts val="6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Demographics:</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mean age was 81yrs, a 61% male to female split. </a:t>
            </a:r>
          </a:p>
          <a:p>
            <a:pPr marL="342900" lvl="0" indent="-342900">
              <a:buFont typeface="Symbol" panose="05050102010706020507" pitchFamily="18" charset="2"/>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Symbol" panose="05050102010706020507" pitchFamily="18" charset="2"/>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Outcomes:</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Outcomes were similar as far as deaths and changed care settings for discharge.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5A894-4FC0-4148-A30C-F3D6818881F8}" type="slidenum">
              <a:rPr lang="en-AU" smtClean="0"/>
              <a:t>32</a:t>
            </a:fld>
            <a:endParaRPr lang="en-AU"/>
          </a:p>
        </p:txBody>
      </p:sp>
    </p:spTree>
    <p:extLst>
      <p:ext uri="{BB962C8B-B14F-4D97-AF65-F5344CB8AC3E}">
        <p14:creationId xmlns:p14="http://schemas.microsoft.com/office/powerpoint/2010/main" val="3635528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2367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35</a:t>
            </a:fld>
            <a:endParaRPr lang="en-AU"/>
          </a:p>
        </p:txBody>
      </p:sp>
    </p:spTree>
    <p:extLst>
      <p:ext uri="{BB962C8B-B14F-4D97-AF65-F5344CB8AC3E}">
        <p14:creationId xmlns:p14="http://schemas.microsoft.com/office/powerpoint/2010/main" val="1795270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Whole team works within the unit to produce a 1-page cognition support plan that can go with the patients back into the community once proven effective. </a:t>
            </a:r>
          </a:p>
          <a:p>
            <a:r>
              <a:rPr lang="en-AU" dirty="0"/>
              <a:t>Truly interprofessional practice.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66363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38</a:t>
            </a:fld>
            <a:endParaRPr lang="en-AU"/>
          </a:p>
        </p:txBody>
      </p:sp>
    </p:spTree>
    <p:extLst>
      <p:ext uri="{BB962C8B-B14F-4D97-AF65-F5344CB8AC3E}">
        <p14:creationId xmlns:p14="http://schemas.microsoft.com/office/powerpoint/2010/main" val="38888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E01ED9F-6314-31E6-4869-321ECA6293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A1851B81-9E2A-1DDD-B39F-8EC03ECCBA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AU" altLang="en-US" sz="1800">
                <a:ea typeface="Calibri" panose="020F0502020204030204" pitchFamily="34" charset="0"/>
                <a:cs typeface="Times New Roman" panose="02020603050405020304" pitchFamily="18" charset="0"/>
              </a:rPr>
              <a:t>Pain is one well-established cause of agitation and aggression in dementia and delirium </a:t>
            </a:r>
          </a:p>
          <a:p>
            <a:pPr>
              <a:lnSpc>
                <a:spcPct val="107000"/>
              </a:lnSpc>
              <a:spcAft>
                <a:spcPts val="800"/>
              </a:spcAft>
            </a:pPr>
            <a:endParaRPr lang="en-AU" altLang="en-US" sz="1800">
              <a:ea typeface="Calibri" panose="020F0502020204030204" pitchFamily="34" charset="0"/>
              <a:cs typeface="Times New Roman" panose="02020603050405020304" pitchFamily="18" charset="0"/>
            </a:endParaRPr>
          </a:p>
          <a:p>
            <a:pPr>
              <a:lnSpc>
                <a:spcPct val="107000"/>
              </a:lnSpc>
              <a:spcAft>
                <a:spcPts val="800"/>
              </a:spcAft>
            </a:pPr>
            <a:r>
              <a:rPr lang="en-AU" altLang="en-US" sz="1800">
                <a:ea typeface="Calibri" panose="020F0502020204030204" pitchFamily="34" charset="0"/>
                <a:cs typeface="Times New Roman" panose="02020603050405020304" pitchFamily="18" charset="0"/>
              </a:rPr>
              <a:t>Pain-related agitation is challenging to manage because most patients cannot explain their agitation </a:t>
            </a:r>
          </a:p>
          <a:p>
            <a:pPr>
              <a:lnSpc>
                <a:spcPct val="107000"/>
              </a:lnSpc>
              <a:spcAft>
                <a:spcPts val="800"/>
              </a:spcAft>
            </a:pPr>
            <a:endParaRPr lang="en-AU" altLang="en-US" sz="1800">
              <a:ea typeface="Calibri" panose="020F0502020204030204" pitchFamily="34" charset="0"/>
              <a:cs typeface="Times New Roman" panose="02020603050405020304" pitchFamily="18" charset="0"/>
            </a:endParaRPr>
          </a:p>
          <a:p>
            <a:pPr>
              <a:lnSpc>
                <a:spcPct val="107000"/>
              </a:lnSpc>
              <a:spcAft>
                <a:spcPts val="800"/>
              </a:spcAft>
            </a:pPr>
            <a:r>
              <a:rPr lang="en-AU" altLang="en-US" sz="1800">
                <a:ea typeface="Calibri" panose="020F0502020204030204" pitchFamily="34" charset="0"/>
                <a:cs typeface="Times New Roman" panose="02020603050405020304" pitchFamily="18" charset="0"/>
              </a:rPr>
              <a:t>The nurse must therefore interpret behavioural signs of pain rather than rely only on self-report. </a:t>
            </a:r>
          </a:p>
          <a:p>
            <a:pPr>
              <a:lnSpc>
                <a:spcPct val="107000"/>
              </a:lnSpc>
              <a:spcAft>
                <a:spcPts val="800"/>
              </a:spcAft>
            </a:pPr>
            <a:endParaRPr lang="en-AU" altLang="en-US" i="1">
              <a:ea typeface="Calibri" panose="020F0502020204030204" pitchFamily="34" charset="0"/>
              <a:cs typeface="Times New Roman" panose="02020603050405020304" pitchFamily="18" charset="0"/>
            </a:endParaRPr>
          </a:p>
          <a:p>
            <a:pPr algn="just">
              <a:lnSpc>
                <a:spcPct val="150000"/>
              </a:lnSpc>
              <a:spcAft>
                <a:spcPts val="600"/>
              </a:spcAft>
            </a:pPr>
            <a:r>
              <a:rPr lang="en-AU" altLang="en-US" sz="1800">
                <a:latin typeface="Times New Roman" panose="02020603050405020304" pitchFamily="18" charset="0"/>
                <a:ea typeface="Calibri" panose="020F0502020204030204" pitchFamily="34" charset="0"/>
                <a:cs typeface="Times New Roman" panose="02020603050405020304" pitchFamily="18" charset="0"/>
              </a:rPr>
              <a:t>(Click) … Best practice requires searching for reasons for pain and, once suspected, commencing an analgesic trial to confirm or discount its presence. The prioritisation of pain when managing agitation and aggression is a key recommendation in clinical practice guidelines for delirium, as well as for dementia </a:t>
            </a:r>
            <a:endParaRPr lang="en-AU" altLang="en-US" sz="1800">
              <a:ea typeface="Calibri" panose="020F0502020204030204" pitchFamily="34" charset="0"/>
              <a:cs typeface="Times New Roman" panose="02020603050405020304" pitchFamily="18" charset="0"/>
            </a:endParaRPr>
          </a:p>
          <a:p>
            <a:endParaRPr lang="en-AU" altLang="en-US">
              <a:ea typeface="Calibri" panose="020F0502020204030204" pitchFamily="34" charset="0"/>
              <a:cs typeface="Times New Roman" panose="02020603050405020304" pitchFamily="18" charset="0"/>
            </a:endParaRPr>
          </a:p>
          <a:p>
            <a:pPr algn="just">
              <a:lnSpc>
                <a:spcPct val="150000"/>
              </a:lnSpc>
              <a:spcAft>
                <a:spcPts val="600"/>
              </a:spcAft>
            </a:pPr>
            <a:r>
              <a:rPr lang="en-AU" altLang="en-US">
                <a:latin typeface="Times New Roman" panose="02020603050405020304" pitchFamily="18" charset="0"/>
                <a:ea typeface="Calibri" panose="020F0502020204030204" pitchFamily="34" charset="0"/>
                <a:cs typeface="Times New Roman" panose="02020603050405020304" pitchFamily="18" charset="0"/>
              </a:rPr>
              <a:t>(click)</a:t>
            </a:r>
          </a:p>
          <a:p>
            <a:pPr algn="just">
              <a:lnSpc>
                <a:spcPct val="150000"/>
              </a:lnSpc>
              <a:spcAft>
                <a:spcPts val="600"/>
              </a:spcAft>
            </a:pPr>
            <a:r>
              <a:rPr lang="en-AU" altLang="en-US">
                <a:latin typeface="Times New Roman" panose="02020603050405020304" pitchFamily="18" charset="0"/>
                <a:ea typeface="Calibri" panose="020F0502020204030204" pitchFamily="34" charset="0"/>
                <a:cs typeface="Times New Roman" panose="02020603050405020304" pitchFamily="18" charset="0"/>
              </a:rPr>
              <a:t>A limited body of research suggest pain is overlooked in agitation even if fractures or post-surgical wounds have been identified </a:t>
            </a:r>
          </a:p>
          <a:p>
            <a:endParaRPr lang="en-AU" altLang="en-US">
              <a:ea typeface="Calibri" panose="020F0502020204030204" pitchFamily="34" charset="0"/>
              <a:cs typeface="Times New Roman" panose="02020603050405020304" pitchFamily="18" charset="0"/>
            </a:endParaRPr>
          </a:p>
          <a:p>
            <a:r>
              <a:rPr lang="en-AU" altLang="en-US">
                <a:latin typeface="Times New Roman" panose="02020603050405020304" pitchFamily="18" charset="0"/>
                <a:ea typeface="Calibri" panose="020F0502020204030204" pitchFamily="34" charset="0"/>
                <a:cs typeface="Times New Roman" panose="02020603050405020304" pitchFamily="18" charset="0"/>
              </a:rPr>
              <a:t>However, almost no real-time decision-making research has occurred on this topic </a:t>
            </a:r>
            <a:endParaRPr lang="en-AU" altLang="en-US">
              <a:ea typeface="Calibri" panose="020F0502020204030204" pitchFamily="34" charset="0"/>
              <a:cs typeface="Times New Roman" panose="02020603050405020304" pitchFamily="18" charset="0"/>
            </a:endParaRPr>
          </a:p>
          <a:p>
            <a:endParaRPr lang="en-AU" altLang="en-US">
              <a:ea typeface="Calibri" panose="020F0502020204030204" pitchFamily="34" charset="0"/>
              <a:cs typeface="Times New Roman" panose="02020603050405020304" pitchFamily="18" charset="0"/>
            </a:endParaRPr>
          </a:p>
          <a:p>
            <a:r>
              <a:rPr lang="en-AU" altLang="en-US">
                <a:ea typeface="Calibri" panose="020F0502020204030204" pitchFamily="34" charset="0"/>
                <a:cs typeface="Times New Roman" panose="02020603050405020304" pitchFamily="18" charset="0"/>
              </a:rPr>
              <a:t>[00:53:00]</a:t>
            </a:r>
          </a:p>
        </p:txBody>
      </p:sp>
      <p:sp>
        <p:nvSpPr>
          <p:cNvPr id="33796" name="Slide Number Placeholder 3">
            <a:extLst>
              <a:ext uri="{FF2B5EF4-FFF2-40B4-BE49-F238E27FC236}">
                <a16:creationId xmlns:a16="http://schemas.microsoft.com/office/drawing/2014/main" id="{2A2A7487-6D5C-FE31-843F-8367CE5AC8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9049C5-C81D-4807-8936-0AA562A59F85}"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347917C-77F6-DFE9-50BB-71FC8DB23B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5D18DBF-F3DD-25FC-B65A-DD9EF5E95A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AU" altLang="en-US" i="1">
                <a:ea typeface="Calibri" panose="020F0502020204030204" pitchFamily="34" charset="0"/>
                <a:cs typeface="Times New Roman" panose="02020603050405020304" pitchFamily="18" charset="0"/>
              </a:rPr>
              <a:t>Ericsson’s Expert Performance Approach—a methodology for identifying objectively superior performers—recommends recreating complex tasks in controlled and simulated conditions</a:t>
            </a:r>
          </a:p>
          <a:p>
            <a:pPr>
              <a:lnSpc>
                <a:spcPct val="107000"/>
              </a:lnSpc>
              <a:spcAft>
                <a:spcPts val="800"/>
              </a:spcAft>
            </a:pPr>
            <a:endParaRPr lang="en-AU" altLang="en-US">
              <a:ea typeface="Calibri" panose="020F0502020204030204" pitchFamily="34" charset="0"/>
              <a:cs typeface="Times New Roman" panose="02020603050405020304" pitchFamily="18" charset="0"/>
            </a:endParaRPr>
          </a:p>
          <a:p>
            <a:pPr>
              <a:lnSpc>
                <a:spcPct val="107000"/>
              </a:lnSpc>
              <a:spcAft>
                <a:spcPts val="800"/>
              </a:spcAft>
            </a:pPr>
            <a:r>
              <a:rPr lang="en-AU" altLang="en-US">
                <a:ea typeface="Calibri" panose="020F0502020204030204" pitchFamily="34" charset="0"/>
                <a:cs typeface="Times New Roman" panose="02020603050405020304" pitchFamily="18" charset="0"/>
              </a:rPr>
              <a:t>This study therefore used a descriptive correlational design to observe nurses’ performance in a virtual simulation. The use of a standardised virtual patient meant that all participants were subject to the same case, facilitating comparability. </a:t>
            </a:r>
          </a:p>
          <a:p>
            <a:pPr>
              <a:lnSpc>
                <a:spcPct val="107000"/>
              </a:lnSpc>
              <a:spcAft>
                <a:spcPts val="800"/>
              </a:spcAft>
            </a:pPr>
            <a:endParaRPr lang="en-AU" altLang="en-US">
              <a:ea typeface="Calibri" panose="020F0502020204030204" pitchFamily="34" charset="0"/>
              <a:cs typeface="Times New Roman" panose="02020603050405020304" pitchFamily="18" charset="0"/>
            </a:endParaRPr>
          </a:p>
          <a:p>
            <a:pPr>
              <a:lnSpc>
                <a:spcPct val="107000"/>
              </a:lnSpc>
              <a:spcAft>
                <a:spcPts val="800"/>
              </a:spcAft>
            </a:pPr>
            <a:r>
              <a:rPr lang="en-AU" altLang="en-US">
                <a:ea typeface="Calibri" panose="020F0502020204030204" pitchFamily="34" charset="0"/>
                <a:cs typeface="Times New Roman" panose="02020603050405020304" pitchFamily="18" charset="0"/>
              </a:rPr>
              <a:t>(click) A questionnaire captured nurse characterises and ... </a:t>
            </a:r>
          </a:p>
          <a:p>
            <a:pPr>
              <a:lnSpc>
                <a:spcPct val="107000"/>
              </a:lnSpc>
              <a:spcAft>
                <a:spcPts val="800"/>
              </a:spcAft>
            </a:pPr>
            <a:endParaRPr lang="en-AU" altLang="en-US">
              <a:ea typeface="Calibri" panose="020F0502020204030204" pitchFamily="34" charset="0"/>
              <a:cs typeface="Times New Roman" panose="02020603050405020304" pitchFamily="18" charset="0"/>
            </a:endParaRPr>
          </a:p>
          <a:p>
            <a:pPr>
              <a:lnSpc>
                <a:spcPct val="107000"/>
              </a:lnSpc>
              <a:spcAft>
                <a:spcPts val="800"/>
              </a:spcAft>
            </a:pPr>
            <a:r>
              <a:rPr lang="en-AU" altLang="en-US">
                <a:ea typeface="Calibri" panose="020F0502020204030204" pitchFamily="34" charset="0"/>
                <a:cs typeface="Times New Roman" panose="02020603050405020304" pitchFamily="18" charset="0"/>
              </a:rPr>
              <a:t>(click) and performance outcomes were measured using process tracing</a:t>
            </a:r>
          </a:p>
          <a:p>
            <a:pPr>
              <a:lnSpc>
                <a:spcPct val="107000"/>
              </a:lnSpc>
              <a:spcAft>
                <a:spcPts val="800"/>
              </a:spcAft>
            </a:pPr>
            <a:endParaRPr lang="en-AU" altLang="en-US">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AU" altLang="en-US">
                <a:latin typeface="Times New Roman" panose="02020603050405020304" pitchFamily="18" charset="0"/>
                <a:ea typeface="Calibri" panose="020F0502020204030204" pitchFamily="34" charset="0"/>
                <a:cs typeface="Times New Roman" panose="02020603050405020304" pitchFamily="18" charset="0"/>
              </a:rPr>
              <a:t>(click) </a:t>
            </a:r>
            <a:r>
              <a:rPr lang="en-AU" altLang="en-US">
                <a:ea typeface="Calibri" panose="020F0502020204030204" pitchFamily="34" charset="0"/>
                <a:cs typeface="Times New Roman" panose="02020603050405020304" pitchFamily="18" charset="0"/>
              </a:rPr>
              <a:t>this data was then correlated and compared in analysis</a:t>
            </a:r>
          </a:p>
          <a:p>
            <a:pPr>
              <a:lnSpc>
                <a:spcPct val="107000"/>
              </a:lnSpc>
              <a:spcAft>
                <a:spcPts val="800"/>
              </a:spcAft>
            </a:pPr>
            <a:endParaRPr lang="en-AU" altLang="en-US">
              <a:ea typeface="Calibri" panose="020F0502020204030204" pitchFamily="34" charset="0"/>
              <a:cs typeface="Times New Roman" panose="02020603050405020304" pitchFamily="18" charset="0"/>
            </a:endParaRPr>
          </a:p>
          <a:p>
            <a:pPr>
              <a:lnSpc>
                <a:spcPct val="107000"/>
              </a:lnSpc>
              <a:spcAft>
                <a:spcPts val="800"/>
              </a:spcAft>
            </a:pPr>
            <a:r>
              <a:rPr lang="en-AU" altLang="en-US">
                <a:ea typeface="Calibri" panose="020F0502020204030204" pitchFamily="34" charset="0"/>
                <a:cs typeface="Times New Roman" panose="02020603050405020304" pitchFamily="18" charset="0"/>
              </a:rPr>
              <a:t>[01:31:56]</a:t>
            </a:r>
          </a:p>
          <a:p>
            <a:pPr eaLnBrk="1" hangingPunct="1">
              <a:spcBef>
                <a:spcPct val="0"/>
              </a:spcBef>
            </a:pPr>
            <a:endParaRPr lang="en-AU" altLang="en-US">
              <a:ea typeface="Calibri" panose="020F0502020204030204" pitchFamily="34" charset="0"/>
              <a:cs typeface="Times New Roman" panose="02020603050405020304" pitchFamily="18" charset="0"/>
            </a:endParaRPr>
          </a:p>
        </p:txBody>
      </p:sp>
      <p:sp>
        <p:nvSpPr>
          <p:cNvPr id="39940" name="Slide Number Placeholder 3">
            <a:extLst>
              <a:ext uri="{FF2B5EF4-FFF2-40B4-BE49-F238E27FC236}">
                <a16:creationId xmlns:a16="http://schemas.microsoft.com/office/drawing/2014/main" id="{91DA6332-A3F9-95B2-BB43-E29E754231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6DF920-A9D8-4C2F-9149-CCDE15D6B752}"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6C6FD254-53AE-8701-1DAA-2C98C3AD35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1DD2377-027D-A999-80B4-7D2D2EB22F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The branching simulation pathway design was complex and many pathways had to conceived based on a prediction of nurses’ behaviour.</a:t>
            </a:r>
          </a:p>
          <a:p>
            <a:pPr eaLnBrk="1" hangingPunct="1">
              <a:spcBef>
                <a:spcPct val="0"/>
              </a:spcBef>
            </a:pPr>
            <a:r>
              <a:rPr lang="en-AU" altLang="en-US"/>
              <a:t> </a:t>
            </a:r>
          </a:p>
          <a:p>
            <a:pPr eaLnBrk="1" hangingPunct="1">
              <a:spcBef>
                <a:spcPct val="0"/>
              </a:spcBef>
            </a:pPr>
            <a:r>
              <a:rPr lang="en-AU" altLang="en-US"/>
              <a:t>In this pathway plan The Green box represents film, the red figure is the avatar and the grey circle is a decision point. </a:t>
            </a:r>
          </a:p>
          <a:p>
            <a:pPr eaLnBrk="1" hangingPunct="1">
              <a:spcBef>
                <a:spcPct val="0"/>
              </a:spcBef>
            </a:pPr>
            <a:endParaRPr lang="en-AU" altLang="en-US"/>
          </a:p>
          <a:p>
            <a:pPr eaLnBrk="1" hangingPunct="1">
              <a:spcBef>
                <a:spcPct val="0"/>
              </a:spcBef>
            </a:pPr>
            <a:r>
              <a:rPr lang="en-AU" altLang="en-US"/>
              <a:t>(click) As you can see the simulation pathways quickly become complex. </a:t>
            </a:r>
          </a:p>
          <a:p>
            <a:pPr eaLnBrk="1" hangingPunct="1">
              <a:spcBef>
                <a:spcPct val="0"/>
              </a:spcBef>
            </a:pPr>
            <a:endParaRPr lang="en-AU" altLang="en-US"/>
          </a:p>
          <a:p>
            <a:pPr eaLnBrk="1" hangingPunct="1">
              <a:spcBef>
                <a:spcPct val="0"/>
              </a:spcBef>
            </a:pPr>
            <a:r>
              <a:rPr lang="en-AU" altLang="en-US"/>
              <a:t>[sequence = [01:55:22]]</a:t>
            </a:r>
          </a:p>
        </p:txBody>
      </p:sp>
      <p:sp>
        <p:nvSpPr>
          <p:cNvPr id="74756" name="Slide Number Placeholder 3">
            <a:extLst>
              <a:ext uri="{FF2B5EF4-FFF2-40B4-BE49-F238E27FC236}">
                <a16:creationId xmlns:a16="http://schemas.microsoft.com/office/drawing/2014/main" id="{E084BA1E-61AE-8B8A-E081-C6A04A0249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8821D0-951D-402A-BCEA-BD7D622389FC}" type="slidenum">
              <a:rPr kumimoji="0" lang="en-AU"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AU"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Whole team works within the unit to produce a 1-page cognition support plan that can go with the patients back into the community once proven effective. </a:t>
            </a:r>
          </a:p>
          <a:p>
            <a:r>
              <a:rPr lang="en-AU" dirty="0"/>
              <a:t>Truly interprofessional practice. </a:t>
            </a:r>
          </a:p>
        </p:txBody>
      </p:sp>
      <p:sp>
        <p:nvSpPr>
          <p:cNvPr id="4" name="Slide Number Placeholder 3"/>
          <p:cNvSpPr>
            <a:spLocks noGrp="1"/>
          </p:cNvSpPr>
          <p:nvPr>
            <p:ph type="sldNum" sz="quarter" idx="5"/>
          </p:nvPr>
        </p:nvSpPr>
        <p:spPr/>
        <p:txBody>
          <a:bodyPr/>
          <a:lstStyle/>
          <a:p>
            <a:fld id="{EC45A894-4FC0-4148-A30C-F3D6818881F8}" type="slidenum">
              <a:rPr lang="en-AU" smtClean="0"/>
              <a:t>48</a:t>
            </a:fld>
            <a:endParaRPr lang="en-AU"/>
          </a:p>
        </p:txBody>
      </p:sp>
    </p:spTree>
    <p:extLst>
      <p:ext uri="{BB962C8B-B14F-4D97-AF65-F5344CB8AC3E}">
        <p14:creationId xmlns:p14="http://schemas.microsoft.com/office/powerpoint/2010/main" val="258915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74360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FRED</a:t>
            </a:r>
          </a:p>
          <a:p>
            <a:r>
              <a:rPr lang="en-AU" dirty="0"/>
              <a:t>Establish preferences and make sure you deliver care in accordance with these as much as able</a:t>
            </a:r>
          </a:p>
          <a:p>
            <a:r>
              <a:rPr lang="en-AU" dirty="0"/>
              <a:t>Again, positive behaviour support pans for people with cognitive disabilities should be accessed as a priority early in any admission.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56197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a:t>
            </a:r>
          </a:p>
          <a:p>
            <a:r>
              <a:rPr lang="en-US" dirty="0"/>
              <a:t>What sort of resources and activities should you do?</a:t>
            </a:r>
          </a:p>
          <a:p>
            <a:r>
              <a:rPr lang="en-US" dirty="0"/>
              <a:t>How do you get nursing staff and others to engage in this type of activity as part of care? </a:t>
            </a:r>
          </a:p>
          <a:p>
            <a:r>
              <a:rPr lang="en-US" dirty="0"/>
              <a:t>Need resources and need to know what activities are preferred then need to make as part of care.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72595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FRED</a:t>
            </a:r>
          </a:p>
          <a:p>
            <a:r>
              <a:rPr lang="en-AU" b="0" i="0" dirty="0">
                <a:solidFill>
                  <a:srgbClr val="202124"/>
                </a:solidFill>
                <a:effectLst/>
                <a:latin typeface="arial" panose="020B0604020202020204" pitchFamily="34" charset="0"/>
              </a:rPr>
              <a:t>Apraxia is </a:t>
            </a:r>
            <a:r>
              <a:rPr lang="en-AU" b="1" i="0" dirty="0">
                <a:solidFill>
                  <a:srgbClr val="202124"/>
                </a:solidFill>
                <a:effectLst/>
                <a:latin typeface="arial" panose="020B0604020202020204" pitchFamily="34" charset="0"/>
              </a:rPr>
              <a:t>one of the most common cognitive issues seen in dementia</a:t>
            </a:r>
            <a:r>
              <a:rPr lang="en-AU" b="0" i="0" dirty="0">
                <a:solidFill>
                  <a:srgbClr val="202124"/>
                </a:solidFill>
                <a:effectLst/>
                <a:latin typeface="arial" panose="020B0604020202020204" pitchFamily="34" charset="0"/>
              </a:rPr>
              <a:t>. Apraxia is often associated with agnosia (loss of recognition) and/or aphasia (loss of language). The person is unable to perform tasks or purposeful movements when asked, even though they: understand the request or command.</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12435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4</a:t>
            </a:fld>
            <a:endParaRPr lang="en-AU"/>
          </a:p>
        </p:txBody>
      </p:sp>
    </p:spTree>
    <p:extLst>
      <p:ext uri="{BB962C8B-B14F-4D97-AF65-F5344CB8AC3E}">
        <p14:creationId xmlns:p14="http://schemas.microsoft.com/office/powerpoint/2010/main" val="1219665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5A894-4FC0-4148-A30C-F3D6818881F8}" type="slidenum">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72818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7</a:t>
            </a:fld>
            <a:endParaRPr lang="en-AU"/>
          </a:p>
        </p:txBody>
      </p:sp>
    </p:spTree>
    <p:extLst>
      <p:ext uri="{BB962C8B-B14F-4D97-AF65-F5344CB8AC3E}">
        <p14:creationId xmlns:p14="http://schemas.microsoft.com/office/powerpoint/2010/main" val="281190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poor hospital outcomes associated with dementia are well documented</a:t>
            </a:r>
          </a:p>
          <a:p>
            <a:r>
              <a:rPr lang="en-AU" dirty="0"/>
              <a:t>Increased risk of falls, adverse events, disrupted treatments, restrictive practices, and longer length of stay.</a:t>
            </a:r>
          </a:p>
          <a:p>
            <a:r>
              <a:rPr lang="en-AU" dirty="0"/>
              <a:t>BPSD like agitation have a significant role to play, in particular, causing  </a:t>
            </a:r>
          </a:p>
        </p:txBody>
      </p:sp>
      <p:sp>
        <p:nvSpPr>
          <p:cNvPr id="4" name="Slide Number Placeholder 3"/>
          <p:cNvSpPr>
            <a:spLocks noGrp="1"/>
          </p:cNvSpPr>
          <p:nvPr>
            <p:ph type="sldNum" sz="quarter" idx="5"/>
          </p:nvPr>
        </p:nvSpPr>
        <p:spPr/>
        <p:txBody>
          <a:bodyPr/>
          <a:lstStyle/>
          <a:p>
            <a:fld id="{EC45A894-4FC0-4148-A30C-F3D6818881F8}" type="slidenum">
              <a:rPr lang="en-AU" smtClean="0"/>
              <a:t>11</a:t>
            </a:fld>
            <a:endParaRPr lang="en-AU"/>
          </a:p>
        </p:txBody>
      </p:sp>
    </p:spTree>
    <p:extLst>
      <p:ext uri="{BB962C8B-B14F-4D97-AF65-F5344CB8AC3E}">
        <p14:creationId xmlns:p14="http://schemas.microsoft.com/office/powerpoint/2010/main" val="237734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the presence of BPSD like agitation have a significant role to play, in particular, causing increased morality, discharge to facilities, extra costs in specialling.   </a:t>
            </a:r>
          </a:p>
          <a:p>
            <a:endParaRPr lang="en-AU" dirty="0"/>
          </a:p>
        </p:txBody>
      </p:sp>
      <p:sp>
        <p:nvSpPr>
          <p:cNvPr id="4" name="Slide Number Placeholder 3"/>
          <p:cNvSpPr>
            <a:spLocks noGrp="1"/>
          </p:cNvSpPr>
          <p:nvPr>
            <p:ph type="sldNum" sz="quarter" idx="5"/>
          </p:nvPr>
        </p:nvSpPr>
        <p:spPr/>
        <p:txBody>
          <a:bodyPr/>
          <a:lstStyle/>
          <a:p>
            <a:fld id="{EC45A894-4FC0-4148-A30C-F3D6818881F8}" type="slidenum">
              <a:rPr lang="en-AU" smtClean="0"/>
              <a:t>12</a:t>
            </a:fld>
            <a:endParaRPr lang="en-AU"/>
          </a:p>
        </p:txBody>
      </p:sp>
    </p:spTree>
    <p:extLst>
      <p:ext uri="{BB962C8B-B14F-4D97-AF65-F5344CB8AC3E}">
        <p14:creationId xmlns:p14="http://schemas.microsoft.com/office/powerpoint/2010/main" val="229985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our hospital site we had undertaken extensive work over the last decade or so, to capacity build our medical wards to provide better inpatient dementia care.  </a:t>
            </a:r>
          </a:p>
          <a:p>
            <a:r>
              <a:rPr lang="en-AU" dirty="0"/>
              <a:t>BUT… even with this work by late 2015 we began to experience higher rates of occupational violence, more mobile patients with significant BPSD, leading to more specials and staff burnout. </a:t>
            </a:r>
          </a:p>
        </p:txBody>
      </p:sp>
      <p:sp>
        <p:nvSpPr>
          <p:cNvPr id="4" name="Slide Number Placeholder 3"/>
          <p:cNvSpPr>
            <a:spLocks noGrp="1"/>
          </p:cNvSpPr>
          <p:nvPr>
            <p:ph type="sldNum" sz="quarter" idx="5"/>
          </p:nvPr>
        </p:nvSpPr>
        <p:spPr/>
        <p:txBody>
          <a:bodyPr/>
          <a:lstStyle/>
          <a:p>
            <a:fld id="{EC45A894-4FC0-4148-A30C-F3D6818881F8}" type="slidenum">
              <a:rPr lang="en-AU" smtClean="0"/>
              <a:t>13</a:t>
            </a:fld>
            <a:endParaRPr lang="en-AU"/>
          </a:p>
        </p:txBody>
      </p:sp>
    </p:spTree>
    <p:extLst>
      <p:ext uri="{BB962C8B-B14F-4D97-AF65-F5344CB8AC3E}">
        <p14:creationId xmlns:p14="http://schemas.microsoft.com/office/powerpoint/2010/main" val="3892420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4213" y="1059661"/>
            <a:ext cx="7772400" cy="1102519"/>
          </a:xfrm>
        </p:spPr>
        <p:txBody>
          <a:bodyPr/>
          <a:lstStyle>
            <a:lvl1pPr>
              <a:defRPr sz="3600" b="1">
                <a:solidFill>
                  <a:schemeClr val="bg1"/>
                </a:solidFill>
              </a:defRPr>
            </a:lvl1pPr>
          </a:lstStyle>
          <a:p>
            <a:pPr lvl="0"/>
            <a:r>
              <a:rPr lang="en-AU" noProof="0" dirty="0"/>
              <a:t>Click to edit Master title style</a:t>
            </a:r>
          </a:p>
        </p:txBody>
      </p:sp>
      <p:sp>
        <p:nvSpPr>
          <p:cNvPr id="5123" name="Rectangle 3"/>
          <p:cNvSpPr>
            <a:spLocks noGrp="1" noChangeArrowheads="1"/>
          </p:cNvSpPr>
          <p:nvPr>
            <p:ph type="subTitle" idx="1"/>
          </p:nvPr>
        </p:nvSpPr>
        <p:spPr>
          <a:xfrm>
            <a:off x="683568" y="2193135"/>
            <a:ext cx="7776864" cy="972685"/>
          </a:xfrm>
        </p:spPr>
        <p:txBody>
          <a:bodyPr/>
          <a:lstStyle>
            <a:lvl1pPr marL="0" indent="0">
              <a:buFontTx/>
              <a:buNone/>
              <a:defRPr sz="2000">
                <a:solidFill>
                  <a:schemeClr val="bg1"/>
                </a:solidFill>
              </a:defRPr>
            </a:lvl1pPr>
          </a:lstStyle>
          <a:p>
            <a:pPr lvl="0"/>
            <a:r>
              <a:rPr lang="en-AU" noProof="0" dirty="0"/>
              <a:t>Click to edit Master subtitle style</a:t>
            </a:r>
          </a:p>
        </p:txBody>
      </p:sp>
      <p:sp>
        <p:nvSpPr>
          <p:cNvPr id="13" name="Text Placeholder 12"/>
          <p:cNvSpPr>
            <a:spLocks noGrp="1"/>
          </p:cNvSpPr>
          <p:nvPr>
            <p:ph type="body" sz="quarter" idx="12"/>
          </p:nvPr>
        </p:nvSpPr>
        <p:spPr>
          <a:xfrm>
            <a:off x="683568" y="3435846"/>
            <a:ext cx="7776864" cy="648072"/>
          </a:xfrm>
        </p:spPr>
        <p:txBody>
          <a:bodyPr/>
          <a:lstStyle>
            <a:lvl1pPr marL="0" indent="0">
              <a:buNone/>
              <a:defRPr sz="110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0601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lvl1pPr>
              <a:defRPr>
                <a:solidFill>
                  <a:srgbClr val="B87097"/>
                </a:solidFill>
              </a:defRPr>
            </a:lvl1pPr>
          </a:lstStyle>
          <a:p>
            <a:r>
              <a:rPr lang="en-US" dirty="0"/>
              <a:t>Click to edit Master title style</a:t>
            </a:r>
            <a:endParaRPr lang="en-AU"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2429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16523" indent="0" algn="ctr">
              <a:buNone/>
              <a:defRPr>
                <a:solidFill>
                  <a:schemeClr val="tx1">
                    <a:tint val="75000"/>
                  </a:schemeClr>
                </a:solidFill>
              </a:defRPr>
            </a:lvl2pPr>
            <a:lvl3pPr marL="633047" indent="0" algn="ctr">
              <a:buNone/>
              <a:defRPr>
                <a:solidFill>
                  <a:schemeClr val="tx1">
                    <a:tint val="75000"/>
                  </a:schemeClr>
                </a:solidFill>
              </a:defRPr>
            </a:lvl3pPr>
            <a:lvl4pPr marL="949570" indent="0" algn="ctr">
              <a:buNone/>
              <a:defRPr>
                <a:solidFill>
                  <a:schemeClr val="tx1">
                    <a:tint val="75000"/>
                  </a:schemeClr>
                </a:solidFill>
              </a:defRPr>
            </a:lvl4pPr>
            <a:lvl5pPr marL="1266092" indent="0" algn="ctr">
              <a:buNone/>
              <a:defRPr>
                <a:solidFill>
                  <a:schemeClr val="tx1">
                    <a:tint val="75000"/>
                  </a:schemeClr>
                </a:solidFill>
              </a:defRPr>
            </a:lvl5pPr>
            <a:lvl6pPr marL="1582615" indent="0" algn="ctr">
              <a:buNone/>
              <a:defRPr>
                <a:solidFill>
                  <a:schemeClr val="tx1">
                    <a:tint val="75000"/>
                  </a:schemeClr>
                </a:solidFill>
              </a:defRPr>
            </a:lvl6pPr>
            <a:lvl7pPr marL="1899139" indent="0" algn="ctr">
              <a:buNone/>
              <a:defRPr>
                <a:solidFill>
                  <a:schemeClr val="tx1">
                    <a:tint val="75000"/>
                  </a:schemeClr>
                </a:solidFill>
              </a:defRPr>
            </a:lvl7pPr>
            <a:lvl8pPr marL="2215662" indent="0" algn="ctr">
              <a:buNone/>
              <a:defRPr>
                <a:solidFill>
                  <a:schemeClr val="tx1">
                    <a:tint val="75000"/>
                  </a:schemeClr>
                </a:solidFill>
              </a:defRPr>
            </a:lvl8pPr>
            <a:lvl9pPr marL="2532185" indent="0" algn="ctr">
              <a:buNone/>
              <a:defRPr>
                <a:solidFill>
                  <a:schemeClr val="tx1">
                    <a:tint val="75000"/>
                  </a:schemeClr>
                </a:solidFill>
              </a:defRPr>
            </a:lvl9pPr>
          </a:lstStyle>
          <a:p>
            <a:r>
              <a:rPr lang="en-AU"/>
              <a:t>Click to edit Master subtitle style</a:t>
            </a:r>
            <a:endParaRPr lang="en-US"/>
          </a:p>
        </p:txBody>
      </p:sp>
      <p:sp>
        <p:nvSpPr>
          <p:cNvPr id="5" name="Footer Placeholder 4"/>
          <p:cNvSpPr>
            <a:spLocks noGrp="1"/>
          </p:cNvSpPr>
          <p:nvPr>
            <p:ph type="ftr" sz="quarter" idx="11"/>
          </p:nvPr>
        </p:nvSpPr>
        <p:spPr>
          <a:xfrm>
            <a:off x="4642339" y="4572001"/>
            <a:ext cx="4191000" cy="273844"/>
          </a:xfrm>
          <a:prstGeom prst="rect">
            <a:avLst/>
          </a:prstGeom>
        </p:spPr>
        <p:txBody>
          <a:bodyPr/>
          <a:lstStyle/>
          <a:p>
            <a:endParaRPr lang="en-US" dirty="0"/>
          </a:p>
        </p:txBody>
      </p:sp>
    </p:spTree>
    <p:extLst>
      <p:ext uri="{BB962C8B-B14F-4D97-AF65-F5344CB8AC3E}">
        <p14:creationId xmlns:p14="http://schemas.microsoft.com/office/powerpoint/2010/main" val="488579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642339" y="4572001"/>
            <a:ext cx="4191000" cy="273844"/>
          </a:xfrm>
          <a:prstGeom prst="rect">
            <a:avLst/>
          </a:prstGeom>
        </p:spPr>
        <p:txBody>
          <a:bodyPr/>
          <a:lstStyle/>
          <a:p>
            <a:endParaRPr lang="en-US" dirty="0"/>
          </a:p>
        </p:txBody>
      </p:sp>
    </p:spTree>
    <p:extLst>
      <p:ext uri="{BB962C8B-B14F-4D97-AF65-F5344CB8AC3E}">
        <p14:creationId xmlns:p14="http://schemas.microsoft.com/office/powerpoint/2010/main" val="4205371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B07EF3-8F8B-4E26-8BEF-0A95F81DAC4B}"/>
              </a:ext>
            </a:extLst>
          </p:cNvPr>
          <p:cNvSpPr>
            <a:spLocks noGrp="1"/>
          </p:cNvSpPr>
          <p:nvPr>
            <p:ph type="dt" sz="half" idx="10"/>
          </p:nvPr>
        </p:nvSpPr>
        <p:spPr/>
        <p:txBody>
          <a:bodyPr/>
          <a:lstStyle>
            <a:lvl1pPr>
              <a:defRPr/>
            </a:lvl1pPr>
          </a:lstStyle>
          <a:p>
            <a:pPr>
              <a:defRPr/>
            </a:pPr>
            <a:fld id="{B4BA94FC-2D67-4F15-9009-33517A6A8240}" type="datetimeFigureOut">
              <a:rPr lang="en-AU"/>
              <a:pPr>
                <a:defRPr/>
              </a:pPr>
              <a:t>06-Oct-23</a:t>
            </a:fld>
            <a:endParaRPr lang="en-AU"/>
          </a:p>
        </p:txBody>
      </p:sp>
      <p:sp>
        <p:nvSpPr>
          <p:cNvPr id="3" name="Footer Placeholder 4">
            <a:extLst>
              <a:ext uri="{FF2B5EF4-FFF2-40B4-BE49-F238E27FC236}">
                <a16:creationId xmlns:a16="http://schemas.microsoft.com/office/drawing/2014/main" id="{D7C4CE56-A099-473D-9DC8-FD6F44A09708}"/>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869C841E-665D-46DB-AE4F-764A68EF6F71}"/>
              </a:ext>
            </a:extLst>
          </p:cNvPr>
          <p:cNvSpPr>
            <a:spLocks noGrp="1"/>
          </p:cNvSpPr>
          <p:nvPr>
            <p:ph type="sldNum" sz="quarter" idx="12"/>
          </p:nvPr>
        </p:nvSpPr>
        <p:spPr/>
        <p:txBody>
          <a:bodyPr/>
          <a:lstStyle>
            <a:lvl1pPr>
              <a:defRPr/>
            </a:lvl1pPr>
          </a:lstStyle>
          <a:p>
            <a:pPr>
              <a:defRPr/>
            </a:pPr>
            <a:fld id="{E2CB0732-2161-4A3A-B043-CF1743B83613}" type="slidenum">
              <a:rPr lang="en-AU" altLang="en-US"/>
              <a:pPr>
                <a:defRPr/>
              </a:pPr>
              <a:t>‹#›</a:t>
            </a:fld>
            <a:endParaRPr lang="en-AU" altLang="en-US"/>
          </a:p>
        </p:txBody>
      </p:sp>
    </p:spTree>
    <p:extLst>
      <p:ext uri="{BB962C8B-B14F-4D97-AF65-F5344CB8AC3E}">
        <p14:creationId xmlns:p14="http://schemas.microsoft.com/office/powerpoint/2010/main" val="301580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AU"/>
              <a:t>Click to edit Master subtitle style</a:t>
            </a:r>
            <a:endParaRPr lang="en-US"/>
          </a:p>
        </p:txBody>
      </p:sp>
      <p:sp>
        <p:nvSpPr>
          <p:cNvPr id="5" name="Footer Placeholder 4"/>
          <p:cNvSpPr>
            <a:spLocks noGrp="1"/>
          </p:cNvSpPr>
          <p:nvPr>
            <p:ph type="ftr" sz="quarter" idx="11"/>
          </p:nvPr>
        </p:nvSpPr>
        <p:spPr>
          <a:xfrm>
            <a:off x="4642338" y="4572000"/>
            <a:ext cx="4191000" cy="273844"/>
          </a:xfrm>
          <a:prstGeom prst="rect">
            <a:avLst/>
          </a:prstGeom>
        </p:spPr>
        <p:txBody>
          <a:bodyPr/>
          <a:lstStyle/>
          <a:p>
            <a:endParaRPr lang="en-US" dirty="0"/>
          </a:p>
        </p:txBody>
      </p:sp>
    </p:spTree>
    <p:extLst>
      <p:ext uri="{BB962C8B-B14F-4D97-AF65-F5344CB8AC3E}">
        <p14:creationId xmlns:p14="http://schemas.microsoft.com/office/powerpoint/2010/main" val="224659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24AF4BD-ED88-2EE3-CB01-74DD4012B4F9}"/>
              </a:ext>
            </a:extLst>
          </p:cNvPr>
          <p:cNvSpPr>
            <a:spLocks noGrp="1"/>
          </p:cNvSpPr>
          <p:nvPr>
            <p:ph type="dt" sz="half" idx="10"/>
          </p:nvPr>
        </p:nvSpPr>
        <p:spPr/>
        <p:txBody>
          <a:bodyPr/>
          <a:lstStyle>
            <a:lvl1pPr>
              <a:defRPr/>
            </a:lvl1pPr>
          </a:lstStyle>
          <a:p>
            <a:pPr>
              <a:defRPr/>
            </a:pPr>
            <a:fld id="{DCAC3956-3445-40AC-9CF6-5D624751DE8D}" type="datetimeFigureOut">
              <a:rPr lang="en-AU"/>
              <a:pPr>
                <a:defRPr/>
              </a:pPr>
              <a:t>06-Oct-23</a:t>
            </a:fld>
            <a:endParaRPr lang="en-AU"/>
          </a:p>
        </p:txBody>
      </p:sp>
      <p:sp>
        <p:nvSpPr>
          <p:cNvPr id="5" name="Footer Placeholder 4">
            <a:extLst>
              <a:ext uri="{FF2B5EF4-FFF2-40B4-BE49-F238E27FC236}">
                <a16:creationId xmlns:a16="http://schemas.microsoft.com/office/drawing/2014/main" id="{F43324C1-91F8-052C-CA15-DB2C79B03481}"/>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8CC16E9A-EE21-7B57-4DEC-A1D5FA4246EE}"/>
              </a:ext>
            </a:extLst>
          </p:cNvPr>
          <p:cNvSpPr>
            <a:spLocks noGrp="1"/>
          </p:cNvSpPr>
          <p:nvPr>
            <p:ph type="sldNum" sz="quarter" idx="12"/>
          </p:nvPr>
        </p:nvSpPr>
        <p:spPr/>
        <p:txBody>
          <a:bodyPr/>
          <a:lstStyle>
            <a:lvl1pPr>
              <a:defRPr/>
            </a:lvl1pPr>
          </a:lstStyle>
          <a:p>
            <a:pPr>
              <a:defRPr/>
            </a:pPr>
            <a:fld id="{75CA13EF-A48E-41C4-BC63-42E330A90E3A}" type="slidenum">
              <a:rPr lang="en-AU" altLang="en-US"/>
              <a:pPr>
                <a:defRPr/>
              </a:pPr>
              <a:t>‹#›</a:t>
            </a:fld>
            <a:endParaRPr lang="en-AU" altLang="en-US"/>
          </a:p>
        </p:txBody>
      </p:sp>
    </p:spTree>
    <p:extLst>
      <p:ext uri="{BB962C8B-B14F-4D97-AF65-F5344CB8AC3E}">
        <p14:creationId xmlns:p14="http://schemas.microsoft.com/office/powerpoint/2010/main" val="3978867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4FCA707-FC0A-323C-E7F8-701A46EFA312}"/>
              </a:ext>
            </a:extLst>
          </p:cNvPr>
          <p:cNvSpPr>
            <a:spLocks noGrp="1"/>
          </p:cNvSpPr>
          <p:nvPr>
            <p:ph type="dt" sz="half" idx="10"/>
          </p:nvPr>
        </p:nvSpPr>
        <p:spPr/>
        <p:txBody>
          <a:bodyPr/>
          <a:lstStyle>
            <a:lvl1pPr>
              <a:defRPr/>
            </a:lvl1pPr>
          </a:lstStyle>
          <a:p>
            <a:pPr>
              <a:defRPr/>
            </a:pPr>
            <a:fld id="{273241FA-D237-435D-B029-FC069D4824C6}" type="datetimeFigureOut">
              <a:rPr lang="en-AU"/>
              <a:pPr>
                <a:defRPr/>
              </a:pPr>
              <a:t>06-Oct-23</a:t>
            </a:fld>
            <a:endParaRPr lang="en-AU"/>
          </a:p>
        </p:txBody>
      </p:sp>
      <p:sp>
        <p:nvSpPr>
          <p:cNvPr id="5" name="Footer Placeholder 4">
            <a:extLst>
              <a:ext uri="{FF2B5EF4-FFF2-40B4-BE49-F238E27FC236}">
                <a16:creationId xmlns:a16="http://schemas.microsoft.com/office/drawing/2014/main" id="{6C09CFDD-28C3-9374-7781-134E5135ED9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945F11B2-E009-F3E6-2471-A685F8967FB5}"/>
              </a:ext>
            </a:extLst>
          </p:cNvPr>
          <p:cNvSpPr>
            <a:spLocks noGrp="1"/>
          </p:cNvSpPr>
          <p:nvPr>
            <p:ph type="sldNum" sz="quarter" idx="12"/>
          </p:nvPr>
        </p:nvSpPr>
        <p:spPr/>
        <p:txBody>
          <a:bodyPr/>
          <a:lstStyle>
            <a:lvl1pPr>
              <a:defRPr/>
            </a:lvl1pPr>
          </a:lstStyle>
          <a:p>
            <a:pPr>
              <a:defRPr/>
            </a:pPr>
            <a:fld id="{A90474ED-19BA-470E-AB09-785D2005890B}" type="slidenum">
              <a:rPr lang="en-AU" altLang="en-US"/>
              <a:pPr>
                <a:defRPr/>
              </a:pPr>
              <a:t>‹#›</a:t>
            </a:fld>
            <a:endParaRPr lang="en-AU" altLang="en-US"/>
          </a:p>
        </p:txBody>
      </p:sp>
    </p:spTree>
    <p:extLst>
      <p:ext uri="{BB962C8B-B14F-4D97-AF65-F5344CB8AC3E}">
        <p14:creationId xmlns:p14="http://schemas.microsoft.com/office/powerpoint/2010/main" val="227489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2B9B92-120D-38DA-FEC6-80653DEEBBB6}"/>
              </a:ext>
            </a:extLst>
          </p:cNvPr>
          <p:cNvSpPr>
            <a:spLocks noGrp="1"/>
          </p:cNvSpPr>
          <p:nvPr>
            <p:ph type="dt" sz="half" idx="10"/>
          </p:nvPr>
        </p:nvSpPr>
        <p:spPr/>
        <p:txBody>
          <a:bodyPr/>
          <a:lstStyle>
            <a:lvl1pPr>
              <a:defRPr/>
            </a:lvl1pPr>
          </a:lstStyle>
          <a:p>
            <a:pPr>
              <a:defRPr/>
            </a:pPr>
            <a:fld id="{0913A6D6-D396-46FE-A8F9-8699998B9AC1}" type="datetimeFigureOut">
              <a:rPr lang="en-AU"/>
              <a:pPr>
                <a:defRPr/>
              </a:pPr>
              <a:t>06-Oct-23</a:t>
            </a:fld>
            <a:endParaRPr lang="en-AU"/>
          </a:p>
        </p:txBody>
      </p:sp>
      <p:sp>
        <p:nvSpPr>
          <p:cNvPr id="5" name="Footer Placeholder 4">
            <a:extLst>
              <a:ext uri="{FF2B5EF4-FFF2-40B4-BE49-F238E27FC236}">
                <a16:creationId xmlns:a16="http://schemas.microsoft.com/office/drawing/2014/main" id="{9586834F-CFE6-B0C0-79BC-81E0C0BE922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5C23630D-23EF-62C5-D71A-0EA93644A249}"/>
              </a:ext>
            </a:extLst>
          </p:cNvPr>
          <p:cNvSpPr>
            <a:spLocks noGrp="1"/>
          </p:cNvSpPr>
          <p:nvPr>
            <p:ph type="sldNum" sz="quarter" idx="12"/>
          </p:nvPr>
        </p:nvSpPr>
        <p:spPr/>
        <p:txBody>
          <a:bodyPr/>
          <a:lstStyle>
            <a:lvl1pPr>
              <a:defRPr/>
            </a:lvl1pPr>
          </a:lstStyle>
          <a:p>
            <a:pPr>
              <a:defRPr/>
            </a:pPr>
            <a:fld id="{A9E83C98-1F93-46E6-A204-A73C79E6D0F7}" type="slidenum">
              <a:rPr lang="en-AU" altLang="en-US"/>
              <a:pPr>
                <a:defRPr/>
              </a:pPr>
              <a:t>‹#›</a:t>
            </a:fld>
            <a:endParaRPr lang="en-AU" altLang="en-US"/>
          </a:p>
        </p:txBody>
      </p:sp>
    </p:spTree>
    <p:extLst>
      <p:ext uri="{BB962C8B-B14F-4D97-AF65-F5344CB8AC3E}">
        <p14:creationId xmlns:p14="http://schemas.microsoft.com/office/powerpoint/2010/main" val="317038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4A7ED7AC-E6C9-F788-F3E0-997ADC1F90F1}"/>
              </a:ext>
            </a:extLst>
          </p:cNvPr>
          <p:cNvSpPr>
            <a:spLocks noGrp="1"/>
          </p:cNvSpPr>
          <p:nvPr>
            <p:ph type="dt" sz="half" idx="10"/>
          </p:nvPr>
        </p:nvSpPr>
        <p:spPr/>
        <p:txBody>
          <a:bodyPr/>
          <a:lstStyle>
            <a:lvl1pPr>
              <a:defRPr/>
            </a:lvl1pPr>
          </a:lstStyle>
          <a:p>
            <a:pPr>
              <a:defRPr/>
            </a:pPr>
            <a:fld id="{9FA5A9A4-0425-42F6-B881-81FC7B2B9539}" type="datetimeFigureOut">
              <a:rPr lang="en-AU"/>
              <a:pPr>
                <a:defRPr/>
              </a:pPr>
              <a:t>06-Oct-23</a:t>
            </a:fld>
            <a:endParaRPr lang="en-AU"/>
          </a:p>
        </p:txBody>
      </p:sp>
      <p:sp>
        <p:nvSpPr>
          <p:cNvPr id="6" name="Footer Placeholder 4">
            <a:extLst>
              <a:ext uri="{FF2B5EF4-FFF2-40B4-BE49-F238E27FC236}">
                <a16:creationId xmlns:a16="http://schemas.microsoft.com/office/drawing/2014/main" id="{DC950DF1-B612-C928-E464-124A0DF54305}"/>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F79C8178-4293-5A8A-35E0-BB818A3E636A}"/>
              </a:ext>
            </a:extLst>
          </p:cNvPr>
          <p:cNvSpPr>
            <a:spLocks noGrp="1"/>
          </p:cNvSpPr>
          <p:nvPr>
            <p:ph type="sldNum" sz="quarter" idx="12"/>
          </p:nvPr>
        </p:nvSpPr>
        <p:spPr/>
        <p:txBody>
          <a:bodyPr/>
          <a:lstStyle>
            <a:lvl1pPr>
              <a:defRPr/>
            </a:lvl1pPr>
          </a:lstStyle>
          <a:p>
            <a:pPr>
              <a:defRPr/>
            </a:pPr>
            <a:fld id="{16F36287-0C44-4402-9021-AEB90B0C6909}" type="slidenum">
              <a:rPr lang="en-AU" altLang="en-US"/>
              <a:pPr>
                <a:defRPr/>
              </a:pPr>
              <a:t>‹#›</a:t>
            </a:fld>
            <a:endParaRPr lang="en-AU" altLang="en-US"/>
          </a:p>
        </p:txBody>
      </p:sp>
    </p:spTree>
    <p:extLst>
      <p:ext uri="{BB962C8B-B14F-4D97-AF65-F5344CB8AC3E}">
        <p14:creationId xmlns:p14="http://schemas.microsoft.com/office/powerpoint/2010/main" val="163539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BFFED984-06C8-7368-464F-3B49D77F0A58}"/>
              </a:ext>
            </a:extLst>
          </p:cNvPr>
          <p:cNvSpPr>
            <a:spLocks noGrp="1"/>
          </p:cNvSpPr>
          <p:nvPr>
            <p:ph type="dt" sz="half" idx="10"/>
          </p:nvPr>
        </p:nvSpPr>
        <p:spPr/>
        <p:txBody>
          <a:bodyPr/>
          <a:lstStyle>
            <a:lvl1pPr>
              <a:defRPr/>
            </a:lvl1pPr>
          </a:lstStyle>
          <a:p>
            <a:pPr>
              <a:defRPr/>
            </a:pPr>
            <a:fld id="{9C2A74F5-5780-49AD-96B8-24F30272E330}" type="datetimeFigureOut">
              <a:rPr lang="en-AU"/>
              <a:pPr>
                <a:defRPr/>
              </a:pPr>
              <a:t>06-Oct-23</a:t>
            </a:fld>
            <a:endParaRPr lang="en-AU"/>
          </a:p>
        </p:txBody>
      </p:sp>
      <p:sp>
        <p:nvSpPr>
          <p:cNvPr id="8" name="Footer Placeholder 4">
            <a:extLst>
              <a:ext uri="{FF2B5EF4-FFF2-40B4-BE49-F238E27FC236}">
                <a16:creationId xmlns:a16="http://schemas.microsoft.com/office/drawing/2014/main" id="{871DBB53-8DA8-698E-792F-CD6C4E4041F3}"/>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1CE87C59-106C-7E02-09EC-0B3C6C719E8A}"/>
              </a:ext>
            </a:extLst>
          </p:cNvPr>
          <p:cNvSpPr>
            <a:spLocks noGrp="1"/>
          </p:cNvSpPr>
          <p:nvPr>
            <p:ph type="sldNum" sz="quarter" idx="12"/>
          </p:nvPr>
        </p:nvSpPr>
        <p:spPr/>
        <p:txBody>
          <a:bodyPr/>
          <a:lstStyle>
            <a:lvl1pPr>
              <a:defRPr/>
            </a:lvl1pPr>
          </a:lstStyle>
          <a:p>
            <a:pPr>
              <a:defRPr/>
            </a:pPr>
            <a:fld id="{3D834310-BC36-476B-A5C8-9E180648C12A}" type="slidenum">
              <a:rPr lang="en-AU" altLang="en-US"/>
              <a:pPr>
                <a:defRPr/>
              </a:pPr>
              <a:t>‹#›</a:t>
            </a:fld>
            <a:endParaRPr lang="en-AU" altLang="en-US"/>
          </a:p>
        </p:txBody>
      </p:sp>
    </p:spTree>
    <p:extLst>
      <p:ext uri="{BB962C8B-B14F-4D97-AF65-F5344CB8AC3E}">
        <p14:creationId xmlns:p14="http://schemas.microsoft.com/office/powerpoint/2010/main" val="207288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7694"/>
            <a:ext cx="8229600" cy="648072"/>
          </a:xfrm>
        </p:spPr>
        <p:txBody>
          <a:bodyPr/>
          <a:lstStyle>
            <a:lvl1pPr algn="ctr">
              <a:defRPr sz="3200" b="0">
                <a:solidFill>
                  <a:srgbClr val="5F5F5F"/>
                </a:solidFill>
              </a:defRPr>
            </a:lvl1pPr>
          </a:lstStyle>
          <a:p>
            <a:r>
              <a:rPr lang="en-US" dirty="0"/>
              <a:t>Click to add title</a:t>
            </a:r>
            <a:endParaRPr lang="en-AU" dirty="0"/>
          </a:p>
        </p:txBody>
      </p:sp>
      <p:sp>
        <p:nvSpPr>
          <p:cNvPr id="3" name="Content Placeholder 2"/>
          <p:cNvSpPr>
            <a:spLocks noGrp="1"/>
          </p:cNvSpPr>
          <p:nvPr>
            <p:ph idx="1" hasCustomPrompt="1"/>
          </p:nvPr>
        </p:nvSpPr>
        <p:spPr>
          <a:xfrm>
            <a:off x="457200" y="2715769"/>
            <a:ext cx="8229600" cy="432049"/>
          </a:xfrm>
        </p:spPr>
        <p:txBody>
          <a:bodyPr/>
          <a:lstStyle>
            <a:lvl1pPr marL="0" indent="0" algn="ctr">
              <a:buNone/>
              <a:defRPr sz="1800">
                <a:solidFill>
                  <a:srgbClr val="B87097"/>
                </a:solidFill>
              </a:defRPr>
            </a:lvl1pPr>
            <a:lvl2pPr marL="457189" indent="0">
              <a:buNone/>
              <a:defRPr/>
            </a:lvl2pPr>
          </a:lstStyle>
          <a:p>
            <a:pPr lvl="0"/>
            <a:r>
              <a:rPr lang="en-US" dirty="0"/>
              <a:t>Click to add subtitle</a:t>
            </a:r>
          </a:p>
        </p:txBody>
      </p:sp>
    </p:spTree>
    <p:extLst>
      <p:ext uri="{BB962C8B-B14F-4D97-AF65-F5344CB8AC3E}">
        <p14:creationId xmlns:p14="http://schemas.microsoft.com/office/powerpoint/2010/main" val="167991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B62C9103-A227-9543-A4E4-7969C2EA5E90}"/>
              </a:ext>
            </a:extLst>
          </p:cNvPr>
          <p:cNvSpPr>
            <a:spLocks noGrp="1"/>
          </p:cNvSpPr>
          <p:nvPr>
            <p:ph type="dt" sz="half" idx="10"/>
          </p:nvPr>
        </p:nvSpPr>
        <p:spPr/>
        <p:txBody>
          <a:bodyPr/>
          <a:lstStyle>
            <a:lvl1pPr>
              <a:defRPr/>
            </a:lvl1pPr>
          </a:lstStyle>
          <a:p>
            <a:pPr>
              <a:defRPr/>
            </a:pPr>
            <a:fld id="{B96F65B4-2107-4E68-9138-594AF75BC4D8}" type="datetimeFigureOut">
              <a:rPr lang="en-AU"/>
              <a:pPr>
                <a:defRPr/>
              </a:pPr>
              <a:t>06-Oct-23</a:t>
            </a:fld>
            <a:endParaRPr lang="en-AU"/>
          </a:p>
        </p:txBody>
      </p:sp>
      <p:sp>
        <p:nvSpPr>
          <p:cNvPr id="4" name="Footer Placeholder 4">
            <a:extLst>
              <a:ext uri="{FF2B5EF4-FFF2-40B4-BE49-F238E27FC236}">
                <a16:creationId xmlns:a16="http://schemas.microsoft.com/office/drawing/2014/main" id="{E63BC778-7C25-836A-2328-9058C7A0D7D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280007B2-45FA-EB0B-51FE-11D969451E3E}"/>
              </a:ext>
            </a:extLst>
          </p:cNvPr>
          <p:cNvSpPr>
            <a:spLocks noGrp="1"/>
          </p:cNvSpPr>
          <p:nvPr>
            <p:ph type="sldNum" sz="quarter" idx="12"/>
          </p:nvPr>
        </p:nvSpPr>
        <p:spPr/>
        <p:txBody>
          <a:bodyPr/>
          <a:lstStyle>
            <a:lvl1pPr>
              <a:defRPr/>
            </a:lvl1pPr>
          </a:lstStyle>
          <a:p>
            <a:pPr>
              <a:defRPr/>
            </a:pPr>
            <a:fld id="{97B3D5FF-CB88-4DCA-BAB1-FD38AB97D73E}" type="slidenum">
              <a:rPr lang="en-AU" altLang="en-US"/>
              <a:pPr>
                <a:defRPr/>
              </a:pPr>
              <a:t>‹#›</a:t>
            </a:fld>
            <a:endParaRPr lang="en-AU" altLang="en-US"/>
          </a:p>
        </p:txBody>
      </p:sp>
    </p:spTree>
    <p:extLst>
      <p:ext uri="{BB962C8B-B14F-4D97-AF65-F5344CB8AC3E}">
        <p14:creationId xmlns:p14="http://schemas.microsoft.com/office/powerpoint/2010/main" val="2542480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FB0D18-2482-751F-A159-A0D6ABC6C730}"/>
              </a:ext>
            </a:extLst>
          </p:cNvPr>
          <p:cNvSpPr>
            <a:spLocks noGrp="1"/>
          </p:cNvSpPr>
          <p:nvPr>
            <p:ph type="dt" sz="half" idx="10"/>
          </p:nvPr>
        </p:nvSpPr>
        <p:spPr/>
        <p:txBody>
          <a:bodyPr/>
          <a:lstStyle>
            <a:lvl1pPr>
              <a:defRPr/>
            </a:lvl1pPr>
          </a:lstStyle>
          <a:p>
            <a:pPr>
              <a:defRPr/>
            </a:pPr>
            <a:fld id="{0E1D287F-212D-45D3-B052-BB5D1D999DBF}" type="datetimeFigureOut">
              <a:rPr lang="en-AU"/>
              <a:pPr>
                <a:defRPr/>
              </a:pPr>
              <a:t>06-Oct-23</a:t>
            </a:fld>
            <a:endParaRPr lang="en-AU"/>
          </a:p>
        </p:txBody>
      </p:sp>
      <p:sp>
        <p:nvSpPr>
          <p:cNvPr id="3" name="Footer Placeholder 4">
            <a:extLst>
              <a:ext uri="{FF2B5EF4-FFF2-40B4-BE49-F238E27FC236}">
                <a16:creationId xmlns:a16="http://schemas.microsoft.com/office/drawing/2014/main" id="{33CEB6DA-0321-2ECE-280E-ACE2F2FE6458}"/>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389FD065-C9B3-E76F-6E0C-D612E195167D}"/>
              </a:ext>
            </a:extLst>
          </p:cNvPr>
          <p:cNvSpPr>
            <a:spLocks noGrp="1"/>
          </p:cNvSpPr>
          <p:nvPr>
            <p:ph type="sldNum" sz="quarter" idx="12"/>
          </p:nvPr>
        </p:nvSpPr>
        <p:spPr/>
        <p:txBody>
          <a:bodyPr/>
          <a:lstStyle>
            <a:lvl1pPr>
              <a:defRPr/>
            </a:lvl1pPr>
          </a:lstStyle>
          <a:p>
            <a:pPr>
              <a:defRPr/>
            </a:pPr>
            <a:fld id="{091DFAC5-DF56-4BE0-BAB6-D7518234B81A}" type="slidenum">
              <a:rPr lang="en-AU" altLang="en-US"/>
              <a:pPr>
                <a:defRPr/>
              </a:pPr>
              <a:t>‹#›</a:t>
            </a:fld>
            <a:endParaRPr lang="en-AU" altLang="en-US"/>
          </a:p>
        </p:txBody>
      </p:sp>
    </p:spTree>
    <p:extLst>
      <p:ext uri="{BB962C8B-B14F-4D97-AF65-F5344CB8AC3E}">
        <p14:creationId xmlns:p14="http://schemas.microsoft.com/office/powerpoint/2010/main" val="1778176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BB0F0766-1256-A4CE-33D8-D6F419C72477}"/>
              </a:ext>
            </a:extLst>
          </p:cNvPr>
          <p:cNvSpPr>
            <a:spLocks noGrp="1"/>
          </p:cNvSpPr>
          <p:nvPr>
            <p:ph type="dt" sz="half" idx="10"/>
          </p:nvPr>
        </p:nvSpPr>
        <p:spPr/>
        <p:txBody>
          <a:bodyPr/>
          <a:lstStyle>
            <a:lvl1pPr>
              <a:defRPr/>
            </a:lvl1pPr>
          </a:lstStyle>
          <a:p>
            <a:pPr>
              <a:defRPr/>
            </a:pPr>
            <a:fld id="{47E78886-EA83-4055-BAE8-7D6AC9B9AD54}" type="datetimeFigureOut">
              <a:rPr lang="en-AU"/>
              <a:pPr>
                <a:defRPr/>
              </a:pPr>
              <a:t>06-Oct-23</a:t>
            </a:fld>
            <a:endParaRPr lang="en-AU"/>
          </a:p>
        </p:txBody>
      </p:sp>
      <p:sp>
        <p:nvSpPr>
          <p:cNvPr id="6" name="Footer Placeholder 4">
            <a:extLst>
              <a:ext uri="{FF2B5EF4-FFF2-40B4-BE49-F238E27FC236}">
                <a16:creationId xmlns:a16="http://schemas.microsoft.com/office/drawing/2014/main" id="{8D59EAE1-77C8-F318-78C5-D1A76B38D04F}"/>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D770832-E689-F358-56B8-8C7DB6C2E860}"/>
              </a:ext>
            </a:extLst>
          </p:cNvPr>
          <p:cNvSpPr>
            <a:spLocks noGrp="1"/>
          </p:cNvSpPr>
          <p:nvPr>
            <p:ph type="sldNum" sz="quarter" idx="12"/>
          </p:nvPr>
        </p:nvSpPr>
        <p:spPr/>
        <p:txBody>
          <a:bodyPr/>
          <a:lstStyle>
            <a:lvl1pPr>
              <a:defRPr/>
            </a:lvl1pPr>
          </a:lstStyle>
          <a:p>
            <a:pPr>
              <a:defRPr/>
            </a:pPr>
            <a:fld id="{E9366E50-55E9-460A-8B2B-E576D2AEDB09}" type="slidenum">
              <a:rPr lang="en-AU" altLang="en-US"/>
              <a:pPr>
                <a:defRPr/>
              </a:pPr>
              <a:t>‹#›</a:t>
            </a:fld>
            <a:endParaRPr lang="en-AU" altLang="en-US"/>
          </a:p>
        </p:txBody>
      </p:sp>
    </p:spTree>
    <p:extLst>
      <p:ext uri="{BB962C8B-B14F-4D97-AF65-F5344CB8AC3E}">
        <p14:creationId xmlns:p14="http://schemas.microsoft.com/office/powerpoint/2010/main" val="47294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0F3B5D5-F328-DB44-627F-2B8A8A5A2AF5}"/>
              </a:ext>
            </a:extLst>
          </p:cNvPr>
          <p:cNvSpPr>
            <a:spLocks noGrp="1"/>
          </p:cNvSpPr>
          <p:nvPr>
            <p:ph type="dt" sz="half" idx="10"/>
          </p:nvPr>
        </p:nvSpPr>
        <p:spPr/>
        <p:txBody>
          <a:bodyPr/>
          <a:lstStyle>
            <a:lvl1pPr>
              <a:defRPr/>
            </a:lvl1pPr>
          </a:lstStyle>
          <a:p>
            <a:pPr>
              <a:defRPr/>
            </a:pPr>
            <a:fld id="{31A30006-C11A-4B68-A727-1ECB2AE90917}" type="datetimeFigureOut">
              <a:rPr lang="en-AU"/>
              <a:pPr>
                <a:defRPr/>
              </a:pPr>
              <a:t>06-Oct-23</a:t>
            </a:fld>
            <a:endParaRPr lang="en-AU"/>
          </a:p>
        </p:txBody>
      </p:sp>
      <p:sp>
        <p:nvSpPr>
          <p:cNvPr id="6" name="Footer Placeholder 4">
            <a:extLst>
              <a:ext uri="{FF2B5EF4-FFF2-40B4-BE49-F238E27FC236}">
                <a16:creationId xmlns:a16="http://schemas.microsoft.com/office/drawing/2014/main" id="{39CBE496-2ECC-4722-09B1-D7424FECBEEB}"/>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01EE66C-D2D9-11B8-1065-B6C700B3AD67}"/>
              </a:ext>
            </a:extLst>
          </p:cNvPr>
          <p:cNvSpPr>
            <a:spLocks noGrp="1"/>
          </p:cNvSpPr>
          <p:nvPr>
            <p:ph type="sldNum" sz="quarter" idx="12"/>
          </p:nvPr>
        </p:nvSpPr>
        <p:spPr/>
        <p:txBody>
          <a:bodyPr/>
          <a:lstStyle>
            <a:lvl1pPr>
              <a:defRPr/>
            </a:lvl1pPr>
          </a:lstStyle>
          <a:p>
            <a:pPr>
              <a:defRPr/>
            </a:pPr>
            <a:fld id="{7EC0B6F9-4359-4BB3-821A-5611F56B0EE5}" type="slidenum">
              <a:rPr lang="en-AU" altLang="en-US"/>
              <a:pPr>
                <a:defRPr/>
              </a:pPr>
              <a:t>‹#›</a:t>
            </a:fld>
            <a:endParaRPr lang="en-AU" altLang="en-US"/>
          </a:p>
        </p:txBody>
      </p:sp>
    </p:spTree>
    <p:extLst>
      <p:ext uri="{BB962C8B-B14F-4D97-AF65-F5344CB8AC3E}">
        <p14:creationId xmlns:p14="http://schemas.microsoft.com/office/powerpoint/2010/main" val="376392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BB7A814-6D6C-8185-57FB-4B1DB732CF5D}"/>
              </a:ext>
            </a:extLst>
          </p:cNvPr>
          <p:cNvSpPr>
            <a:spLocks noGrp="1"/>
          </p:cNvSpPr>
          <p:nvPr>
            <p:ph type="dt" sz="half" idx="10"/>
          </p:nvPr>
        </p:nvSpPr>
        <p:spPr/>
        <p:txBody>
          <a:bodyPr/>
          <a:lstStyle>
            <a:lvl1pPr>
              <a:defRPr/>
            </a:lvl1pPr>
          </a:lstStyle>
          <a:p>
            <a:pPr>
              <a:defRPr/>
            </a:pPr>
            <a:fld id="{243246D8-57F4-45EE-8630-DDD4726936D5}" type="datetimeFigureOut">
              <a:rPr lang="en-AU"/>
              <a:pPr>
                <a:defRPr/>
              </a:pPr>
              <a:t>06-Oct-23</a:t>
            </a:fld>
            <a:endParaRPr lang="en-AU"/>
          </a:p>
        </p:txBody>
      </p:sp>
      <p:sp>
        <p:nvSpPr>
          <p:cNvPr id="5" name="Footer Placeholder 4">
            <a:extLst>
              <a:ext uri="{FF2B5EF4-FFF2-40B4-BE49-F238E27FC236}">
                <a16:creationId xmlns:a16="http://schemas.microsoft.com/office/drawing/2014/main" id="{16E8EF9B-B454-5A49-7520-F8CEB6A38600}"/>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D560471-89BE-CD8B-3F8B-140D02B4065D}"/>
              </a:ext>
            </a:extLst>
          </p:cNvPr>
          <p:cNvSpPr>
            <a:spLocks noGrp="1"/>
          </p:cNvSpPr>
          <p:nvPr>
            <p:ph type="sldNum" sz="quarter" idx="12"/>
          </p:nvPr>
        </p:nvSpPr>
        <p:spPr/>
        <p:txBody>
          <a:bodyPr/>
          <a:lstStyle>
            <a:lvl1pPr>
              <a:defRPr/>
            </a:lvl1pPr>
          </a:lstStyle>
          <a:p>
            <a:pPr>
              <a:defRPr/>
            </a:pPr>
            <a:fld id="{5E388AF1-708B-451A-B44C-DFA1D08CFE3C}" type="slidenum">
              <a:rPr lang="en-AU" altLang="en-US"/>
              <a:pPr>
                <a:defRPr/>
              </a:pPr>
              <a:t>‹#›</a:t>
            </a:fld>
            <a:endParaRPr lang="en-AU" altLang="en-US"/>
          </a:p>
        </p:txBody>
      </p:sp>
    </p:spTree>
    <p:extLst>
      <p:ext uri="{BB962C8B-B14F-4D97-AF65-F5344CB8AC3E}">
        <p14:creationId xmlns:p14="http://schemas.microsoft.com/office/powerpoint/2010/main" val="3037619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5604695-75A2-7FD1-D4A2-DE2B414DFDEE}"/>
              </a:ext>
            </a:extLst>
          </p:cNvPr>
          <p:cNvSpPr>
            <a:spLocks noGrp="1"/>
          </p:cNvSpPr>
          <p:nvPr>
            <p:ph type="dt" sz="half" idx="10"/>
          </p:nvPr>
        </p:nvSpPr>
        <p:spPr/>
        <p:txBody>
          <a:bodyPr/>
          <a:lstStyle>
            <a:lvl1pPr>
              <a:defRPr/>
            </a:lvl1pPr>
          </a:lstStyle>
          <a:p>
            <a:pPr>
              <a:defRPr/>
            </a:pPr>
            <a:fld id="{AD44B991-E9AA-467F-BAAE-E0FB021D5E35}" type="datetimeFigureOut">
              <a:rPr lang="en-AU"/>
              <a:pPr>
                <a:defRPr/>
              </a:pPr>
              <a:t>06-Oct-23</a:t>
            </a:fld>
            <a:endParaRPr lang="en-AU"/>
          </a:p>
        </p:txBody>
      </p:sp>
      <p:sp>
        <p:nvSpPr>
          <p:cNvPr id="5" name="Footer Placeholder 4">
            <a:extLst>
              <a:ext uri="{FF2B5EF4-FFF2-40B4-BE49-F238E27FC236}">
                <a16:creationId xmlns:a16="http://schemas.microsoft.com/office/drawing/2014/main" id="{1FAFC5A4-F0D3-EE01-F885-2376438B16A1}"/>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A4059C85-F5E9-D650-A038-21C6BA2EF8ED}"/>
              </a:ext>
            </a:extLst>
          </p:cNvPr>
          <p:cNvSpPr>
            <a:spLocks noGrp="1"/>
          </p:cNvSpPr>
          <p:nvPr>
            <p:ph type="sldNum" sz="quarter" idx="12"/>
          </p:nvPr>
        </p:nvSpPr>
        <p:spPr/>
        <p:txBody>
          <a:bodyPr/>
          <a:lstStyle>
            <a:lvl1pPr>
              <a:defRPr/>
            </a:lvl1pPr>
          </a:lstStyle>
          <a:p>
            <a:pPr>
              <a:defRPr/>
            </a:pPr>
            <a:fld id="{61E41003-FFB5-4503-93F6-141E8CF65228}" type="slidenum">
              <a:rPr lang="en-AU" altLang="en-US"/>
              <a:pPr>
                <a:defRPr/>
              </a:pPr>
              <a:t>‹#›</a:t>
            </a:fld>
            <a:endParaRPr lang="en-AU" altLang="en-US"/>
          </a:p>
        </p:txBody>
      </p:sp>
    </p:spTree>
    <p:extLst>
      <p:ext uri="{BB962C8B-B14F-4D97-AF65-F5344CB8AC3E}">
        <p14:creationId xmlns:p14="http://schemas.microsoft.com/office/powerpoint/2010/main" val="2170086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3621E62-C050-F08E-7A18-4F1160F4BAB4}"/>
              </a:ext>
            </a:extLst>
          </p:cNvPr>
          <p:cNvSpPr>
            <a:spLocks noGrp="1"/>
          </p:cNvSpPr>
          <p:nvPr>
            <p:ph type="dt" sz="half" idx="10"/>
          </p:nvPr>
        </p:nvSpPr>
        <p:spPr/>
        <p:txBody>
          <a:bodyPr/>
          <a:lstStyle>
            <a:lvl1pPr>
              <a:defRPr/>
            </a:lvl1pPr>
          </a:lstStyle>
          <a:p>
            <a:pPr>
              <a:defRPr/>
            </a:pPr>
            <a:fld id="{1C42A0EC-08A4-4C76-B817-EF10D28C94A2}" type="datetimeFigureOut">
              <a:rPr lang="en-AU"/>
              <a:pPr>
                <a:defRPr/>
              </a:pPr>
              <a:t>06-Oct-23</a:t>
            </a:fld>
            <a:endParaRPr lang="en-AU"/>
          </a:p>
        </p:txBody>
      </p:sp>
      <p:sp>
        <p:nvSpPr>
          <p:cNvPr id="5" name="Footer Placeholder 4">
            <a:extLst>
              <a:ext uri="{FF2B5EF4-FFF2-40B4-BE49-F238E27FC236}">
                <a16:creationId xmlns:a16="http://schemas.microsoft.com/office/drawing/2014/main" id="{866EB250-5AC8-0087-3643-B4FDDCFDD71E}"/>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97417843-BCDF-55D1-7E96-CF02436D87AD}"/>
              </a:ext>
            </a:extLst>
          </p:cNvPr>
          <p:cNvSpPr>
            <a:spLocks noGrp="1"/>
          </p:cNvSpPr>
          <p:nvPr>
            <p:ph type="sldNum" sz="quarter" idx="12"/>
          </p:nvPr>
        </p:nvSpPr>
        <p:spPr/>
        <p:txBody>
          <a:bodyPr/>
          <a:lstStyle>
            <a:lvl1pPr>
              <a:defRPr/>
            </a:lvl1pPr>
          </a:lstStyle>
          <a:p>
            <a:pPr>
              <a:defRPr/>
            </a:pPr>
            <a:fld id="{8E17BC5F-A369-4E79-BADD-7890A470DA97}" type="slidenum">
              <a:rPr lang="en-AU" altLang="en-US"/>
              <a:pPr>
                <a:defRPr/>
              </a:pPr>
              <a:t>‹#›</a:t>
            </a:fld>
            <a:endParaRPr lang="en-AU" altLang="en-US"/>
          </a:p>
        </p:txBody>
      </p:sp>
    </p:spTree>
    <p:extLst>
      <p:ext uri="{BB962C8B-B14F-4D97-AF65-F5344CB8AC3E}">
        <p14:creationId xmlns:p14="http://schemas.microsoft.com/office/powerpoint/2010/main" val="1113318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62059EF-BF62-C68A-C614-5076984AAED9}"/>
              </a:ext>
            </a:extLst>
          </p:cNvPr>
          <p:cNvSpPr>
            <a:spLocks noGrp="1"/>
          </p:cNvSpPr>
          <p:nvPr>
            <p:ph type="dt" sz="half" idx="10"/>
          </p:nvPr>
        </p:nvSpPr>
        <p:spPr/>
        <p:txBody>
          <a:bodyPr/>
          <a:lstStyle>
            <a:lvl1pPr>
              <a:defRPr/>
            </a:lvl1pPr>
          </a:lstStyle>
          <a:p>
            <a:pPr>
              <a:defRPr/>
            </a:pPr>
            <a:fld id="{416CFBE1-F576-439E-B8D5-6A655B9D9B38}" type="datetimeFigureOut">
              <a:rPr lang="en-AU"/>
              <a:pPr>
                <a:defRPr/>
              </a:pPr>
              <a:t>06-Oct-23</a:t>
            </a:fld>
            <a:endParaRPr lang="en-AU"/>
          </a:p>
        </p:txBody>
      </p:sp>
      <p:sp>
        <p:nvSpPr>
          <p:cNvPr id="5" name="Footer Placeholder 4">
            <a:extLst>
              <a:ext uri="{FF2B5EF4-FFF2-40B4-BE49-F238E27FC236}">
                <a16:creationId xmlns:a16="http://schemas.microsoft.com/office/drawing/2014/main" id="{DF7F2EE1-F893-EEF8-EE4A-62933D243539}"/>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7677B45B-333B-993B-AF5E-81689EA5DC1F}"/>
              </a:ext>
            </a:extLst>
          </p:cNvPr>
          <p:cNvSpPr>
            <a:spLocks noGrp="1"/>
          </p:cNvSpPr>
          <p:nvPr>
            <p:ph type="sldNum" sz="quarter" idx="12"/>
          </p:nvPr>
        </p:nvSpPr>
        <p:spPr/>
        <p:txBody>
          <a:bodyPr/>
          <a:lstStyle>
            <a:lvl1pPr>
              <a:defRPr/>
            </a:lvl1pPr>
          </a:lstStyle>
          <a:p>
            <a:pPr>
              <a:defRPr/>
            </a:pPr>
            <a:fld id="{18D77A24-BEBD-41C1-A95C-9310EF5ACF16}" type="slidenum">
              <a:rPr lang="en-AU" altLang="en-US"/>
              <a:pPr>
                <a:defRPr/>
              </a:pPr>
              <a:t>‹#›</a:t>
            </a:fld>
            <a:endParaRPr lang="en-AU" altLang="en-US"/>
          </a:p>
        </p:txBody>
      </p:sp>
    </p:spTree>
    <p:extLst>
      <p:ext uri="{BB962C8B-B14F-4D97-AF65-F5344CB8AC3E}">
        <p14:creationId xmlns:p14="http://schemas.microsoft.com/office/powerpoint/2010/main" val="3767836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3CA076-80B3-79EA-B847-4CE46138D612}"/>
              </a:ext>
            </a:extLst>
          </p:cNvPr>
          <p:cNvSpPr>
            <a:spLocks noGrp="1"/>
          </p:cNvSpPr>
          <p:nvPr>
            <p:ph type="dt" sz="half" idx="10"/>
          </p:nvPr>
        </p:nvSpPr>
        <p:spPr/>
        <p:txBody>
          <a:bodyPr/>
          <a:lstStyle>
            <a:lvl1pPr>
              <a:defRPr/>
            </a:lvl1pPr>
          </a:lstStyle>
          <a:p>
            <a:pPr>
              <a:defRPr/>
            </a:pPr>
            <a:fld id="{7A57AAA7-AC8E-4185-9160-E5633173481B}" type="datetimeFigureOut">
              <a:rPr lang="en-AU"/>
              <a:pPr>
                <a:defRPr/>
              </a:pPr>
              <a:t>06-Oct-23</a:t>
            </a:fld>
            <a:endParaRPr lang="en-AU"/>
          </a:p>
        </p:txBody>
      </p:sp>
      <p:sp>
        <p:nvSpPr>
          <p:cNvPr id="5" name="Footer Placeholder 4">
            <a:extLst>
              <a:ext uri="{FF2B5EF4-FFF2-40B4-BE49-F238E27FC236}">
                <a16:creationId xmlns:a16="http://schemas.microsoft.com/office/drawing/2014/main" id="{A3B309C8-25CE-8B5A-C7CA-90C1822FB4A4}"/>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5C6D98F-6DF5-B983-6015-756459860FD2}"/>
              </a:ext>
            </a:extLst>
          </p:cNvPr>
          <p:cNvSpPr>
            <a:spLocks noGrp="1"/>
          </p:cNvSpPr>
          <p:nvPr>
            <p:ph type="sldNum" sz="quarter" idx="12"/>
          </p:nvPr>
        </p:nvSpPr>
        <p:spPr/>
        <p:txBody>
          <a:bodyPr/>
          <a:lstStyle>
            <a:lvl1pPr>
              <a:defRPr/>
            </a:lvl1pPr>
          </a:lstStyle>
          <a:p>
            <a:pPr>
              <a:defRPr/>
            </a:pPr>
            <a:fld id="{9B3ADE4A-BDA8-40D7-8B21-E82672BC83D4}" type="slidenum">
              <a:rPr lang="en-AU" altLang="en-US"/>
              <a:pPr>
                <a:defRPr/>
              </a:pPr>
              <a:t>‹#›</a:t>
            </a:fld>
            <a:endParaRPr lang="en-AU" altLang="en-US"/>
          </a:p>
        </p:txBody>
      </p:sp>
    </p:spTree>
    <p:extLst>
      <p:ext uri="{BB962C8B-B14F-4D97-AF65-F5344CB8AC3E}">
        <p14:creationId xmlns:p14="http://schemas.microsoft.com/office/powerpoint/2010/main" val="3276389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1F182E44-8ED5-A970-8F1B-2238E502E52B}"/>
              </a:ext>
            </a:extLst>
          </p:cNvPr>
          <p:cNvSpPr>
            <a:spLocks noGrp="1"/>
          </p:cNvSpPr>
          <p:nvPr>
            <p:ph type="dt" sz="half" idx="10"/>
          </p:nvPr>
        </p:nvSpPr>
        <p:spPr/>
        <p:txBody>
          <a:bodyPr/>
          <a:lstStyle>
            <a:lvl1pPr>
              <a:defRPr/>
            </a:lvl1pPr>
          </a:lstStyle>
          <a:p>
            <a:pPr>
              <a:defRPr/>
            </a:pPr>
            <a:fld id="{5DE9DFDD-EF39-4895-B649-C55AF51A04D8}" type="datetimeFigureOut">
              <a:rPr lang="en-AU"/>
              <a:pPr>
                <a:defRPr/>
              </a:pPr>
              <a:t>06-Oct-23</a:t>
            </a:fld>
            <a:endParaRPr lang="en-AU"/>
          </a:p>
        </p:txBody>
      </p:sp>
      <p:sp>
        <p:nvSpPr>
          <p:cNvPr id="6" name="Footer Placeholder 4">
            <a:extLst>
              <a:ext uri="{FF2B5EF4-FFF2-40B4-BE49-F238E27FC236}">
                <a16:creationId xmlns:a16="http://schemas.microsoft.com/office/drawing/2014/main" id="{B8EC8F43-14EF-26DA-D055-6A4C013700DF}"/>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B3060AF7-59EA-A726-C124-72F7CB53EEAD}"/>
              </a:ext>
            </a:extLst>
          </p:cNvPr>
          <p:cNvSpPr>
            <a:spLocks noGrp="1"/>
          </p:cNvSpPr>
          <p:nvPr>
            <p:ph type="sldNum" sz="quarter" idx="12"/>
          </p:nvPr>
        </p:nvSpPr>
        <p:spPr/>
        <p:txBody>
          <a:bodyPr/>
          <a:lstStyle>
            <a:lvl1pPr>
              <a:defRPr/>
            </a:lvl1pPr>
          </a:lstStyle>
          <a:p>
            <a:pPr>
              <a:defRPr/>
            </a:pPr>
            <a:fld id="{D63FA4CA-7B41-4C92-952C-0F71FE63D1D9}" type="slidenum">
              <a:rPr lang="en-AU" altLang="en-US"/>
              <a:pPr>
                <a:defRPr/>
              </a:pPr>
              <a:t>‹#›</a:t>
            </a:fld>
            <a:endParaRPr lang="en-AU" altLang="en-US"/>
          </a:p>
        </p:txBody>
      </p:sp>
    </p:spTree>
    <p:extLst>
      <p:ext uri="{BB962C8B-B14F-4D97-AF65-F5344CB8AC3E}">
        <p14:creationId xmlns:p14="http://schemas.microsoft.com/office/powerpoint/2010/main" val="175474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rgbClr val="B87097"/>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457200" y="1200151"/>
            <a:ext cx="8229600" cy="339447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717526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8725F38E-7A51-45BF-DC79-9745C334EE0A}"/>
              </a:ext>
            </a:extLst>
          </p:cNvPr>
          <p:cNvSpPr>
            <a:spLocks noGrp="1"/>
          </p:cNvSpPr>
          <p:nvPr>
            <p:ph type="dt" sz="half" idx="10"/>
          </p:nvPr>
        </p:nvSpPr>
        <p:spPr/>
        <p:txBody>
          <a:bodyPr/>
          <a:lstStyle>
            <a:lvl1pPr>
              <a:defRPr/>
            </a:lvl1pPr>
          </a:lstStyle>
          <a:p>
            <a:pPr>
              <a:defRPr/>
            </a:pPr>
            <a:fld id="{ECEE1E22-2873-49F3-B315-7FFA69506873}" type="datetimeFigureOut">
              <a:rPr lang="en-AU"/>
              <a:pPr>
                <a:defRPr/>
              </a:pPr>
              <a:t>06-Oct-23</a:t>
            </a:fld>
            <a:endParaRPr lang="en-AU"/>
          </a:p>
        </p:txBody>
      </p:sp>
      <p:sp>
        <p:nvSpPr>
          <p:cNvPr id="8" name="Footer Placeholder 4">
            <a:extLst>
              <a:ext uri="{FF2B5EF4-FFF2-40B4-BE49-F238E27FC236}">
                <a16:creationId xmlns:a16="http://schemas.microsoft.com/office/drawing/2014/main" id="{F54E935C-71AC-854C-B27D-AF0503564E8B}"/>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5383F46E-29A7-8621-EF59-D2EDE3B2C78E}"/>
              </a:ext>
            </a:extLst>
          </p:cNvPr>
          <p:cNvSpPr>
            <a:spLocks noGrp="1"/>
          </p:cNvSpPr>
          <p:nvPr>
            <p:ph type="sldNum" sz="quarter" idx="12"/>
          </p:nvPr>
        </p:nvSpPr>
        <p:spPr/>
        <p:txBody>
          <a:bodyPr/>
          <a:lstStyle>
            <a:lvl1pPr>
              <a:defRPr/>
            </a:lvl1pPr>
          </a:lstStyle>
          <a:p>
            <a:pPr>
              <a:defRPr/>
            </a:pPr>
            <a:fld id="{F17FC710-08C2-43B3-B28F-7F6BBE7BAB29}" type="slidenum">
              <a:rPr lang="en-AU" altLang="en-US"/>
              <a:pPr>
                <a:defRPr/>
              </a:pPr>
              <a:t>‹#›</a:t>
            </a:fld>
            <a:endParaRPr lang="en-AU" altLang="en-US"/>
          </a:p>
        </p:txBody>
      </p:sp>
    </p:spTree>
    <p:extLst>
      <p:ext uri="{BB962C8B-B14F-4D97-AF65-F5344CB8AC3E}">
        <p14:creationId xmlns:p14="http://schemas.microsoft.com/office/powerpoint/2010/main" val="3802574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D5599D34-B18B-74CE-50CD-965FDF4C3C27}"/>
              </a:ext>
            </a:extLst>
          </p:cNvPr>
          <p:cNvSpPr>
            <a:spLocks noGrp="1"/>
          </p:cNvSpPr>
          <p:nvPr>
            <p:ph type="dt" sz="half" idx="10"/>
          </p:nvPr>
        </p:nvSpPr>
        <p:spPr/>
        <p:txBody>
          <a:bodyPr/>
          <a:lstStyle>
            <a:lvl1pPr>
              <a:defRPr/>
            </a:lvl1pPr>
          </a:lstStyle>
          <a:p>
            <a:pPr>
              <a:defRPr/>
            </a:pPr>
            <a:fld id="{05DA0690-5F76-4B7A-8C6A-3D4AB03B6EA9}" type="datetimeFigureOut">
              <a:rPr lang="en-AU"/>
              <a:pPr>
                <a:defRPr/>
              </a:pPr>
              <a:t>06-Oct-23</a:t>
            </a:fld>
            <a:endParaRPr lang="en-AU"/>
          </a:p>
        </p:txBody>
      </p:sp>
      <p:sp>
        <p:nvSpPr>
          <p:cNvPr id="4" name="Footer Placeholder 4">
            <a:extLst>
              <a:ext uri="{FF2B5EF4-FFF2-40B4-BE49-F238E27FC236}">
                <a16:creationId xmlns:a16="http://schemas.microsoft.com/office/drawing/2014/main" id="{E7AD7FB2-EF48-E792-DA03-644487C47D2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A2754A05-BC56-CE15-7767-ED4A7B19678C}"/>
              </a:ext>
            </a:extLst>
          </p:cNvPr>
          <p:cNvSpPr>
            <a:spLocks noGrp="1"/>
          </p:cNvSpPr>
          <p:nvPr>
            <p:ph type="sldNum" sz="quarter" idx="12"/>
          </p:nvPr>
        </p:nvSpPr>
        <p:spPr/>
        <p:txBody>
          <a:bodyPr/>
          <a:lstStyle>
            <a:lvl1pPr>
              <a:defRPr/>
            </a:lvl1pPr>
          </a:lstStyle>
          <a:p>
            <a:pPr>
              <a:defRPr/>
            </a:pPr>
            <a:fld id="{B865B696-6534-4101-98D2-170F979417C4}" type="slidenum">
              <a:rPr lang="en-AU" altLang="en-US"/>
              <a:pPr>
                <a:defRPr/>
              </a:pPr>
              <a:t>‹#›</a:t>
            </a:fld>
            <a:endParaRPr lang="en-AU" altLang="en-US"/>
          </a:p>
        </p:txBody>
      </p:sp>
    </p:spTree>
    <p:extLst>
      <p:ext uri="{BB962C8B-B14F-4D97-AF65-F5344CB8AC3E}">
        <p14:creationId xmlns:p14="http://schemas.microsoft.com/office/powerpoint/2010/main" val="2271962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74CF54-6766-355E-BEA5-AF39C4ABA583}"/>
              </a:ext>
            </a:extLst>
          </p:cNvPr>
          <p:cNvSpPr>
            <a:spLocks noGrp="1"/>
          </p:cNvSpPr>
          <p:nvPr>
            <p:ph type="dt" sz="half" idx="10"/>
          </p:nvPr>
        </p:nvSpPr>
        <p:spPr/>
        <p:txBody>
          <a:bodyPr/>
          <a:lstStyle>
            <a:lvl1pPr>
              <a:defRPr/>
            </a:lvl1pPr>
          </a:lstStyle>
          <a:p>
            <a:pPr>
              <a:defRPr/>
            </a:pPr>
            <a:fld id="{2E49683C-9BE4-46E3-95C8-9BD05AC1370B}" type="datetimeFigureOut">
              <a:rPr lang="en-AU"/>
              <a:pPr>
                <a:defRPr/>
              </a:pPr>
              <a:t>06-Oct-23</a:t>
            </a:fld>
            <a:endParaRPr lang="en-AU"/>
          </a:p>
        </p:txBody>
      </p:sp>
      <p:sp>
        <p:nvSpPr>
          <p:cNvPr id="3" name="Footer Placeholder 4">
            <a:extLst>
              <a:ext uri="{FF2B5EF4-FFF2-40B4-BE49-F238E27FC236}">
                <a16:creationId xmlns:a16="http://schemas.microsoft.com/office/drawing/2014/main" id="{46FBDB39-DFC9-3668-B428-AFC64F7A62C7}"/>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AF696C76-99B2-536A-18B8-13538AE7DE31}"/>
              </a:ext>
            </a:extLst>
          </p:cNvPr>
          <p:cNvSpPr>
            <a:spLocks noGrp="1"/>
          </p:cNvSpPr>
          <p:nvPr>
            <p:ph type="sldNum" sz="quarter" idx="12"/>
          </p:nvPr>
        </p:nvSpPr>
        <p:spPr/>
        <p:txBody>
          <a:bodyPr/>
          <a:lstStyle>
            <a:lvl1pPr>
              <a:defRPr/>
            </a:lvl1pPr>
          </a:lstStyle>
          <a:p>
            <a:pPr>
              <a:defRPr/>
            </a:pPr>
            <a:fld id="{4E99477E-D8C3-4077-8ACF-4A22BD70A909}" type="slidenum">
              <a:rPr lang="en-AU" altLang="en-US"/>
              <a:pPr>
                <a:defRPr/>
              </a:pPr>
              <a:t>‹#›</a:t>
            </a:fld>
            <a:endParaRPr lang="en-AU" altLang="en-US"/>
          </a:p>
        </p:txBody>
      </p:sp>
    </p:spTree>
    <p:extLst>
      <p:ext uri="{BB962C8B-B14F-4D97-AF65-F5344CB8AC3E}">
        <p14:creationId xmlns:p14="http://schemas.microsoft.com/office/powerpoint/2010/main" val="2653886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08F83CA-23A5-6BB8-3B03-EBDE21A611D2}"/>
              </a:ext>
            </a:extLst>
          </p:cNvPr>
          <p:cNvSpPr>
            <a:spLocks noGrp="1"/>
          </p:cNvSpPr>
          <p:nvPr>
            <p:ph type="dt" sz="half" idx="10"/>
          </p:nvPr>
        </p:nvSpPr>
        <p:spPr/>
        <p:txBody>
          <a:bodyPr/>
          <a:lstStyle>
            <a:lvl1pPr>
              <a:defRPr/>
            </a:lvl1pPr>
          </a:lstStyle>
          <a:p>
            <a:pPr>
              <a:defRPr/>
            </a:pPr>
            <a:fld id="{748E0318-561C-451F-B471-1F90BD73932A}" type="datetimeFigureOut">
              <a:rPr lang="en-AU"/>
              <a:pPr>
                <a:defRPr/>
              </a:pPr>
              <a:t>06-Oct-23</a:t>
            </a:fld>
            <a:endParaRPr lang="en-AU"/>
          </a:p>
        </p:txBody>
      </p:sp>
      <p:sp>
        <p:nvSpPr>
          <p:cNvPr id="6" name="Footer Placeholder 4">
            <a:extLst>
              <a:ext uri="{FF2B5EF4-FFF2-40B4-BE49-F238E27FC236}">
                <a16:creationId xmlns:a16="http://schemas.microsoft.com/office/drawing/2014/main" id="{D25833E3-A24D-FA26-E03F-25FC5365354B}"/>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FE2169C1-5FE0-D899-F617-9E66618F58C7}"/>
              </a:ext>
            </a:extLst>
          </p:cNvPr>
          <p:cNvSpPr>
            <a:spLocks noGrp="1"/>
          </p:cNvSpPr>
          <p:nvPr>
            <p:ph type="sldNum" sz="quarter" idx="12"/>
          </p:nvPr>
        </p:nvSpPr>
        <p:spPr/>
        <p:txBody>
          <a:bodyPr/>
          <a:lstStyle>
            <a:lvl1pPr>
              <a:defRPr/>
            </a:lvl1pPr>
          </a:lstStyle>
          <a:p>
            <a:pPr>
              <a:defRPr/>
            </a:pPr>
            <a:fld id="{9973D5FE-9559-4EDD-AECE-1ECED67FA896}" type="slidenum">
              <a:rPr lang="en-AU" altLang="en-US"/>
              <a:pPr>
                <a:defRPr/>
              </a:pPr>
              <a:t>‹#›</a:t>
            </a:fld>
            <a:endParaRPr lang="en-AU" altLang="en-US"/>
          </a:p>
        </p:txBody>
      </p:sp>
    </p:spTree>
    <p:extLst>
      <p:ext uri="{BB962C8B-B14F-4D97-AF65-F5344CB8AC3E}">
        <p14:creationId xmlns:p14="http://schemas.microsoft.com/office/powerpoint/2010/main" val="306299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AE32E5A9-A3E3-EA5A-2C36-48E4565A12C0}"/>
              </a:ext>
            </a:extLst>
          </p:cNvPr>
          <p:cNvSpPr>
            <a:spLocks noGrp="1"/>
          </p:cNvSpPr>
          <p:nvPr>
            <p:ph type="dt" sz="half" idx="10"/>
          </p:nvPr>
        </p:nvSpPr>
        <p:spPr/>
        <p:txBody>
          <a:bodyPr/>
          <a:lstStyle>
            <a:lvl1pPr>
              <a:defRPr/>
            </a:lvl1pPr>
          </a:lstStyle>
          <a:p>
            <a:pPr>
              <a:defRPr/>
            </a:pPr>
            <a:fld id="{8284EE85-685F-4F1B-9711-39B4A1F10040}" type="datetimeFigureOut">
              <a:rPr lang="en-AU"/>
              <a:pPr>
                <a:defRPr/>
              </a:pPr>
              <a:t>06-Oct-23</a:t>
            </a:fld>
            <a:endParaRPr lang="en-AU"/>
          </a:p>
        </p:txBody>
      </p:sp>
      <p:sp>
        <p:nvSpPr>
          <p:cNvPr id="6" name="Footer Placeholder 4">
            <a:extLst>
              <a:ext uri="{FF2B5EF4-FFF2-40B4-BE49-F238E27FC236}">
                <a16:creationId xmlns:a16="http://schemas.microsoft.com/office/drawing/2014/main" id="{F163C706-680A-FD76-174E-5C7E3B43240A}"/>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6DB736E1-70C5-9152-AF1F-E69B03831851}"/>
              </a:ext>
            </a:extLst>
          </p:cNvPr>
          <p:cNvSpPr>
            <a:spLocks noGrp="1"/>
          </p:cNvSpPr>
          <p:nvPr>
            <p:ph type="sldNum" sz="quarter" idx="12"/>
          </p:nvPr>
        </p:nvSpPr>
        <p:spPr/>
        <p:txBody>
          <a:bodyPr/>
          <a:lstStyle>
            <a:lvl1pPr>
              <a:defRPr/>
            </a:lvl1pPr>
          </a:lstStyle>
          <a:p>
            <a:pPr>
              <a:defRPr/>
            </a:pPr>
            <a:fld id="{FAC5CA03-BB22-4212-A80A-A8E9ACDBAC2F}" type="slidenum">
              <a:rPr lang="en-AU" altLang="en-US"/>
              <a:pPr>
                <a:defRPr/>
              </a:pPr>
              <a:t>‹#›</a:t>
            </a:fld>
            <a:endParaRPr lang="en-AU" altLang="en-US"/>
          </a:p>
        </p:txBody>
      </p:sp>
    </p:spTree>
    <p:extLst>
      <p:ext uri="{BB962C8B-B14F-4D97-AF65-F5344CB8AC3E}">
        <p14:creationId xmlns:p14="http://schemas.microsoft.com/office/powerpoint/2010/main" val="3525398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E52788-4F23-F4E5-E1AB-0CAE6C2B021A}"/>
              </a:ext>
            </a:extLst>
          </p:cNvPr>
          <p:cNvSpPr>
            <a:spLocks noGrp="1"/>
          </p:cNvSpPr>
          <p:nvPr>
            <p:ph type="dt" sz="half" idx="10"/>
          </p:nvPr>
        </p:nvSpPr>
        <p:spPr/>
        <p:txBody>
          <a:bodyPr/>
          <a:lstStyle>
            <a:lvl1pPr>
              <a:defRPr/>
            </a:lvl1pPr>
          </a:lstStyle>
          <a:p>
            <a:pPr>
              <a:defRPr/>
            </a:pPr>
            <a:fld id="{D2101249-4952-472D-9758-18CC527E764E}" type="datetimeFigureOut">
              <a:rPr lang="en-AU"/>
              <a:pPr>
                <a:defRPr/>
              </a:pPr>
              <a:t>06-Oct-23</a:t>
            </a:fld>
            <a:endParaRPr lang="en-AU"/>
          </a:p>
        </p:txBody>
      </p:sp>
      <p:sp>
        <p:nvSpPr>
          <p:cNvPr id="5" name="Footer Placeholder 4">
            <a:extLst>
              <a:ext uri="{FF2B5EF4-FFF2-40B4-BE49-F238E27FC236}">
                <a16:creationId xmlns:a16="http://schemas.microsoft.com/office/drawing/2014/main" id="{84708CC5-FF82-4C67-C4B7-3D047525FB3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658FC5D-2CAF-AB8F-3207-AE7AFD864249}"/>
              </a:ext>
            </a:extLst>
          </p:cNvPr>
          <p:cNvSpPr>
            <a:spLocks noGrp="1"/>
          </p:cNvSpPr>
          <p:nvPr>
            <p:ph type="sldNum" sz="quarter" idx="12"/>
          </p:nvPr>
        </p:nvSpPr>
        <p:spPr/>
        <p:txBody>
          <a:bodyPr/>
          <a:lstStyle>
            <a:lvl1pPr>
              <a:defRPr/>
            </a:lvl1pPr>
          </a:lstStyle>
          <a:p>
            <a:pPr>
              <a:defRPr/>
            </a:pPr>
            <a:fld id="{2A2DE0E4-70E3-4FF8-B57B-DBCC5E4855EF}" type="slidenum">
              <a:rPr lang="en-AU" altLang="en-US"/>
              <a:pPr>
                <a:defRPr/>
              </a:pPr>
              <a:t>‹#›</a:t>
            </a:fld>
            <a:endParaRPr lang="en-AU" altLang="en-US"/>
          </a:p>
        </p:txBody>
      </p:sp>
    </p:spTree>
    <p:extLst>
      <p:ext uri="{BB962C8B-B14F-4D97-AF65-F5344CB8AC3E}">
        <p14:creationId xmlns:p14="http://schemas.microsoft.com/office/powerpoint/2010/main" val="1404394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4353AF8-BC99-22F4-E1E4-4D6B93C29E5F}"/>
              </a:ext>
            </a:extLst>
          </p:cNvPr>
          <p:cNvSpPr>
            <a:spLocks noGrp="1"/>
          </p:cNvSpPr>
          <p:nvPr>
            <p:ph type="dt" sz="half" idx="10"/>
          </p:nvPr>
        </p:nvSpPr>
        <p:spPr/>
        <p:txBody>
          <a:bodyPr/>
          <a:lstStyle>
            <a:lvl1pPr>
              <a:defRPr/>
            </a:lvl1pPr>
          </a:lstStyle>
          <a:p>
            <a:pPr>
              <a:defRPr/>
            </a:pPr>
            <a:fld id="{5DE79974-274E-4C47-AFB1-7C53D46F8B04}" type="datetimeFigureOut">
              <a:rPr lang="en-AU"/>
              <a:pPr>
                <a:defRPr/>
              </a:pPr>
              <a:t>06-Oct-23</a:t>
            </a:fld>
            <a:endParaRPr lang="en-AU"/>
          </a:p>
        </p:txBody>
      </p:sp>
      <p:sp>
        <p:nvSpPr>
          <p:cNvPr id="5" name="Footer Placeholder 4">
            <a:extLst>
              <a:ext uri="{FF2B5EF4-FFF2-40B4-BE49-F238E27FC236}">
                <a16:creationId xmlns:a16="http://schemas.microsoft.com/office/drawing/2014/main" id="{2DB09C07-6C95-40D0-83D2-01992B2828C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4219C1C-2015-07E5-48C2-955700B96D7E}"/>
              </a:ext>
            </a:extLst>
          </p:cNvPr>
          <p:cNvSpPr>
            <a:spLocks noGrp="1"/>
          </p:cNvSpPr>
          <p:nvPr>
            <p:ph type="sldNum" sz="quarter" idx="12"/>
          </p:nvPr>
        </p:nvSpPr>
        <p:spPr/>
        <p:txBody>
          <a:bodyPr/>
          <a:lstStyle>
            <a:lvl1pPr>
              <a:defRPr/>
            </a:lvl1pPr>
          </a:lstStyle>
          <a:p>
            <a:pPr>
              <a:defRPr/>
            </a:pPr>
            <a:fld id="{A0FE55DF-6990-4CE0-A2C9-30D42BED2811}" type="slidenum">
              <a:rPr lang="en-AU" altLang="en-US"/>
              <a:pPr>
                <a:defRPr/>
              </a:pPr>
              <a:t>‹#›</a:t>
            </a:fld>
            <a:endParaRPr lang="en-AU" altLang="en-US"/>
          </a:p>
        </p:txBody>
      </p:sp>
    </p:spTree>
    <p:extLst>
      <p:ext uri="{BB962C8B-B14F-4D97-AF65-F5344CB8AC3E}">
        <p14:creationId xmlns:p14="http://schemas.microsoft.com/office/powerpoint/2010/main" val="3027867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16F5-A8A5-7043-0160-4F874A41D959}"/>
              </a:ext>
            </a:extLst>
          </p:cNvPr>
          <p:cNvSpPr>
            <a:spLocks noGrp="1"/>
          </p:cNvSpPr>
          <p:nvPr>
            <p:ph type="ctrTitle"/>
          </p:nvPr>
        </p:nvSpPr>
        <p:spPr>
          <a:xfrm>
            <a:off x="1143000" y="841772"/>
            <a:ext cx="6858000" cy="1790700"/>
          </a:xfrm>
        </p:spPr>
        <p:txBody>
          <a:bodyPr anchor="b"/>
          <a:lstStyle>
            <a:lvl1pPr algn="ctr">
              <a:defRPr sz="4500"/>
            </a:lvl1pPr>
          </a:lstStyle>
          <a:p>
            <a:r>
              <a:rPr lang="en-AU"/>
              <a:t>Click to edit Master title style</a:t>
            </a:r>
          </a:p>
        </p:txBody>
      </p:sp>
      <p:sp>
        <p:nvSpPr>
          <p:cNvPr id="3" name="Subtitle 2">
            <a:extLst>
              <a:ext uri="{FF2B5EF4-FFF2-40B4-BE49-F238E27FC236}">
                <a16:creationId xmlns:a16="http://schemas.microsoft.com/office/drawing/2014/main" id="{494F1F90-2AD4-CA23-C7EF-69784E5EAF1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A51A728C-7099-09F9-843B-416BC1CB5CF8}"/>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5" name="Footer Placeholder 4">
            <a:extLst>
              <a:ext uri="{FF2B5EF4-FFF2-40B4-BE49-F238E27FC236}">
                <a16:creationId xmlns:a16="http://schemas.microsoft.com/office/drawing/2014/main" id="{FAEF4D96-FAF9-08E0-B825-52B76CDF67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CB1E746-3D12-12A6-E4BA-575D0E33B6D8}"/>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2347103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65DD-4BFA-0BA1-801E-F3B1F66D08BC}"/>
              </a:ext>
            </a:extLst>
          </p:cNvPr>
          <p:cNvSpPr>
            <a:spLocks noGrp="1"/>
          </p:cNvSpPr>
          <p:nvPr>
            <p:ph type="title"/>
          </p:nvPr>
        </p:nvSpPr>
        <p:spPr/>
        <p:txBody>
          <a:bodyPr/>
          <a:lstStyle>
            <a:lvl1pPr>
              <a:defRPr b="0"/>
            </a:lvl1pPr>
          </a:lstStyle>
          <a:p>
            <a:r>
              <a:rPr lang="en-GB"/>
              <a:t>Click to edit Master title style</a:t>
            </a:r>
            <a:endParaRPr lang="en-AU"/>
          </a:p>
        </p:txBody>
      </p:sp>
      <p:sp>
        <p:nvSpPr>
          <p:cNvPr id="3" name="Date Placeholder 2">
            <a:extLst>
              <a:ext uri="{FF2B5EF4-FFF2-40B4-BE49-F238E27FC236}">
                <a16:creationId xmlns:a16="http://schemas.microsoft.com/office/drawing/2014/main" id="{327A1D55-BD4C-C2E7-461D-23EF6FEE1991}"/>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4" name="Footer Placeholder 3">
            <a:extLst>
              <a:ext uri="{FF2B5EF4-FFF2-40B4-BE49-F238E27FC236}">
                <a16:creationId xmlns:a16="http://schemas.microsoft.com/office/drawing/2014/main" id="{581EB665-A5FF-9FEA-547D-111506FE9C7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E2E5364-68CD-AD50-7D31-AC2031CF32E0}"/>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116213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18C0-A039-16A6-5F3D-060A04DA2826}"/>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A88098B-8796-FC0B-7E3D-6E6E205115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385333B-AAEC-7F5E-1970-7F29E0C3B336}"/>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5" name="Footer Placeholder 4">
            <a:extLst>
              <a:ext uri="{FF2B5EF4-FFF2-40B4-BE49-F238E27FC236}">
                <a16:creationId xmlns:a16="http://schemas.microsoft.com/office/drawing/2014/main" id="{57837BE5-B09F-92EB-40A0-3F22CF67EF1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D1A814D-A4D5-E4F6-19CD-972D176D31DC}"/>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172647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rgbClr val="B87097"/>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67241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E0554-A24D-C6DF-7B58-0CB2D05B168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47F41AA0-3D15-93B3-9C02-A80943B8E11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866FDB-E103-2B6B-6ADA-1CA04B0C08FA}"/>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5" name="Footer Placeholder 4">
            <a:extLst>
              <a:ext uri="{FF2B5EF4-FFF2-40B4-BE49-F238E27FC236}">
                <a16:creationId xmlns:a16="http://schemas.microsoft.com/office/drawing/2014/main" id="{2E2DD296-4505-EC41-683E-080AC0DC2DC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97E2F1D-1BC7-B382-90D8-3BE6D93FF770}"/>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3232240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8CBCC-3500-BE2D-8E29-69DE77DE2A02}"/>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02510C30-9E58-D706-8006-5578F0194F2D}"/>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251C8944-1A31-F8A6-0A90-ACC4078E4512}"/>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E75CACF3-D89D-A419-9B35-0B73BA1172B5}"/>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6" name="Footer Placeholder 5">
            <a:extLst>
              <a:ext uri="{FF2B5EF4-FFF2-40B4-BE49-F238E27FC236}">
                <a16:creationId xmlns:a16="http://schemas.microsoft.com/office/drawing/2014/main" id="{68EB1270-3E8C-5B13-AEAD-81856375B3B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B668C0-0FF9-372B-ECA0-ADF14DD2D707}"/>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696793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F572-A123-A1DA-5D4F-331BEF5A6523}"/>
              </a:ext>
            </a:extLst>
          </p:cNvPr>
          <p:cNvSpPr>
            <a:spLocks noGrp="1"/>
          </p:cNvSpPr>
          <p:nvPr>
            <p:ph type="title"/>
          </p:nvPr>
        </p:nvSpPr>
        <p:spPr>
          <a:xfrm>
            <a:off x="629841" y="273844"/>
            <a:ext cx="7886700" cy="994172"/>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D25DB56-7B3B-BC3A-F2AA-5FEF7CB31F5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65804BB-468F-B2D8-F632-44E4B818DD7C}"/>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B052ED6E-5660-034A-9C16-1DEBFCEF243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4E3D44AE-3C06-7B65-92BB-ECEE050339E2}"/>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F49E1128-6D3B-7C1B-2C41-5F75D1203453}"/>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8" name="Footer Placeholder 7">
            <a:extLst>
              <a:ext uri="{FF2B5EF4-FFF2-40B4-BE49-F238E27FC236}">
                <a16:creationId xmlns:a16="http://schemas.microsoft.com/office/drawing/2014/main" id="{1A8AF64E-8E4B-23DA-E26E-CD85A74C9C1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29B6EE3-6B97-882D-FE5F-D3BA3AD249EA}"/>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1148466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85F6-4517-2A17-5A3A-FE285DD8DB0E}"/>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7B4AFD46-B6C4-4078-B581-4168D12E4F0E}"/>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4" name="Footer Placeholder 3">
            <a:extLst>
              <a:ext uri="{FF2B5EF4-FFF2-40B4-BE49-F238E27FC236}">
                <a16:creationId xmlns:a16="http://schemas.microsoft.com/office/drawing/2014/main" id="{AD810A9F-A461-6276-2324-9633DD4BD45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10624E4-BEAF-4F0A-94EE-4542BE00D039}"/>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390641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837156-A76D-3E72-CD8A-81E360B25ED8}"/>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3" name="Footer Placeholder 2">
            <a:extLst>
              <a:ext uri="{FF2B5EF4-FFF2-40B4-BE49-F238E27FC236}">
                <a16:creationId xmlns:a16="http://schemas.microsoft.com/office/drawing/2014/main" id="{AB96CF01-10A9-B7B7-BCD4-2BD233695CE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46D46ED-AA7F-DCA0-4618-8364A1CC8B86}"/>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3179410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4579-9865-C08D-8D5A-4FB7AC573CCA}"/>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4223CEB5-A5D5-BF65-5E96-378F6BD9958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05C6661A-F74A-A170-55D0-950FAAA92F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7986D30-4A50-AD6C-2910-B598ADB438F1}"/>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6" name="Footer Placeholder 5">
            <a:extLst>
              <a:ext uri="{FF2B5EF4-FFF2-40B4-BE49-F238E27FC236}">
                <a16:creationId xmlns:a16="http://schemas.microsoft.com/office/drawing/2014/main" id="{BC9B9239-E8E7-D94B-15B0-3716CC60286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1F3E95-8F32-47E7-A424-6B6DBECB45D4}"/>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3481038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40032-697C-43EE-F332-92506A7A7E1A}"/>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1106723E-5FE2-741D-6824-7BDB295A01F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EA34ADA1-70E3-F3A7-5C86-7B1E5A7C9E8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30D25DC-51ED-5ECD-D1F4-346088ACE2BB}"/>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6" name="Footer Placeholder 5">
            <a:extLst>
              <a:ext uri="{FF2B5EF4-FFF2-40B4-BE49-F238E27FC236}">
                <a16:creationId xmlns:a16="http://schemas.microsoft.com/office/drawing/2014/main" id="{3662BD9F-087F-AEC8-A45F-A2EA632CA14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5223C56-99AE-3537-50B0-ECEA0D31EF7A}"/>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3444815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2F101-E82F-C9E3-3A07-14FD7FEAD8A7}"/>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268D29D5-6C54-67A6-1A5D-3324AAEC942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2F4BF89-71FC-6D1B-0538-67D19CDDF473}"/>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5" name="Footer Placeholder 4">
            <a:extLst>
              <a:ext uri="{FF2B5EF4-FFF2-40B4-BE49-F238E27FC236}">
                <a16:creationId xmlns:a16="http://schemas.microsoft.com/office/drawing/2014/main" id="{FF4D50D6-3837-056E-05D0-0EC14B996B5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D555A7-3A06-738C-9FF3-5400F0BD1012}"/>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1071611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45D8D9-F503-15B6-7EA3-9F3AAE9FEE8F}"/>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D403B55D-BDD0-4486-301E-D7CB088C3199}"/>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44CEBB01-5CA6-ADE8-1F74-9394C31C23E7}"/>
              </a:ext>
            </a:extLst>
          </p:cNvPr>
          <p:cNvSpPr>
            <a:spLocks noGrp="1"/>
          </p:cNvSpPr>
          <p:nvPr>
            <p:ph type="dt" sz="half" idx="10"/>
          </p:nvPr>
        </p:nvSpPr>
        <p:spPr/>
        <p:txBody>
          <a:bodyPr/>
          <a:lstStyle/>
          <a:p>
            <a:fld id="{2BF5F608-D0FE-488A-B64B-1D359CD6477E}" type="datetimeFigureOut">
              <a:rPr lang="en-AU" smtClean="0"/>
              <a:t>06-Oct-23</a:t>
            </a:fld>
            <a:endParaRPr lang="en-AU"/>
          </a:p>
        </p:txBody>
      </p:sp>
      <p:sp>
        <p:nvSpPr>
          <p:cNvPr id="5" name="Footer Placeholder 4">
            <a:extLst>
              <a:ext uri="{FF2B5EF4-FFF2-40B4-BE49-F238E27FC236}">
                <a16:creationId xmlns:a16="http://schemas.microsoft.com/office/drawing/2014/main" id="{764EC61D-4EFA-DA8A-D81A-ED46279F7C8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9F869E0-4AE9-D745-B232-9050BF1987AB}"/>
              </a:ext>
            </a:extLst>
          </p:cNvPr>
          <p:cNvSpPr>
            <a:spLocks noGrp="1"/>
          </p:cNvSpPr>
          <p:nvPr>
            <p:ph type="sldNum" sz="quarter" idx="12"/>
          </p:nvPr>
        </p:nvSpPr>
        <p:spPr/>
        <p:txBody>
          <a:bodyPr/>
          <a:lstStyle/>
          <a:p>
            <a:fld id="{9785C375-BCB7-4E51-A986-A8DAFB183997}" type="slidenum">
              <a:rPr lang="en-AU" smtClean="0"/>
              <a:t>‹#›</a:t>
            </a:fld>
            <a:endParaRPr lang="en-AU"/>
          </a:p>
        </p:txBody>
      </p:sp>
    </p:spTree>
    <p:extLst>
      <p:ext uri="{BB962C8B-B14F-4D97-AF65-F5344CB8AC3E}">
        <p14:creationId xmlns:p14="http://schemas.microsoft.com/office/powerpoint/2010/main" val="775799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521495" y="1522800"/>
            <a:ext cx="3906440" cy="2967300"/>
          </a:xfrm>
          <a:prstGeom prst="rect">
            <a:avLst/>
          </a:prstGeom>
        </p:spPr>
        <p:txBody>
          <a:bodyPr vert="horz" lIns="0" tIns="0" rIns="0" bIns="0" rtlCol="0">
            <a:noAutofit/>
          </a:bodyPr>
          <a:lstStyle>
            <a:lvl1pPr>
              <a:lnSpc>
                <a:spcPct val="100000"/>
              </a:lnSpc>
              <a:spcAft>
                <a:spcPts val="900"/>
              </a:spcAft>
              <a:defRPr lang="en-US" sz="1050" dirty="0"/>
            </a:lvl1pPr>
            <a:lvl2pPr>
              <a:lnSpc>
                <a:spcPct val="100000"/>
              </a:lnSpc>
              <a:spcAft>
                <a:spcPts val="900"/>
              </a:spcAft>
              <a:defRPr lang="en-US" sz="1050" dirty="0"/>
            </a:lvl2pPr>
            <a:lvl3pPr>
              <a:lnSpc>
                <a:spcPct val="100000"/>
              </a:lnSpc>
              <a:spcAft>
                <a:spcPts val="900"/>
              </a:spcAft>
              <a:defRPr lang="en-US" sz="1050" dirty="0"/>
            </a:lvl3pPr>
            <a:lvl4pPr>
              <a:lnSpc>
                <a:spcPct val="100000"/>
              </a:lnSpc>
              <a:spcAft>
                <a:spcPts val="900"/>
              </a:spcAft>
              <a:defRPr lang="en-US" sz="1050" dirty="0"/>
            </a:lvl4pPr>
            <a:lvl5pPr>
              <a:lnSpc>
                <a:spcPct val="100000"/>
              </a:lnSpc>
              <a:spcAft>
                <a:spcPts val="900"/>
              </a:spcAft>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521494" y="572400"/>
            <a:ext cx="8101013" cy="351792"/>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521494" y="1023300"/>
            <a:ext cx="8101013" cy="379599"/>
          </a:xfrm>
          <a:prstGeom prst="rect">
            <a:avLst/>
          </a:prstGeom>
        </p:spPr>
        <p:txBody>
          <a:bodyPr>
            <a:noAutofit/>
          </a:bodyPr>
          <a:lstStyle>
            <a:lvl1pPr>
              <a:lnSpc>
                <a:spcPct val="100000"/>
              </a:lnSpc>
              <a:defRPr sz="1200" b="0">
                <a:solidFill>
                  <a:schemeClr val="tx2"/>
                </a:solidFill>
              </a:defRPr>
            </a:lvl1pPr>
            <a:lvl2pPr marL="459"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4716067" y="1522800"/>
            <a:ext cx="3906440" cy="2967300"/>
          </a:xfrm>
          <a:prstGeom prst="rect">
            <a:avLst/>
          </a:prstGeom>
        </p:spPr>
        <p:txBody>
          <a:bodyPr vert="horz" lIns="0" tIns="0" rIns="0" bIns="0" rtlCol="0">
            <a:noAutofit/>
          </a:bodyPr>
          <a:lstStyle>
            <a:lvl1pPr>
              <a:lnSpc>
                <a:spcPct val="100000"/>
              </a:lnSpc>
              <a:spcAft>
                <a:spcPts val="900"/>
              </a:spcAft>
              <a:defRPr lang="en-US" sz="1050" dirty="0"/>
            </a:lvl1pPr>
            <a:lvl2pPr>
              <a:lnSpc>
                <a:spcPct val="100000"/>
              </a:lnSpc>
              <a:spcAft>
                <a:spcPts val="900"/>
              </a:spcAft>
              <a:defRPr lang="en-US" sz="1050" dirty="0"/>
            </a:lvl2pPr>
            <a:lvl3pPr>
              <a:lnSpc>
                <a:spcPct val="100000"/>
              </a:lnSpc>
              <a:spcAft>
                <a:spcPts val="900"/>
              </a:spcAft>
              <a:defRPr lang="en-US" sz="1050" dirty="0"/>
            </a:lvl3pPr>
            <a:lvl4pPr>
              <a:lnSpc>
                <a:spcPct val="100000"/>
              </a:lnSpc>
              <a:spcAft>
                <a:spcPts val="900"/>
              </a:spcAft>
              <a:defRPr lang="en-US" sz="1050" dirty="0"/>
            </a:lvl4pPr>
            <a:lvl5pPr>
              <a:lnSpc>
                <a:spcPct val="100000"/>
              </a:lnSpc>
              <a:spcAft>
                <a:spcPts val="900"/>
              </a:spcAft>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31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rgbClr val="B87097"/>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1640743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5142-6A5F-844F-8597-891B3B10A67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E46FFF1-CA4D-5B42-B7E2-9F17C2B82AA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3E41DBB-740F-2245-9989-A1AA06F12705}"/>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5" name="Footer Placeholder 4">
            <a:extLst>
              <a:ext uri="{FF2B5EF4-FFF2-40B4-BE49-F238E27FC236}">
                <a16:creationId xmlns:a16="http://schemas.microsoft.com/office/drawing/2014/main" id="{91D6A488-8A9F-3046-9BC6-F058ECAAF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5ECFA-E46E-B24C-9E3D-AE2269714533}"/>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757125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A464-C228-7141-A625-4A5429024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424EB-044D-374F-A9C0-3C5944E6DB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95714-9E0F-5B43-BD2E-6BA22F1D20AF}"/>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5" name="Footer Placeholder 4">
            <a:extLst>
              <a:ext uri="{FF2B5EF4-FFF2-40B4-BE49-F238E27FC236}">
                <a16:creationId xmlns:a16="http://schemas.microsoft.com/office/drawing/2014/main" id="{4B020773-43BB-C14C-A3CC-8402BE5F9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29EB1-DD0B-9142-9375-5159F54D367D}"/>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3682353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0FDD-9B8B-4942-8CC4-E33C7F7825D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73B8E05-829A-674B-BE81-8BCBC388608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6C8004-1AC9-5B46-BFAB-52B488F0086F}"/>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5" name="Footer Placeholder 4">
            <a:extLst>
              <a:ext uri="{FF2B5EF4-FFF2-40B4-BE49-F238E27FC236}">
                <a16:creationId xmlns:a16="http://schemas.microsoft.com/office/drawing/2014/main" id="{57D1861E-150E-B642-AD72-054DB7902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B625E-9AC7-BE47-90C2-ADEF2AAF17A9}"/>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221711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8C9B-E5E6-C949-A03F-D8148D6FC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2381C-9479-CC42-9B54-06776C4B60F8}"/>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4CAF1B-7D68-7D4E-A7BD-6A31D8EE59AB}"/>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0810EA-A5EE-7841-89A1-1074D6AE9769}"/>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6" name="Footer Placeholder 5">
            <a:extLst>
              <a:ext uri="{FF2B5EF4-FFF2-40B4-BE49-F238E27FC236}">
                <a16:creationId xmlns:a16="http://schemas.microsoft.com/office/drawing/2014/main" id="{E1D11CFF-CF92-6445-B2EA-4AD14DCB6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36FE27-4264-914B-A68F-449A012E53E9}"/>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181605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9904-72CA-0C4D-8C60-A9DF4BF8523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0AF03B-639C-C042-AE47-7B0B816AD7E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A7ED70F-13AC-2647-8E16-4F3D35E761E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A87E7-9A48-514F-9A77-5205C79FEB7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73456DE-2C7F-7146-9E21-D7F47D3C83F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D007DC-7C78-D54C-9EFA-32AA9B734A3B}"/>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8" name="Footer Placeholder 7">
            <a:extLst>
              <a:ext uri="{FF2B5EF4-FFF2-40B4-BE49-F238E27FC236}">
                <a16:creationId xmlns:a16="http://schemas.microsoft.com/office/drawing/2014/main" id="{B0D3EE93-F55A-7E47-B9BC-AA1E4178C3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14EAE0-10DD-9C40-8DC5-4D38B1F6FACD}"/>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1638905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A8FB-D55E-8244-BC8B-9215EDE26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7BC9C-2F39-074B-BE5F-8C555187D51C}"/>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4" name="Footer Placeholder 3">
            <a:extLst>
              <a:ext uri="{FF2B5EF4-FFF2-40B4-BE49-F238E27FC236}">
                <a16:creationId xmlns:a16="http://schemas.microsoft.com/office/drawing/2014/main" id="{33D24B63-A772-2545-8317-FD932F4D5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793BC-0C5D-A144-8318-2E50C7D612D3}"/>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2259789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4A2D06-BA39-B842-9826-933E6A2392C8}"/>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3" name="Footer Placeholder 2">
            <a:extLst>
              <a:ext uri="{FF2B5EF4-FFF2-40B4-BE49-F238E27FC236}">
                <a16:creationId xmlns:a16="http://schemas.microsoft.com/office/drawing/2014/main" id="{1998198C-C5E5-FD4B-B49D-D8295D3EBE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D6672B-74B4-824B-8B24-2B4437871FB1}"/>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964075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9D63-A67B-304C-8E1B-0D6C26E3310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A8B112-172F-9C47-84EE-3885823B388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B7D74-778E-D742-9FC4-A5FE3CB1DDB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9BBCE8F-49C1-7648-8053-1B4DF64B4A8A}"/>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6" name="Footer Placeholder 5">
            <a:extLst>
              <a:ext uri="{FF2B5EF4-FFF2-40B4-BE49-F238E27FC236}">
                <a16:creationId xmlns:a16="http://schemas.microsoft.com/office/drawing/2014/main" id="{63D41BED-DD0C-144C-9A7E-E24014C83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CF087-277D-0341-A43D-D3CF38D82A9C}"/>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3442383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A56D-5A6D-1D4F-8409-8179ED2D44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A4B3B6-3FD0-8C44-877E-58A8EF68F50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C342624-F931-2F49-8A6B-F93560B8D69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CB163A2-F512-BF42-8025-46CD1BB5214C}"/>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6" name="Footer Placeholder 5">
            <a:extLst>
              <a:ext uri="{FF2B5EF4-FFF2-40B4-BE49-F238E27FC236}">
                <a16:creationId xmlns:a16="http://schemas.microsoft.com/office/drawing/2014/main" id="{1D52D1A3-DF82-9647-B8F8-5107DA208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7AFABB-217B-9F4C-9BD5-468DC0DBF883}"/>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3379294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C195-349A-7546-9DA9-360B8E58ED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F364F5-43DA-5F4E-B138-FD85B168FA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F240E-BC8D-A943-9845-2431C5317423}"/>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5" name="Footer Placeholder 4">
            <a:extLst>
              <a:ext uri="{FF2B5EF4-FFF2-40B4-BE49-F238E27FC236}">
                <a16:creationId xmlns:a16="http://schemas.microsoft.com/office/drawing/2014/main" id="{074570FC-A765-AB43-8D7B-C1C877CEB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7557D-6ED8-8C42-B4FC-916296F4FE1F}"/>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334406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385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C6B73-380D-C746-9E9E-B96D81B0151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1A8ED-9D43-FD45-8244-82DE8C6755D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C7BBF-E7EB-6C4C-8A87-903D02BF732A}"/>
              </a:ext>
            </a:extLst>
          </p:cNvPr>
          <p:cNvSpPr>
            <a:spLocks noGrp="1"/>
          </p:cNvSpPr>
          <p:nvPr>
            <p:ph type="dt" sz="half" idx="10"/>
          </p:nvPr>
        </p:nvSpPr>
        <p:spPr/>
        <p:txBody>
          <a:bodyPr/>
          <a:lstStyle/>
          <a:p>
            <a:fld id="{40F06A4C-26D8-854A-9BEE-8B59DA83477D}" type="datetimeFigureOut">
              <a:rPr lang="en-US" smtClean="0"/>
              <a:t>10/6/2023</a:t>
            </a:fld>
            <a:endParaRPr lang="en-US"/>
          </a:p>
        </p:txBody>
      </p:sp>
      <p:sp>
        <p:nvSpPr>
          <p:cNvPr id="5" name="Footer Placeholder 4">
            <a:extLst>
              <a:ext uri="{FF2B5EF4-FFF2-40B4-BE49-F238E27FC236}">
                <a16:creationId xmlns:a16="http://schemas.microsoft.com/office/drawing/2014/main" id="{38DA9E76-E3F8-1A4A-A4F6-DAA99E120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E1A60-379D-5D47-A74A-24165E2E73A0}"/>
              </a:ext>
            </a:extLst>
          </p:cNvPr>
          <p:cNvSpPr>
            <a:spLocks noGrp="1"/>
          </p:cNvSpPr>
          <p:nvPr>
            <p:ph type="sldNum" sz="quarter" idx="12"/>
          </p:nvPr>
        </p:nvSpPr>
        <p:spPr/>
        <p:txBody>
          <a:bodyPr/>
          <a:lstStyle/>
          <a:p>
            <a:fld id="{3DD99A5B-3983-7247-9D42-951105485174}" type="slidenum">
              <a:rPr lang="en-US" smtClean="0"/>
              <a:t>‹#›</a:t>
            </a:fld>
            <a:endParaRPr lang="en-US"/>
          </a:p>
        </p:txBody>
      </p:sp>
    </p:spTree>
    <p:extLst>
      <p:ext uri="{BB962C8B-B14F-4D97-AF65-F5344CB8AC3E}">
        <p14:creationId xmlns:p14="http://schemas.microsoft.com/office/powerpoint/2010/main" val="737147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0">
                <a:solidFill>
                  <a:srgbClr val="B87097"/>
                </a:solidFill>
              </a:defRPr>
            </a:lvl1pPr>
          </a:lstStyle>
          <a:p>
            <a:r>
              <a:rPr lang="en-US" dirty="0"/>
              <a:t>Click to edit Master title style</a:t>
            </a:r>
            <a:endParaRPr lang="en-AU" dirty="0"/>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81021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400" b="0">
                <a:solidFill>
                  <a:srgbClr val="B87097"/>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AU"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31895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rgbClr val="B87097"/>
                </a:solidFill>
              </a:defRPr>
            </a:lvl1pPr>
          </a:lstStyle>
          <a:p>
            <a:r>
              <a:rPr lang="en-US" dirty="0"/>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2005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6.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1027" name="Rectangle 3"/>
          <p:cNvSpPr>
            <a:spLocks noGrp="1" noChangeArrowheads="1"/>
          </p:cNvSpPr>
          <p:nvPr>
            <p:ph type="body" idx="1"/>
          </p:nvPr>
        </p:nvSpPr>
        <p:spPr bwMode="auto">
          <a:xfrm>
            <a:off x="457200" y="1200154"/>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pic>
        <p:nvPicPr>
          <p:cNvPr id="1028" name="Picture 1"/>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5019679"/>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xStyles>
    <p:titleStyle>
      <a:lvl1pPr algn="l" rtl="0" eaLnBrk="0" fontAlgn="base" hangingPunct="0">
        <a:spcBef>
          <a:spcPct val="0"/>
        </a:spcBef>
        <a:spcAft>
          <a:spcPct val="0"/>
        </a:spcAft>
        <a:defRPr sz="2400">
          <a:solidFill>
            <a:srgbClr val="278EAA"/>
          </a:solidFill>
          <a:latin typeface="+mj-lt"/>
          <a:ea typeface="+mj-ea"/>
          <a:cs typeface="+mj-cs"/>
        </a:defRPr>
      </a:lvl1pPr>
      <a:lvl2pPr algn="l" rtl="0" eaLnBrk="0" fontAlgn="base" hangingPunct="0">
        <a:spcBef>
          <a:spcPct val="0"/>
        </a:spcBef>
        <a:spcAft>
          <a:spcPct val="0"/>
        </a:spcAft>
        <a:defRPr sz="2400">
          <a:solidFill>
            <a:srgbClr val="278EAA"/>
          </a:solidFill>
          <a:latin typeface="Arial" pitchFamily="34" charset="0"/>
        </a:defRPr>
      </a:lvl2pPr>
      <a:lvl3pPr algn="l" rtl="0" eaLnBrk="0" fontAlgn="base" hangingPunct="0">
        <a:spcBef>
          <a:spcPct val="0"/>
        </a:spcBef>
        <a:spcAft>
          <a:spcPct val="0"/>
        </a:spcAft>
        <a:defRPr sz="2400">
          <a:solidFill>
            <a:srgbClr val="278EAA"/>
          </a:solidFill>
          <a:latin typeface="Arial" pitchFamily="34" charset="0"/>
        </a:defRPr>
      </a:lvl3pPr>
      <a:lvl4pPr algn="l" rtl="0" eaLnBrk="0" fontAlgn="base" hangingPunct="0">
        <a:spcBef>
          <a:spcPct val="0"/>
        </a:spcBef>
        <a:spcAft>
          <a:spcPct val="0"/>
        </a:spcAft>
        <a:defRPr sz="2400">
          <a:solidFill>
            <a:srgbClr val="278EAA"/>
          </a:solidFill>
          <a:latin typeface="Arial" pitchFamily="34" charset="0"/>
        </a:defRPr>
      </a:lvl4pPr>
      <a:lvl5pPr algn="l" rtl="0" eaLnBrk="0" fontAlgn="base" hangingPunct="0">
        <a:spcBef>
          <a:spcPct val="0"/>
        </a:spcBef>
        <a:spcAft>
          <a:spcPct val="0"/>
        </a:spcAft>
        <a:defRPr sz="2400">
          <a:solidFill>
            <a:srgbClr val="278EAA"/>
          </a:solidFill>
          <a:latin typeface="Arial" pitchFamily="34" charset="0"/>
        </a:defRPr>
      </a:lvl5pPr>
      <a:lvl6pPr marL="457189" algn="l" rtl="0" fontAlgn="base">
        <a:spcBef>
          <a:spcPct val="0"/>
        </a:spcBef>
        <a:spcAft>
          <a:spcPct val="0"/>
        </a:spcAft>
        <a:defRPr sz="3000">
          <a:solidFill>
            <a:srgbClr val="278EAA"/>
          </a:solidFill>
          <a:latin typeface="Arial" pitchFamily="34" charset="0"/>
        </a:defRPr>
      </a:lvl6pPr>
      <a:lvl7pPr marL="914377" algn="l" rtl="0" fontAlgn="base">
        <a:spcBef>
          <a:spcPct val="0"/>
        </a:spcBef>
        <a:spcAft>
          <a:spcPct val="0"/>
        </a:spcAft>
        <a:defRPr sz="3000">
          <a:solidFill>
            <a:srgbClr val="278EAA"/>
          </a:solidFill>
          <a:latin typeface="Arial" pitchFamily="34" charset="0"/>
        </a:defRPr>
      </a:lvl7pPr>
      <a:lvl8pPr marL="1371566" algn="l" rtl="0" fontAlgn="base">
        <a:spcBef>
          <a:spcPct val="0"/>
        </a:spcBef>
        <a:spcAft>
          <a:spcPct val="0"/>
        </a:spcAft>
        <a:defRPr sz="3000">
          <a:solidFill>
            <a:srgbClr val="278EAA"/>
          </a:solidFill>
          <a:latin typeface="Arial" pitchFamily="34" charset="0"/>
        </a:defRPr>
      </a:lvl8pPr>
      <a:lvl9pPr marL="1828754" algn="l" rtl="0" fontAlgn="base">
        <a:spcBef>
          <a:spcPct val="0"/>
        </a:spcBef>
        <a:spcAft>
          <a:spcPct val="0"/>
        </a:spcAft>
        <a:defRPr sz="3000">
          <a:solidFill>
            <a:srgbClr val="278EAA"/>
          </a:solidFill>
          <a:latin typeface="Arial" pitchFamily="34" charset="0"/>
        </a:defRPr>
      </a:lvl9pPr>
    </p:titleStyle>
    <p:body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UOW-727-PPgraphicC.jpg"/>
          <p:cNvPicPr>
            <a:picLocks noChangeAspect="1"/>
          </p:cNvPicPr>
          <p:nvPr userDrawn="1"/>
        </p:nvPicPr>
        <p:blipFill>
          <a:blip r:embed="rId5"/>
          <a:stretch>
            <a:fillRect/>
          </a:stretch>
        </p:blipFill>
        <p:spPr>
          <a:xfrm>
            <a:off x="0" y="4146433"/>
            <a:ext cx="9144000" cy="997071"/>
          </a:xfrm>
          <a:prstGeom prst="rect">
            <a:avLst/>
          </a:prstGeom>
        </p:spPr>
      </p:pic>
      <p:sp>
        <p:nvSpPr>
          <p:cNvPr id="2" name="Title Placeholder 1"/>
          <p:cNvSpPr>
            <a:spLocks noGrp="1"/>
          </p:cNvSpPr>
          <p:nvPr>
            <p:ph type="title"/>
          </p:nvPr>
        </p:nvSpPr>
        <p:spPr>
          <a:xfrm>
            <a:off x="1547445" y="400050"/>
            <a:ext cx="6471139" cy="457200"/>
          </a:xfrm>
          <a:prstGeom prst="rect">
            <a:avLst/>
          </a:prstGeom>
          <a:noFill/>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47445" y="1200156"/>
            <a:ext cx="6471139" cy="2686049"/>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4"/>
          <p:cNvSpPr>
            <a:spLocks noGrp="1"/>
          </p:cNvSpPr>
          <p:nvPr>
            <p:ph type="ftr" sz="quarter" idx="3"/>
          </p:nvPr>
        </p:nvSpPr>
        <p:spPr>
          <a:xfrm>
            <a:off x="4642339" y="4572001"/>
            <a:ext cx="4191000" cy="273844"/>
          </a:xfrm>
          <a:prstGeom prst="rect">
            <a:avLst/>
          </a:prstGeom>
        </p:spPr>
        <p:txBody>
          <a:bodyPr/>
          <a:lstStyle>
            <a:lvl1pPr algn="r">
              <a:defRPr sz="969">
                <a:solidFill>
                  <a:schemeClr val="bg1">
                    <a:lumMod val="75000"/>
                  </a:schemeClr>
                </a:solidFill>
                <a:latin typeface="Arial"/>
                <a:cs typeface="Arial"/>
              </a:defRPr>
            </a:lvl1pPr>
          </a:lstStyle>
          <a:p>
            <a:endParaRPr lang="en-US" dirty="0"/>
          </a:p>
        </p:txBody>
      </p:sp>
      <p:pic>
        <p:nvPicPr>
          <p:cNvPr id="8" name="Picture 7" descr="DTAsocialIcons.gif"/>
          <p:cNvPicPr>
            <a:picLocks noChangeAspect="1"/>
          </p:cNvPicPr>
          <p:nvPr userDrawn="1"/>
        </p:nvPicPr>
        <p:blipFill>
          <a:blip r:embed="rId6"/>
          <a:stretch>
            <a:fillRect/>
          </a:stretch>
        </p:blipFill>
        <p:spPr>
          <a:xfrm>
            <a:off x="1195755" y="4572004"/>
            <a:ext cx="1758463" cy="228189"/>
          </a:xfrm>
          <a:prstGeom prst="rect">
            <a:avLst/>
          </a:prstGeom>
        </p:spPr>
      </p:pic>
    </p:spTree>
    <p:extLst>
      <p:ext uri="{BB962C8B-B14F-4D97-AF65-F5344CB8AC3E}">
        <p14:creationId xmlns:p14="http://schemas.microsoft.com/office/powerpoint/2010/main" val="3171172984"/>
      </p:ext>
    </p:extLst>
  </p:cSld>
  <p:clrMap bg1="lt1" tx1="dk1" bg2="lt2" tx2="dk2" accent1="accent1" accent2="accent2" accent3="accent3" accent4="accent4" accent5="accent5" accent6="accent6" hlink="hlink" folHlink="folHlink"/>
  <p:sldLayoutIdLst>
    <p:sldLayoutId id="2147483720" r:id="rId1"/>
    <p:sldLayoutId id="2147483722" r:id="rId2"/>
    <p:sldLayoutId id="2147483724" r:id="rId3"/>
  </p:sldLayoutIdLst>
  <p:hf sldNum="0" hdr="0" dt="0"/>
  <p:txStyles>
    <p:titleStyle>
      <a:lvl1pPr algn="ctr" defTabSz="316523" rtl="0" eaLnBrk="1" latinLnBrk="0" hangingPunct="1">
        <a:spcBef>
          <a:spcPct val="0"/>
        </a:spcBef>
        <a:buNone/>
        <a:defRPr sz="2216" b="1" kern="1200">
          <a:solidFill>
            <a:srgbClr val="A5C92B"/>
          </a:solidFill>
          <a:latin typeface="Arial"/>
          <a:ea typeface="+mj-ea"/>
          <a:cs typeface="Arial"/>
        </a:defRPr>
      </a:lvl1pPr>
    </p:titleStyle>
    <p:bodyStyle>
      <a:lvl1pPr marL="237393" indent="-237393" algn="l" defTabSz="316523" rtl="0" eaLnBrk="1" latinLnBrk="0" hangingPunct="1">
        <a:spcBef>
          <a:spcPct val="20000"/>
        </a:spcBef>
        <a:buFont typeface="Arial"/>
        <a:buChar char="•"/>
        <a:defRPr sz="1661" kern="1200">
          <a:ln>
            <a:noFill/>
          </a:ln>
          <a:solidFill>
            <a:srgbClr val="020E20"/>
          </a:solidFill>
          <a:latin typeface="Arial"/>
          <a:ea typeface="+mn-ea"/>
          <a:cs typeface="Arial"/>
        </a:defRPr>
      </a:lvl1pPr>
      <a:lvl2pPr marL="514350" indent="-197827" algn="l" defTabSz="316523" rtl="0" eaLnBrk="1" latinLnBrk="0" hangingPunct="1">
        <a:spcBef>
          <a:spcPct val="20000"/>
        </a:spcBef>
        <a:buFont typeface="Arial"/>
        <a:buChar char="–"/>
        <a:defRPr sz="1385" kern="1200">
          <a:ln>
            <a:noFill/>
          </a:ln>
          <a:solidFill>
            <a:srgbClr val="020E20"/>
          </a:solidFill>
          <a:latin typeface="Arial"/>
          <a:ea typeface="+mn-ea"/>
          <a:cs typeface="Arial"/>
        </a:defRPr>
      </a:lvl2pPr>
      <a:lvl3pPr marL="791307" indent="-158263" algn="l" defTabSz="316523" rtl="0" eaLnBrk="1" latinLnBrk="0" hangingPunct="1">
        <a:spcBef>
          <a:spcPct val="20000"/>
        </a:spcBef>
        <a:buFont typeface="Arial"/>
        <a:buChar char="•"/>
        <a:defRPr sz="1247" kern="1200">
          <a:ln>
            <a:noFill/>
          </a:ln>
          <a:solidFill>
            <a:srgbClr val="020E20"/>
          </a:solidFill>
          <a:latin typeface="Arial"/>
          <a:ea typeface="+mn-ea"/>
          <a:cs typeface="Arial"/>
        </a:defRPr>
      </a:lvl3pPr>
      <a:lvl4pPr marL="1107831" indent="-158263" algn="l" defTabSz="316523" rtl="0" eaLnBrk="1" latinLnBrk="0" hangingPunct="1">
        <a:spcBef>
          <a:spcPct val="20000"/>
        </a:spcBef>
        <a:buFont typeface="Arial"/>
        <a:buChar char="–"/>
        <a:defRPr sz="1108" kern="1200">
          <a:ln>
            <a:noFill/>
          </a:ln>
          <a:solidFill>
            <a:srgbClr val="020E20"/>
          </a:solidFill>
          <a:latin typeface="Arial"/>
          <a:ea typeface="+mn-ea"/>
          <a:cs typeface="Arial"/>
        </a:defRPr>
      </a:lvl4pPr>
      <a:lvl5pPr marL="1424355" indent="-158263" algn="l" defTabSz="316523" rtl="0" eaLnBrk="1" latinLnBrk="0" hangingPunct="1">
        <a:spcBef>
          <a:spcPct val="20000"/>
        </a:spcBef>
        <a:buFont typeface="Arial"/>
        <a:buChar char="»"/>
        <a:defRPr sz="831" kern="1200">
          <a:ln>
            <a:noFill/>
          </a:ln>
          <a:solidFill>
            <a:srgbClr val="020E20"/>
          </a:solidFill>
          <a:latin typeface="Arial"/>
          <a:ea typeface="+mn-ea"/>
          <a:cs typeface="Arial"/>
        </a:defRPr>
      </a:lvl5pPr>
      <a:lvl6pPr marL="1740876" indent="-158263" algn="l" defTabSz="316523" rtl="0" eaLnBrk="1" latinLnBrk="0" hangingPunct="1">
        <a:spcBef>
          <a:spcPct val="20000"/>
        </a:spcBef>
        <a:buFont typeface="Arial"/>
        <a:buChar char="•"/>
        <a:defRPr sz="1385" kern="1200">
          <a:solidFill>
            <a:schemeClr val="tx1"/>
          </a:solidFill>
          <a:latin typeface="+mn-lt"/>
          <a:ea typeface="+mn-ea"/>
          <a:cs typeface="+mn-cs"/>
        </a:defRPr>
      </a:lvl6pPr>
      <a:lvl7pPr marL="2057401" indent="-158263" algn="l" defTabSz="316523" rtl="0" eaLnBrk="1" latinLnBrk="0" hangingPunct="1">
        <a:spcBef>
          <a:spcPct val="20000"/>
        </a:spcBef>
        <a:buFont typeface="Arial"/>
        <a:buChar char="•"/>
        <a:defRPr sz="1385" kern="1200">
          <a:solidFill>
            <a:schemeClr val="tx1"/>
          </a:solidFill>
          <a:latin typeface="+mn-lt"/>
          <a:ea typeface="+mn-ea"/>
          <a:cs typeface="+mn-cs"/>
        </a:defRPr>
      </a:lvl7pPr>
      <a:lvl8pPr marL="2373923" indent="-158263" algn="l" defTabSz="316523" rtl="0" eaLnBrk="1" latinLnBrk="0" hangingPunct="1">
        <a:spcBef>
          <a:spcPct val="20000"/>
        </a:spcBef>
        <a:buFont typeface="Arial"/>
        <a:buChar char="•"/>
        <a:defRPr sz="1385" kern="1200">
          <a:solidFill>
            <a:schemeClr val="tx1"/>
          </a:solidFill>
          <a:latin typeface="+mn-lt"/>
          <a:ea typeface="+mn-ea"/>
          <a:cs typeface="+mn-cs"/>
        </a:defRPr>
      </a:lvl8pPr>
      <a:lvl9pPr marL="2690446" indent="-158263" algn="l" defTabSz="316523"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en-US"/>
      </a:defPPr>
      <a:lvl1pPr marL="0" algn="l" defTabSz="316523" rtl="0" eaLnBrk="1" latinLnBrk="0" hangingPunct="1">
        <a:defRPr sz="1247" kern="1200">
          <a:solidFill>
            <a:schemeClr val="tx1"/>
          </a:solidFill>
          <a:latin typeface="+mn-lt"/>
          <a:ea typeface="+mn-ea"/>
          <a:cs typeface="+mn-cs"/>
        </a:defRPr>
      </a:lvl1pPr>
      <a:lvl2pPr marL="316523" algn="l" defTabSz="316523" rtl="0" eaLnBrk="1" latinLnBrk="0" hangingPunct="1">
        <a:defRPr sz="1247" kern="1200">
          <a:solidFill>
            <a:schemeClr val="tx1"/>
          </a:solidFill>
          <a:latin typeface="+mn-lt"/>
          <a:ea typeface="+mn-ea"/>
          <a:cs typeface="+mn-cs"/>
        </a:defRPr>
      </a:lvl2pPr>
      <a:lvl3pPr marL="633047" algn="l" defTabSz="316523" rtl="0" eaLnBrk="1" latinLnBrk="0" hangingPunct="1">
        <a:defRPr sz="1247" kern="1200">
          <a:solidFill>
            <a:schemeClr val="tx1"/>
          </a:solidFill>
          <a:latin typeface="+mn-lt"/>
          <a:ea typeface="+mn-ea"/>
          <a:cs typeface="+mn-cs"/>
        </a:defRPr>
      </a:lvl3pPr>
      <a:lvl4pPr marL="949570" algn="l" defTabSz="316523" rtl="0" eaLnBrk="1" latinLnBrk="0" hangingPunct="1">
        <a:defRPr sz="1247" kern="1200">
          <a:solidFill>
            <a:schemeClr val="tx1"/>
          </a:solidFill>
          <a:latin typeface="+mn-lt"/>
          <a:ea typeface="+mn-ea"/>
          <a:cs typeface="+mn-cs"/>
        </a:defRPr>
      </a:lvl4pPr>
      <a:lvl5pPr marL="1266092" algn="l" defTabSz="316523" rtl="0" eaLnBrk="1" latinLnBrk="0" hangingPunct="1">
        <a:defRPr sz="1247" kern="1200">
          <a:solidFill>
            <a:schemeClr val="tx1"/>
          </a:solidFill>
          <a:latin typeface="+mn-lt"/>
          <a:ea typeface="+mn-ea"/>
          <a:cs typeface="+mn-cs"/>
        </a:defRPr>
      </a:lvl5pPr>
      <a:lvl6pPr marL="1582615" algn="l" defTabSz="316523" rtl="0" eaLnBrk="1" latinLnBrk="0" hangingPunct="1">
        <a:defRPr sz="1247" kern="1200">
          <a:solidFill>
            <a:schemeClr val="tx1"/>
          </a:solidFill>
          <a:latin typeface="+mn-lt"/>
          <a:ea typeface="+mn-ea"/>
          <a:cs typeface="+mn-cs"/>
        </a:defRPr>
      </a:lvl6pPr>
      <a:lvl7pPr marL="1899139" algn="l" defTabSz="316523" rtl="0" eaLnBrk="1" latinLnBrk="0" hangingPunct="1">
        <a:defRPr sz="1247" kern="1200">
          <a:solidFill>
            <a:schemeClr val="tx1"/>
          </a:solidFill>
          <a:latin typeface="+mn-lt"/>
          <a:ea typeface="+mn-ea"/>
          <a:cs typeface="+mn-cs"/>
        </a:defRPr>
      </a:lvl7pPr>
      <a:lvl8pPr marL="2215662" algn="l" defTabSz="316523" rtl="0" eaLnBrk="1" latinLnBrk="0" hangingPunct="1">
        <a:defRPr sz="1247" kern="1200">
          <a:solidFill>
            <a:schemeClr val="tx1"/>
          </a:solidFill>
          <a:latin typeface="+mn-lt"/>
          <a:ea typeface="+mn-ea"/>
          <a:cs typeface="+mn-cs"/>
        </a:defRPr>
      </a:lvl8pPr>
      <a:lvl9pPr marL="2532185" algn="l" defTabSz="316523" rtl="0" eaLnBrk="1" latinLnBrk="0" hangingPunct="1">
        <a:defRPr sz="12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UOW-727-PPgraphicC.jpg"/>
          <p:cNvPicPr>
            <a:picLocks noChangeAspect="1"/>
          </p:cNvPicPr>
          <p:nvPr userDrawn="1"/>
        </p:nvPicPr>
        <p:blipFill>
          <a:blip r:embed="rId3"/>
          <a:stretch>
            <a:fillRect/>
          </a:stretch>
        </p:blipFill>
        <p:spPr>
          <a:xfrm>
            <a:off x="0" y="4146429"/>
            <a:ext cx="9144000" cy="997071"/>
          </a:xfrm>
          <a:prstGeom prst="rect">
            <a:avLst/>
          </a:prstGeom>
        </p:spPr>
      </p:pic>
      <p:sp>
        <p:nvSpPr>
          <p:cNvPr id="2" name="Title Placeholder 1"/>
          <p:cNvSpPr>
            <a:spLocks noGrp="1"/>
          </p:cNvSpPr>
          <p:nvPr>
            <p:ph type="title"/>
          </p:nvPr>
        </p:nvSpPr>
        <p:spPr>
          <a:xfrm>
            <a:off x="1547446" y="400050"/>
            <a:ext cx="6471138" cy="457200"/>
          </a:xfrm>
          <a:prstGeom prst="rect">
            <a:avLst/>
          </a:prstGeom>
          <a:noFill/>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47446" y="1200151"/>
            <a:ext cx="6471138" cy="2686049"/>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4"/>
          <p:cNvSpPr>
            <a:spLocks noGrp="1"/>
          </p:cNvSpPr>
          <p:nvPr>
            <p:ph type="ftr" sz="quarter" idx="3"/>
          </p:nvPr>
        </p:nvSpPr>
        <p:spPr>
          <a:xfrm>
            <a:off x="4642338" y="4572000"/>
            <a:ext cx="4191000" cy="273844"/>
          </a:xfrm>
          <a:prstGeom prst="rect">
            <a:avLst/>
          </a:prstGeom>
        </p:spPr>
        <p:txBody>
          <a:bodyPr/>
          <a:lstStyle>
            <a:lvl1pPr algn="r">
              <a:defRPr sz="1050">
                <a:solidFill>
                  <a:schemeClr val="bg1">
                    <a:lumMod val="75000"/>
                  </a:schemeClr>
                </a:solidFill>
                <a:latin typeface="Arial"/>
                <a:cs typeface="Arial"/>
              </a:defRPr>
            </a:lvl1pPr>
          </a:lstStyle>
          <a:p>
            <a:endParaRPr lang="en-US" dirty="0"/>
          </a:p>
        </p:txBody>
      </p:sp>
      <p:pic>
        <p:nvPicPr>
          <p:cNvPr id="8" name="Picture 7" descr="DTAsocialIcons.gif"/>
          <p:cNvPicPr>
            <a:picLocks noChangeAspect="1"/>
          </p:cNvPicPr>
          <p:nvPr userDrawn="1"/>
        </p:nvPicPr>
        <p:blipFill>
          <a:blip r:embed="rId4"/>
          <a:stretch>
            <a:fillRect/>
          </a:stretch>
        </p:blipFill>
        <p:spPr>
          <a:xfrm>
            <a:off x="1195754" y="4572000"/>
            <a:ext cx="1758462" cy="228189"/>
          </a:xfrm>
          <a:prstGeom prst="rect">
            <a:avLst/>
          </a:prstGeom>
        </p:spPr>
      </p:pic>
    </p:spTree>
    <p:extLst>
      <p:ext uri="{BB962C8B-B14F-4D97-AF65-F5344CB8AC3E}">
        <p14:creationId xmlns:p14="http://schemas.microsoft.com/office/powerpoint/2010/main" val="3474070441"/>
      </p:ext>
    </p:extLst>
  </p:cSld>
  <p:clrMap bg1="lt1" tx1="dk1" bg2="lt2" tx2="dk2" accent1="accent1" accent2="accent2" accent3="accent3" accent4="accent4" accent5="accent5" accent6="accent6" hlink="hlink" folHlink="folHlink"/>
  <p:sldLayoutIdLst>
    <p:sldLayoutId id="2147483762" r:id="rId1"/>
  </p:sldLayoutIdLst>
  <p:hf sldNum="0" hdr="0" dt="0"/>
  <p:txStyles>
    <p:titleStyle>
      <a:lvl1pPr algn="ctr" defTabSz="342900" rtl="0" eaLnBrk="1" latinLnBrk="0" hangingPunct="1">
        <a:spcBef>
          <a:spcPct val="0"/>
        </a:spcBef>
        <a:buNone/>
        <a:defRPr sz="2400" b="1" kern="1200">
          <a:solidFill>
            <a:srgbClr val="A5C92B"/>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1800" kern="1200">
          <a:ln>
            <a:noFill/>
          </a:ln>
          <a:solidFill>
            <a:srgbClr val="020E20"/>
          </a:solidFill>
          <a:latin typeface="Arial"/>
          <a:ea typeface="+mn-ea"/>
          <a:cs typeface="Arial"/>
        </a:defRPr>
      </a:lvl1pPr>
      <a:lvl2pPr marL="557213" indent="-214313" algn="l" defTabSz="342900" rtl="0" eaLnBrk="1" latinLnBrk="0" hangingPunct="1">
        <a:spcBef>
          <a:spcPct val="20000"/>
        </a:spcBef>
        <a:buFont typeface="Arial"/>
        <a:buChar char="–"/>
        <a:defRPr sz="1500" kern="1200">
          <a:ln>
            <a:noFill/>
          </a:ln>
          <a:solidFill>
            <a:srgbClr val="020E20"/>
          </a:solidFill>
          <a:latin typeface="Arial"/>
          <a:ea typeface="+mn-ea"/>
          <a:cs typeface="Arial"/>
        </a:defRPr>
      </a:lvl2pPr>
      <a:lvl3pPr marL="857250" indent="-171450" algn="l" defTabSz="342900" rtl="0" eaLnBrk="1" latinLnBrk="0" hangingPunct="1">
        <a:spcBef>
          <a:spcPct val="20000"/>
        </a:spcBef>
        <a:buFont typeface="Arial"/>
        <a:buChar char="•"/>
        <a:defRPr sz="1350" kern="1200">
          <a:ln>
            <a:noFill/>
          </a:ln>
          <a:solidFill>
            <a:srgbClr val="020E20"/>
          </a:solidFill>
          <a:latin typeface="Arial"/>
          <a:ea typeface="+mn-ea"/>
          <a:cs typeface="Arial"/>
        </a:defRPr>
      </a:lvl3pPr>
      <a:lvl4pPr marL="1200150" indent="-171450" algn="l" defTabSz="342900" rtl="0" eaLnBrk="1" latinLnBrk="0" hangingPunct="1">
        <a:spcBef>
          <a:spcPct val="20000"/>
        </a:spcBef>
        <a:buFont typeface="Arial"/>
        <a:buChar char="–"/>
        <a:defRPr sz="1200" kern="1200">
          <a:ln>
            <a:noFill/>
          </a:ln>
          <a:solidFill>
            <a:srgbClr val="020E20"/>
          </a:solidFill>
          <a:latin typeface="Arial"/>
          <a:ea typeface="+mn-ea"/>
          <a:cs typeface="Arial"/>
        </a:defRPr>
      </a:lvl4pPr>
      <a:lvl5pPr marL="1543050" indent="-171450" algn="l" defTabSz="342900" rtl="0" eaLnBrk="1" latinLnBrk="0" hangingPunct="1">
        <a:spcBef>
          <a:spcPct val="20000"/>
        </a:spcBef>
        <a:buFont typeface="Arial"/>
        <a:buChar char="»"/>
        <a:defRPr sz="900" kern="1200">
          <a:ln>
            <a:noFill/>
          </a:ln>
          <a:solidFill>
            <a:srgbClr val="020E20"/>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1F2FDA-09B3-BF89-081C-40F874439A55}"/>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65939BCD-A741-97B0-3C5A-D6649D0F2F5D}"/>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F48CB416-874D-76D8-6B76-23D91F7B1981}"/>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F85FBE8A-A31A-4C08-9088-F58A6E89A938}" type="datetimeFigureOut">
              <a:rPr lang="en-AU"/>
              <a:pPr>
                <a:defRPr/>
              </a:pPr>
              <a:t>06-Oct-23</a:t>
            </a:fld>
            <a:endParaRPr lang="en-AU"/>
          </a:p>
        </p:txBody>
      </p:sp>
      <p:sp>
        <p:nvSpPr>
          <p:cNvPr id="5" name="Footer Placeholder 4">
            <a:extLst>
              <a:ext uri="{FF2B5EF4-FFF2-40B4-BE49-F238E27FC236}">
                <a16:creationId xmlns:a16="http://schemas.microsoft.com/office/drawing/2014/main" id="{BFCA97DA-91D4-908F-62A6-667E29572977}"/>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A3293240-F099-ADD3-8D3B-008E28880CAE}"/>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40BECE49-946F-43FE-849F-D74C91806A55}" type="slidenum">
              <a:rPr lang="en-AU" altLang="en-US"/>
              <a:pPr>
                <a:defRPr/>
              </a:pPr>
              <a:t>‹#›</a:t>
            </a:fld>
            <a:endParaRPr lang="en-AU" altLang="en-US"/>
          </a:p>
        </p:txBody>
      </p:sp>
    </p:spTree>
    <p:extLst>
      <p:ext uri="{BB962C8B-B14F-4D97-AF65-F5344CB8AC3E}">
        <p14:creationId xmlns:p14="http://schemas.microsoft.com/office/powerpoint/2010/main" val="145231121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0E62C2C-2C40-FB6D-9AF6-9E2E40EB4F47}"/>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F3272D14-41CF-C018-7479-40A3ADDA15A8}"/>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8D48D59C-2342-3E62-AA54-02DDEA7FE35A}"/>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0C4586A1-88DE-42CF-824C-3E6093BC7C35}" type="datetimeFigureOut">
              <a:rPr lang="en-AU"/>
              <a:pPr>
                <a:defRPr/>
              </a:pPr>
              <a:t>06-Oct-23</a:t>
            </a:fld>
            <a:endParaRPr lang="en-AU"/>
          </a:p>
        </p:txBody>
      </p:sp>
      <p:sp>
        <p:nvSpPr>
          <p:cNvPr id="5" name="Footer Placeholder 4">
            <a:extLst>
              <a:ext uri="{FF2B5EF4-FFF2-40B4-BE49-F238E27FC236}">
                <a16:creationId xmlns:a16="http://schemas.microsoft.com/office/drawing/2014/main" id="{77C0BFFE-B0E0-F14F-CD38-98BE42813E57}"/>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7F531DFC-00E2-75A8-C066-9619CAC1D96D}"/>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a:defRPr/>
            </a:pPr>
            <a:fld id="{A1816BFC-F4B4-4B45-A28F-AEF4D479D93C}" type="slidenum">
              <a:rPr lang="en-AU" altLang="en-US"/>
              <a:pPr>
                <a:defRPr/>
              </a:pPr>
              <a:t>‹#›</a:t>
            </a:fld>
            <a:endParaRPr lang="en-AU" altLang="en-US"/>
          </a:p>
        </p:txBody>
      </p:sp>
    </p:spTree>
    <p:extLst>
      <p:ext uri="{BB962C8B-B14F-4D97-AF65-F5344CB8AC3E}">
        <p14:creationId xmlns:p14="http://schemas.microsoft.com/office/powerpoint/2010/main" val="33938639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18672A-0D88-393D-599E-38EDED362504}"/>
              </a:ext>
            </a:extLst>
          </p:cNvPr>
          <p:cNvSpPr/>
          <p:nvPr userDrawn="1"/>
        </p:nvSpPr>
        <p:spPr>
          <a:xfrm>
            <a:off x="0" y="4733925"/>
            <a:ext cx="9144000" cy="409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Placeholder 1">
            <a:extLst>
              <a:ext uri="{FF2B5EF4-FFF2-40B4-BE49-F238E27FC236}">
                <a16:creationId xmlns:a16="http://schemas.microsoft.com/office/drawing/2014/main" id="{399F3B5E-E95F-80C1-8CCF-419808F70CB4}"/>
              </a:ext>
            </a:extLst>
          </p:cNvPr>
          <p:cNvSpPr>
            <a:spLocks noGrp="1"/>
          </p:cNvSpPr>
          <p:nvPr>
            <p:ph type="title"/>
          </p:nvPr>
        </p:nvSpPr>
        <p:spPr>
          <a:xfrm>
            <a:off x="628651" y="273844"/>
            <a:ext cx="6810641" cy="994172"/>
          </a:xfrm>
          <a:prstGeom prst="rect">
            <a:avLst/>
          </a:prstGeom>
        </p:spPr>
        <p:txBody>
          <a:bodyPr vert="horz" lIns="91440" tIns="45720" rIns="91440" bIns="45720" rtlCol="0" anchor="ctr">
            <a:normAutofit/>
          </a:bodyPr>
          <a:lstStyle/>
          <a:p>
            <a:r>
              <a:rPr lang="en-GB"/>
              <a:t>Heading</a:t>
            </a:r>
            <a:endParaRPr lang="en-AU"/>
          </a:p>
        </p:txBody>
      </p:sp>
      <p:sp>
        <p:nvSpPr>
          <p:cNvPr id="3" name="Text Placeholder 2">
            <a:extLst>
              <a:ext uri="{FF2B5EF4-FFF2-40B4-BE49-F238E27FC236}">
                <a16:creationId xmlns:a16="http://schemas.microsoft.com/office/drawing/2014/main" id="{2ADE6E81-4CF0-8D98-0FD0-F08B46DD9D2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5715FB0-9D43-90D9-2CB6-18D90E6C900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defRPr>
            </a:lvl1pPr>
          </a:lstStyle>
          <a:p>
            <a:fld id="{2BF5F608-D0FE-488A-B64B-1D359CD6477E}" type="datetimeFigureOut">
              <a:rPr lang="en-AU" smtClean="0"/>
              <a:pPr/>
              <a:t>06-Oct-23</a:t>
            </a:fld>
            <a:endParaRPr lang="en-AU"/>
          </a:p>
        </p:txBody>
      </p:sp>
      <p:sp>
        <p:nvSpPr>
          <p:cNvPr id="5" name="Footer Placeholder 4">
            <a:extLst>
              <a:ext uri="{FF2B5EF4-FFF2-40B4-BE49-F238E27FC236}">
                <a16:creationId xmlns:a16="http://schemas.microsoft.com/office/drawing/2014/main" id="{070B647F-01FE-55F9-C2D5-06929E4765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bg1"/>
                </a:solidFill>
              </a:defRPr>
            </a:lvl1pPr>
          </a:lstStyle>
          <a:p>
            <a:endParaRPr lang="en-AU"/>
          </a:p>
        </p:txBody>
      </p:sp>
      <p:sp>
        <p:nvSpPr>
          <p:cNvPr id="6" name="Slide Number Placeholder 5">
            <a:extLst>
              <a:ext uri="{FF2B5EF4-FFF2-40B4-BE49-F238E27FC236}">
                <a16:creationId xmlns:a16="http://schemas.microsoft.com/office/drawing/2014/main" id="{B41B7D71-66BB-F424-99A1-80DEFA2C22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9785C375-BCB7-4E51-A986-A8DAFB183997}" type="slidenum">
              <a:rPr lang="en-AU" smtClean="0"/>
              <a:pPr/>
              <a:t>‹#›</a:t>
            </a:fld>
            <a:endParaRPr lang="en-AU"/>
          </a:p>
        </p:txBody>
      </p:sp>
      <p:pic>
        <p:nvPicPr>
          <p:cNvPr id="8" name="Picture 7" descr="A picture containing graphics, font, screenshot, graphic design&#10;&#10;Description automatically generated">
            <a:extLst>
              <a:ext uri="{FF2B5EF4-FFF2-40B4-BE49-F238E27FC236}">
                <a16:creationId xmlns:a16="http://schemas.microsoft.com/office/drawing/2014/main" id="{C6B4260E-82F0-F9C0-AC4E-C2E7B5A4F26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439292" y="102394"/>
            <a:ext cx="1586095" cy="814001"/>
          </a:xfrm>
          <a:prstGeom prst="rect">
            <a:avLst/>
          </a:prstGeom>
        </p:spPr>
      </p:pic>
    </p:spTree>
    <p:extLst>
      <p:ext uri="{BB962C8B-B14F-4D97-AF65-F5344CB8AC3E}">
        <p14:creationId xmlns:p14="http://schemas.microsoft.com/office/powerpoint/2010/main" val="20898453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defTabSz="685800" rtl="0" eaLnBrk="1" latinLnBrk="0" hangingPunct="1">
        <a:lnSpc>
          <a:spcPct val="90000"/>
        </a:lnSpc>
        <a:spcBef>
          <a:spcPct val="0"/>
        </a:spcBef>
        <a:buNone/>
        <a:defRPr sz="3300" b="0" kern="1200">
          <a:solidFill>
            <a:srgbClr val="00858A"/>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D9B59A-7296-3841-ABBC-59ACC2ADE2B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973DB3-C25B-1745-9D52-EDE8BA4F1B8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0656F-8A39-7F44-BB7A-EB65EA21B54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0F06A4C-26D8-854A-9BEE-8B59DA83477D}" type="datetimeFigureOut">
              <a:rPr lang="en-US" smtClean="0"/>
              <a:t>10/6/2023</a:t>
            </a:fld>
            <a:endParaRPr lang="en-US"/>
          </a:p>
        </p:txBody>
      </p:sp>
      <p:sp>
        <p:nvSpPr>
          <p:cNvPr id="5" name="Footer Placeholder 4">
            <a:extLst>
              <a:ext uri="{FF2B5EF4-FFF2-40B4-BE49-F238E27FC236}">
                <a16:creationId xmlns:a16="http://schemas.microsoft.com/office/drawing/2014/main" id="{B2837D41-E6FB-A347-80BA-FA47432197F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FF7943-7945-7C47-A649-396C44E1D35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DD99A5B-3983-7247-9D42-951105485174}" type="slidenum">
              <a:rPr lang="en-US" smtClean="0"/>
              <a:t>‹#›</a:t>
            </a:fld>
            <a:endParaRPr lang="en-US"/>
          </a:p>
        </p:txBody>
      </p:sp>
    </p:spTree>
    <p:extLst>
      <p:ext uri="{BB962C8B-B14F-4D97-AF65-F5344CB8AC3E}">
        <p14:creationId xmlns:p14="http://schemas.microsoft.com/office/powerpoint/2010/main" val="397674389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notesSlide" Target="../notesSlides/notesSlide7.xml"/><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slideLayout" Target="../slideLayouts/slideLayout3.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tags" Target="../tags/tag3.xml"/><Relationship Id="rId6" Type="http://schemas.openxmlformats.org/officeDocument/2006/relationships/image" Target="../media/image25.jpeg"/><Relationship Id="rId11" Type="http://schemas.openxmlformats.org/officeDocument/2006/relationships/image" Target="../media/image30.png"/><Relationship Id="rId24" Type="http://schemas.openxmlformats.org/officeDocument/2006/relationships/image" Target="../media/image43.svg"/><Relationship Id="rId5" Type="http://schemas.openxmlformats.org/officeDocument/2006/relationships/image" Target="../media/image24.sv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notesSlide" Target="../notesSlides/notesSlide8.xml"/><Relationship Id="rId21"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slideLayout" Target="../slideLayouts/slideLayout3.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tags" Target="../tags/tag4.xml"/><Relationship Id="rId6" Type="http://schemas.openxmlformats.org/officeDocument/2006/relationships/image" Target="../media/image25.jpeg"/><Relationship Id="rId11" Type="http://schemas.openxmlformats.org/officeDocument/2006/relationships/image" Target="../media/image30.png"/><Relationship Id="rId24" Type="http://schemas.openxmlformats.org/officeDocument/2006/relationships/image" Target="../media/image50.svg"/><Relationship Id="rId5" Type="http://schemas.openxmlformats.org/officeDocument/2006/relationships/image" Target="../media/image24.svg"/><Relationship Id="rId15" Type="http://schemas.openxmlformats.org/officeDocument/2006/relationships/image" Target="../media/image34.png"/><Relationship Id="rId23" Type="http://schemas.openxmlformats.org/officeDocument/2006/relationships/image" Target="../media/image49.png"/><Relationship Id="rId10" Type="http://schemas.openxmlformats.org/officeDocument/2006/relationships/image" Target="../media/image47.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46.png"/><Relationship Id="rId14" Type="http://schemas.openxmlformats.org/officeDocument/2006/relationships/image" Target="../media/image33.svg"/><Relationship Id="rId22"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5.jpeg"/><Relationship Id="rId7" Type="http://schemas.openxmlformats.org/officeDocument/2006/relationships/image" Target="../media/image52.emf"/><Relationship Id="rId12"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svg"/><Relationship Id="rId11" Type="http://schemas.openxmlformats.org/officeDocument/2006/relationships/image" Target="../media/image56.svg"/><Relationship Id="rId5" Type="http://schemas.openxmlformats.org/officeDocument/2006/relationships/image" Target="../media/image30.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9.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61.svg"/><Relationship Id="rId4" Type="http://schemas.openxmlformats.org/officeDocument/2006/relationships/diagramData" Target="../diagrams/data2.xml"/><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67.em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1.svg"/><Relationship Id="rId18" Type="http://schemas.openxmlformats.org/officeDocument/2006/relationships/image" Target="../media/image78.png"/><Relationship Id="rId3" Type="http://schemas.openxmlformats.org/officeDocument/2006/relationships/notesSlide" Target="../notesSlides/notesSlide17.xml"/><Relationship Id="rId21" Type="http://schemas.openxmlformats.org/officeDocument/2006/relationships/image" Target="../media/image81.svg"/><Relationship Id="rId7" Type="http://schemas.openxmlformats.org/officeDocument/2006/relationships/image" Target="../media/image39.svg"/><Relationship Id="rId12" Type="http://schemas.openxmlformats.org/officeDocument/2006/relationships/image" Target="../media/image30.png"/><Relationship Id="rId17" Type="http://schemas.openxmlformats.org/officeDocument/2006/relationships/image" Target="../media/image77.svg"/><Relationship Id="rId2" Type="http://schemas.openxmlformats.org/officeDocument/2006/relationships/slideLayout" Target="../slideLayouts/slideLayout3.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tags" Target="../tags/tag6.xml"/><Relationship Id="rId6" Type="http://schemas.openxmlformats.org/officeDocument/2006/relationships/image" Target="../media/image38.png"/><Relationship Id="rId11" Type="http://schemas.openxmlformats.org/officeDocument/2006/relationships/image" Target="../media/image73.svg"/><Relationship Id="rId5" Type="http://schemas.openxmlformats.org/officeDocument/2006/relationships/image" Target="../media/image69.svg"/><Relationship Id="rId15" Type="http://schemas.openxmlformats.org/officeDocument/2006/relationships/image" Target="../media/image75.svg"/><Relationship Id="rId23" Type="http://schemas.openxmlformats.org/officeDocument/2006/relationships/image" Target="../media/image83.svg"/><Relationship Id="rId10" Type="http://schemas.openxmlformats.org/officeDocument/2006/relationships/image" Target="../media/image72.png"/><Relationship Id="rId19" Type="http://schemas.openxmlformats.org/officeDocument/2006/relationships/image" Target="../media/image79.svg"/><Relationship Id="rId4" Type="http://schemas.openxmlformats.org/officeDocument/2006/relationships/image" Target="../media/image68.png"/><Relationship Id="rId9" Type="http://schemas.openxmlformats.org/officeDocument/2006/relationships/image" Target="../media/image71.svg"/><Relationship Id="rId14" Type="http://schemas.openxmlformats.org/officeDocument/2006/relationships/image" Target="../media/image74.png"/><Relationship Id="rId22"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notesSlide" Target="../notesSlides/notesSlide24.xml"/><Relationship Id="rId7" Type="http://schemas.openxmlformats.org/officeDocument/2006/relationships/image" Target="../media/image39.svg"/><Relationship Id="rId12" Type="http://schemas.openxmlformats.org/officeDocument/2006/relationships/image" Target="../media/image76.png"/><Relationship Id="rId17" Type="http://schemas.openxmlformats.org/officeDocument/2006/relationships/image" Target="../media/image83.svg"/><Relationship Id="rId2" Type="http://schemas.openxmlformats.org/officeDocument/2006/relationships/slideLayout" Target="../slideLayouts/slideLayout3.xml"/><Relationship Id="rId16" Type="http://schemas.openxmlformats.org/officeDocument/2006/relationships/image" Target="../media/image82.png"/><Relationship Id="rId1" Type="http://schemas.openxmlformats.org/officeDocument/2006/relationships/tags" Target="../tags/tag7.xml"/><Relationship Id="rId6" Type="http://schemas.openxmlformats.org/officeDocument/2006/relationships/image" Target="../media/image38.png"/><Relationship Id="rId11" Type="http://schemas.openxmlformats.org/officeDocument/2006/relationships/image" Target="../media/image31.svg"/><Relationship Id="rId5" Type="http://schemas.openxmlformats.org/officeDocument/2006/relationships/image" Target="../media/image98.svg"/><Relationship Id="rId15" Type="http://schemas.openxmlformats.org/officeDocument/2006/relationships/image" Target="../media/image81.svg"/><Relationship Id="rId10" Type="http://schemas.openxmlformats.org/officeDocument/2006/relationships/image" Target="../media/image30.png"/><Relationship Id="rId4" Type="http://schemas.openxmlformats.org/officeDocument/2006/relationships/image" Target="../media/image97.png"/><Relationship Id="rId9" Type="http://schemas.openxmlformats.org/officeDocument/2006/relationships/image" Target="../media/image73.svg"/><Relationship Id="rId14"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9.svg"/><Relationship Id="rId3" Type="http://schemas.openxmlformats.org/officeDocument/2006/relationships/notesSlide" Target="../notesSlides/notesSlide29.xml"/><Relationship Id="rId7" Type="http://schemas.openxmlformats.org/officeDocument/2006/relationships/image" Target="../media/image77.svg"/><Relationship Id="rId12" Type="http://schemas.openxmlformats.org/officeDocument/2006/relationships/image" Target="../media/image68.png"/><Relationship Id="rId17" Type="http://schemas.openxmlformats.org/officeDocument/2006/relationships/image" Target="../media/image66.svg"/><Relationship Id="rId2" Type="http://schemas.openxmlformats.org/officeDocument/2006/relationships/slideLayout" Target="../slideLayouts/slideLayout3.xml"/><Relationship Id="rId16" Type="http://schemas.openxmlformats.org/officeDocument/2006/relationships/image" Target="../media/image65.png"/><Relationship Id="rId1" Type="http://schemas.openxmlformats.org/officeDocument/2006/relationships/tags" Target="../tags/tag8.xml"/><Relationship Id="rId6" Type="http://schemas.openxmlformats.org/officeDocument/2006/relationships/image" Target="../media/image76.png"/><Relationship Id="rId11" Type="http://schemas.openxmlformats.org/officeDocument/2006/relationships/image" Target="../media/image31.svg"/><Relationship Id="rId5" Type="http://schemas.openxmlformats.org/officeDocument/2006/relationships/image" Target="../media/image73.svg"/><Relationship Id="rId15" Type="http://schemas.openxmlformats.org/officeDocument/2006/relationships/image" Target="../media/image71.svg"/><Relationship Id="rId10" Type="http://schemas.openxmlformats.org/officeDocument/2006/relationships/image" Target="../media/image30.png"/><Relationship Id="rId4" Type="http://schemas.openxmlformats.org/officeDocument/2006/relationships/image" Target="../media/image72.png"/><Relationship Id="rId9" Type="http://schemas.openxmlformats.org/officeDocument/2006/relationships/image" Target="../media/image75.svg"/><Relationship Id="rId1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12"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customXml" Target="../ink/ink1.xml"/><Relationship Id="rId11" Type="http://schemas.openxmlformats.org/officeDocument/2006/relationships/image" Target="../media/image1100.png"/><Relationship Id="rId5" Type="http://schemas.openxmlformats.org/officeDocument/2006/relationships/image" Target="../media/image52.emf"/><Relationship Id="rId10" Type="http://schemas.openxmlformats.org/officeDocument/2006/relationships/customXml" Target="../ink/ink2.xml"/><Relationship Id="rId4" Type="http://schemas.openxmlformats.org/officeDocument/2006/relationships/image" Target="../media/image112.png"/><Relationship Id="rId9"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notesSlide" Target="../notesSlides/notesSlide31.xml"/><Relationship Id="rId7" Type="http://schemas.openxmlformats.org/officeDocument/2006/relationships/image" Target="../media/image117.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21.png"/><Relationship Id="rId5" Type="http://schemas.openxmlformats.org/officeDocument/2006/relationships/oleObject" Target="../embeddings/oleObject1.bin"/><Relationship Id="rId4" Type="http://schemas.openxmlformats.org/officeDocument/2006/relationships/image" Target="../media/image120.jp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chart" Target="../charts/chart1.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51520" y="1131590"/>
            <a:ext cx="8712968" cy="1101725"/>
          </a:xfrm>
        </p:spPr>
        <p:txBody>
          <a:bodyPr/>
          <a:lstStyle/>
          <a:p>
            <a:pPr algn="l"/>
            <a:r>
              <a:rPr lang="en-US" sz="2800" b="1" u="none" strike="noStrike" baseline="0" dirty="0" err="1">
                <a:latin typeface="Arial-BoldItalicMT"/>
              </a:rPr>
              <a:t>Reorganising</a:t>
            </a:r>
            <a:r>
              <a:rPr lang="en-US" sz="2800" b="1" u="none" strike="noStrike" baseline="0" dirty="0">
                <a:latin typeface="Arial-BoldItalicMT"/>
              </a:rPr>
              <a:t> care environments to provide safe &amp; </a:t>
            </a:r>
            <a:r>
              <a:rPr lang="en-AU" sz="2800" b="1" u="none" strike="noStrike" baseline="0" dirty="0">
                <a:latin typeface="Arial-BoldItalicMT"/>
              </a:rPr>
              <a:t>effective person-centred dementia care</a:t>
            </a:r>
            <a:endParaRPr lang="en-US" altLang="en-US" sz="2800" dirty="0"/>
          </a:p>
        </p:txBody>
      </p:sp>
      <p:sp>
        <p:nvSpPr>
          <p:cNvPr id="3077" name="Text Placeholder 4"/>
          <p:cNvSpPr>
            <a:spLocks noGrp="1"/>
          </p:cNvSpPr>
          <p:nvPr>
            <p:ph type="body" sz="quarter" idx="12"/>
          </p:nvPr>
        </p:nvSpPr>
        <p:spPr>
          <a:xfrm>
            <a:off x="284009" y="2910186"/>
            <a:ext cx="7638693" cy="1195523"/>
          </a:xfrm>
        </p:spPr>
        <p:txBody>
          <a:bodyPr/>
          <a:lstStyle/>
          <a:p>
            <a:r>
              <a:rPr lang="en-US" altLang="en-US" sz="1200" dirty="0"/>
              <a:t>Dr Frederick Graham (PhD, </a:t>
            </a:r>
            <a:r>
              <a:rPr lang="en-US" altLang="en-US" sz="1200" dirty="0" err="1"/>
              <a:t>BNurs</a:t>
            </a:r>
            <a:r>
              <a:rPr lang="en-US" altLang="en-US" sz="1200" dirty="0"/>
              <a:t>) </a:t>
            </a:r>
          </a:p>
          <a:p>
            <a:r>
              <a:rPr lang="en-US" altLang="en-US" sz="1200" dirty="0"/>
              <a:t>CNC Dementia and Delirium Nursing Service (PAH)</a:t>
            </a:r>
          </a:p>
          <a:p>
            <a:r>
              <a:rPr lang="en-US" altLang="en-US" sz="1200" dirty="0"/>
              <a:t>Senior Research Fellow (CHSR-UQ)</a:t>
            </a:r>
          </a:p>
          <a:p>
            <a:endParaRPr lang="en-US" altLang="en-US" sz="1200" dirty="0"/>
          </a:p>
          <a:p>
            <a:endParaRPr lang="en-US" altLang="en-US" sz="1400"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E290A0-866C-4031-819C-039A1B56AEAA}"/>
              </a:ext>
            </a:extLst>
          </p:cNvPr>
          <p:cNvPicPr>
            <a:picLocks noChangeAspect="1"/>
          </p:cNvPicPr>
          <p:nvPr/>
        </p:nvPicPr>
        <p:blipFill>
          <a:blip r:embed="rId2"/>
          <a:stretch>
            <a:fillRect/>
          </a:stretch>
        </p:blipFill>
        <p:spPr>
          <a:xfrm>
            <a:off x="611560" y="987574"/>
            <a:ext cx="6753225" cy="2390775"/>
          </a:xfrm>
          <a:prstGeom prst="rect">
            <a:avLst/>
          </a:prstGeom>
          <a:ln w="28575">
            <a:solidFill>
              <a:srgbClr val="C00000"/>
            </a:solidFill>
          </a:ln>
        </p:spPr>
      </p:pic>
      <p:sp>
        <p:nvSpPr>
          <p:cNvPr id="8" name="Content Placeholder 2">
            <a:extLst>
              <a:ext uri="{FF2B5EF4-FFF2-40B4-BE49-F238E27FC236}">
                <a16:creationId xmlns:a16="http://schemas.microsoft.com/office/drawing/2014/main" id="{B576883B-7DA6-4C94-9171-5845555BC08D}"/>
              </a:ext>
            </a:extLst>
          </p:cNvPr>
          <p:cNvSpPr>
            <a:spLocks noGrp="1"/>
          </p:cNvSpPr>
          <p:nvPr>
            <p:ph sz="half" idx="1"/>
          </p:nvPr>
        </p:nvSpPr>
        <p:spPr>
          <a:xfrm>
            <a:off x="611560" y="3651870"/>
            <a:ext cx="8229600" cy="849585"/>
          </a:xfrm>
        </p:spPr>
        <p:txBody>
          <a:bodyPr/>
          <a:lstStyle/>
          <a:p>
            <a:pPr>
              <a:buClr>
                <a:schemeClr val="accent2">
                  <a:lumMod val="50000"/>
                </a:schemeClr>
              </a:buClr>
            </a:pPr>
            <a:r>
              <a:rPr lang="en-US" sz="1600" dirty="0"/>
              <a:t>Survey of registered nurses on wards in 5 hospitals in New York</a:t>
            </a:r>
          </a:p>
          <a:p>
            <a:pPr>
              <a:buClr>
                <a:schemeClr val="accent2">
                  <a:lumMod val="50000"/>
                </a:schemeClr>
              </a:buClr>
            </a:pPr>
            <a:r>
              <a:rPr lang="en-US" sz="1600" dirty="0"/>
              <a:t>84.2% reported caring for a patient requiring a special at least once a week</a:t>
            </a:r>
          </a:p>
          <a:p>
            <a:pPr>
              <a:buClr>
                <a:schemeClr val="accent2">
                  <a:lumMod val="50000"/>
                </a:schemeClr>
              </a:buClr>
            </a:pPr>
            <a:r>
              <a:rPr lang="en-US" sz="1600" dirty="0"/>
              <a:t>60.7% for agitation in dementia </a:t>
            </a:r>
          </a:p>
          <a:p>
            <a:pPr>
              <a:buClr>
                <a:schemeClr val="accent2">
                  <a:lumMod val="50000"/>
                </a:schemeClr>
              </a:buClr>
            </a:pPr>
            <a:endParaRPr lang="en-US" sz="1600" dirty="0"/>
          </a:p>
        </p:txBody>
      </p:sp>
      <p:sp>
        <p:nvSpPr>
          <p:cNvPr id="10" name="Title 1">
            <a:extLst>
              <a:ext uri="{FF2B5EF4-FFF2-40B4-BE49-F238E27FC236}">
                <a16:creationId xmlns:a16="http://schemas.microsoft.com/office/drawing/2014/main" id="{B3A1FEA7-EC08-4F3A-83E0-3DF51C7C5888}"/>
              </a:ext>
            </a:extLst>
          </p:cNvPr>
          <p:cNvSpPr>
            <a:spLocks noGrp="1"/>
          </p:cNvSpPr>
          <p:nvPr>
            <p:ph type="title"/>
          </p:nvPr>
        </p:nvSpPr>
        <p:spPr>
          <a:xfrm>
            <a:off x="449436" y="0"/>
            <a:ext cx="8229600" cy="857250"/>
          </a:xfrm>
        </p:spPr>
        <p:txBody>
          <a:bodyPr/>
          <a:lstStyle/>
          <a:p>
            <a:r>
              <a:rPr lang="en-US" dirty="0"/>
              <a:t>Extra resource costs in staffing</a:t>
            </a:r>
            <a:endParaRPr lang="en-AU" dirty="0"/>
          </a:p>
        </p:txBody>
      </p:sp>
    </p:spTree>
    <p:extLst>
      <p:ext uri="{BB962C8B-B14F-4D97-AF65-F5344CB8AC3E}">
        <p14:creationId xmlns:p14="http://schemas.microsoft.com/office/powerpoint/2010/main" val="3318031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DF29-7E9E-1010-1EE5-B43151E269B2}"/>
              </a:ext>
            </a:extLst>
          </p:cNvPr>
          <p:cNvSpPr>
            <a:spLocks noGrp="1"/>
          </p:cNvSpPr>
          <p:nvPr>
            <p:ph type="title"/>
          </p:nvPr>
        </p:nvSpPr>
        <p:spPr>
          <a:xfrm>
            <a:off x="457200" y="-22857"/>
            <a:ext cx="8229600" cy="857250"/>
          </a:xfrm>
        </p:spPr>
        <p:txBody>
          <a:bodyPr/>
          <a:lstStyle/>
          <a:p>
            <a:pPr algn="ctr"/>
            <a:r>
              <a:rPr lang="en-AU" b="1" dirty="0">
                <a:solidFill>
                  <a:schemeClr val="bg1"/>
                </a:solidFill>
              </a:rPr>
              <a:t>Poor outcomes for patients and staff</a:t>
            </a:r>
          </a:p>
        </p:txBody>
      </p:sp>
      <p:pic>
        <p:nvPicPr>
          <p:cNvPr id="5" name="Content Placeholder 4" descr="Slippery outline">
            <a:extLst>
              <a:ext uri="{FF2B5EF4-FFF2-40B4-BE49-F238E27FC236}">
                <a16:creationId xmlns:a16="http://schemas.microsoft.com/office/drawing/2014/main" id="{DDF1D07C-B051-AFFE-7EE7-48E2B8569CD5}"/>
              </a:ext>
            </a:extLst>
          </p:cNvPr>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8661" y="2729549"/>
            <a:ext cx="914400" cy="914400"/>
          </a:xfrm>
        </p:spPr>
      </p:pic>
      <p:pic>
        <p:nvPicPr>
          <p:cNvPr id="11" name="Picture 10" descr="A picture containing person, person, indoor, close&#10;&#10;Description automatically generated">
            <a:extLst>
              <a:ext uri="{FF2B5EF4-FFF2-40B4-BE49-F238E27FC236}">
                <a16:creationId xmlns:a16="http://schemas.microsoft.com/office/drawing/2014/main" id="{9176A861-F7AC-6678-34B2-1E53D558D9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9658" y="2099790"/>
            <a:ext cx="2348740" cy="166916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7" name="Group 36">
            <a:extLst>
              <a:ext uri="{FF2B5EF4-FFF2-40B4-BE49-F238E27FC236}">
                <a16:creationId xmlns:a16="http://schemas.microsoft.com/office/drawing/2014/main" id="{8E230292-487C-31A7-7D33-B2C591C83393}"/>
              </a:ext>
            </a:extLst>
          </p:cNvPr>
          <p:cNvGrpSpPr/>
          <p:nvPr/>
        </p:nvGrpSpPr>
        <p:grpSpPr>
          <a:xfrm>
            <a:off x="5048247" y="632717"/>
            <a:ext cx="1206012" cy="1256274"/>
            <a:chOff x="5890977" y="762894"/>
            <a:chExt cx="1206012" cy="1256274"/>
          </a:xfrm>
        </p:grpSpPr>
        <p:pic>
          <p:nvPicPr>
            <p:cNvPr id="7" name="Graphic 6" descr="Inpatient outline">
              <a:extLst>
                <a:ext uri="{FF2B5EF4-FFF2-40B4-BE49-F238E27FC236}">
                  <a16:creationId xmlns:a16="http://schemas.microsoft.com/office/drawing/2014/main" id="{DACE0768-671F-CE10-2305-03134943FA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8205" y="762894"/>
              <a:ext cx="914400" cy="914400"/>
            </a:xfrm>
            <a:prstGeom prst="rect">
              <a:avLst/>
            </a:prstGeom>
          </p:spPr>
        </p:pic>
        <p:sp>
          <p:nvSpPr>
            <p:cNvPr id="26" name="TextBox 25">
              <a:extLst>
                <a:ext uri="{FF2B5EF4-FFF2-40B4-BE49-F238E27FC236}">
                  <a16:creationId xmlns:a16="http://schemas.microsoft.com/office/drawing/2014/main" id="{635370D1-7D33-0B9F-BF52-9D001ED7A1E7}"/>
                </a:ext>
              </a:extLst>
            </p:cNvPr>
            <p:cNvSpPr txBox="1"/>
            <p:nvPr/>
          </p:nvSpPr>
          <p:spPr>
            <a:xfrm>
              <a:off x="5890977" y="1557503"/>
              <a:ext cx="1206012" cy="461665"/>
            </a:xfrm>
            <a:prstGeom prst="rect">
              <a:avLst/>
            </a:prstGeom>
            <a:noFill/>
          </p:spPr>
          <p:txBody>
            <a:bodyPr wrap="square" rtlCol="0">
              <a:spAutoFit/>
            </a:bodyPr>
            <a:lstStyle/>
            <a:p>
              <a:pPr algn="ctr"/>
              <a:r>
                <a:rPr lang="en-AU" sz="1200" dirty="0">
                  <a:solidFill>
                    <a:schemeClr val="bg1"/>
                  </a:solidFill>
                </a:rPr>
                <a:t>Double length of stay</a:t>
              </a:r>
            </a:p>
          </p:txBody>
        </p:sp>
      </p:grpSp>
      <p:sp>
        <p:nvSpPr>
          <p:cNvPr id="27" name="TextBox 26">
            <a:extLst>
              <a:ext uri="{FF2B5EF4-FFF2-40B4-BE49-F238E27FC236}">
                <a16:creationId xmlns:a16="http://schemas.microsoft.com/office/drawing/2014/main" id="{46CFE1D7-5EE3-50E1-A808-09A64D7C5830}"/>
              </a:ext>
            </a:extLst>
          </p:cNvPr>
          <p:cNvSpPr txBox="1"/>
          <p:nvPr/>
        </p:nvSpPr>
        <p:spPr>
          <a:xfrm>
            <a:off x="6616845" y="3561992"/>
            <a:ext cx="1113005" cy="461665"/>
          </a:xfrm>
          <a:prstGeom prst="rect">
            <a:avLst/>
          </a:prstGeom>
          <a:noFill/>
        </p:spPr>
        <p:txBody>
          <a:bodyPr wrap="square" rtlCol="0">
            <a:spAutoFit/>
          </a:bodyPr>
          <a:lstStyle/>
          <a:p>
            <a:pPr algn="ctr"/>
            <a:r>
              <a:rPr lang="en-AU" sz="1200" dirty="0">
                <a:solidFill>
                  <a:schemeClr val="bg1"/>
                </a:solidFill>
              </a:rPr>
              <a:t>Twice as likely to fall</a:t>
            </a:r>
          </a:p>
        </p:txBody>
      </p:sp>
      <p:grpSp>
        <p:nvGrpSpPr>
          <p:cNvPr id="38" name="Group 37">
            <a:extLst>
              <a:ext uri="{FF2B5EF4-FFF2-40B4-BE49-F238E27FC236}">
                <a16:creationId xmlns:a16="http://schemas.microsoft.com/office/drawing/2014/main" id="{97075BAD-E131-9FA7-7FF7-C150A0FD0866}"/>
              </a:ext>
            </a:extLst>
          </p:cNvPr>
          <p:cNvGrpSpPr/>
          <p:nvPr/>
        </p:nvGrpSpPr>
        <p:grpSpPr>
          <a:xfrm>
            <a:off x="3428063" y="3826353"/>
            <a:ext cx="1766494" cy="1224520"/>
            <a:chOff x="352727" y="2030033"/>
            <a:chExt cx="1766494" cy="1224520"/>
          </a:xfrm>
        </p:grpSpPr>
        <p:pic>
          <p:nvPicPr>
            <p:cNvPr id="29" name="Graphic 28" descr="Hospital outline">
              <a:extLst>
                <a:ext uri="{FF2B5EF4-FFF2-40B4-BE49-F238E27FC236}">
                  <a16:creationId xmlns:a16="http://schemas.microsoft.com/office/drawing/2014/main" id="{C128FBED-CE59-9E7E-F41D-189361443B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5084" y="2030033"/>
              <a:ext cx="914400" cy="914400"/>
            </a:xfrm>
            <a:prstGeom prst="rect">
              <a:avLst/>
            </a:prstGeom>
          </p:spPr>
        </p:pic>
        <p:sp>
          <p:nvSpPr>
            <p:cNvPr id="32" name="TextBox 31">
              <a:extLst>
                <a:ext uri="{FF2B5EF4-FFF2-40B4-BE49-F238E27FC236}">
                  <a16:creationId xmlns:a16="http://schemas.microsoft.com/office/drawing/2014/main" id="{45BA57E5-7187-5A3F-20B3-263384E37165}"/>
                </a:ext>
              </a:extLst>
            </p:cNvPr>
            <p:cNvSpPr txBox="1"/>
            <p:nvPr/>
          </p:nvSpPr>
          <p:spPr>
            <a:xfrm>
              <a:off x="352727" y="2792888"/>
              <a:ext cx="1766494" cy="461665"/>
            </a:xfrm>
            <a:prstGeom prst="rect">
              <a:avLst/>
            </a:prstGeom>
            <a:noFill/>
          </p:spPr>
          <p:txBody>
            <a:bodyPr wrap="square" rtlCol="0">
              <a:spAutoFit/>
            </a:bodyPr>
            <a:lstStyle/>
            <a:p>
              <a:pPr algn="ctr"/>
              <a:r>
                <a:rPr lang="en-AU" sz="1200" dirty="0">
                  <a:solidFill>
                    <a:schemeClr val="bg1"/>
                  </a:solidFill>
                </a:rPr>
                <a:t>More likely to be discharged to a facility </a:t>
              </a:r>
            </a:p>
          </p:txBody>
        </p:sp>
      </p:grpSp>
      <p:grpSp>
        <p:nvGrpSpPr>
          <p:cNvPr id="35" name="Group 34">
            <a:extLst>
              <a:ext uri="{FF2B5EF4-FFF2-40B4-BE49-F238E27FC236}">
                <a16:creationId xmlns:a16="http://schemas.microsoft.com/office/drawing/2014/main" id="{4C1B527A-EF84-1156-9331-EAEEF6B7DEF2}"/>
              </a:ext>
            </a:extLst>
          </p:cNvPr>
          <p:cNvGrpSpPr/>
          <p:nvPr/>
        </p:nvGrpSpPr>
        <p:grpSpPr>
          <a:xfrm>
            <a:off x="5250059" y="3432569"/>
            <a:ext cx="1704269" cy="1504563"/>
            <a:chOff x="5818377" y="3986830"/>
            <a:chExt cx="1704269" cy="1504563"/>
          </a:xfrm>
        </p:grpSpPr>
        <p:pic>
          <p:nvPicPr>
            <p:cNvPr id="20" name="Graphic 19" descr="Doctor female outline">
              <a:extLst>
                <a:ext uri="{FF2B5EF4-FFF2-40B4-BE49-F238E27FC236}">
                  <a16:creationId xmlns:a16="http://schemas.microsoft.com/office/drawing/2014/main" id="{17DCCD03-601A-EC16-97A9-41FCB6D830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19571" y="3986830"/>
              <a:ext cx="914400" cy="914400"/>
            </a:xfrm>
            <a:prstGeom prst="rect">
              <a:avLst/>
            </a:prstGeom>
          </p:spPr>
        </p:pic>
        <p:sp>
          <p:nvSpPr>
            <p:cNvPr id="33" name="TextBox 32">
              <a:extLst>
                <a:ext uri="{FF2B5EF4-FFF2-40B4-BE49-F238E27FC236}">
                  <a16:creationId xmlns:a16="http://schemas.microsoft.com/office/drawing/2014/main" id="{FD88FF0F-6BFF-582C-22E7-C5B763720AB6}"/>
                </a:ext>
              </a:extLst>
            </p:cNvPr>
            <p:cNvSpPr txBox="1"/>
            <p:nvPr/>
          </p:nvSpPr>
          <p:spPr>
            <a:xfrm>
              <a:off x="5818377" y="4845062"/>
              <a:ext cx="1704269" cy="646331"/>
            </a:xfrm>
            <a:prstGeom prst="rect">
              <a:avLst/>
            </a:prstGeom>
            <a:noFill/>
          </p:spPr>
          <p:txBody>
            <a:bodyPr wrap="square" rtlCol="0">
              <a:spAutoFit/>
            </a:bodyPr>
            <a:lstStyle/>
            <a:p>
              <a:pPr algn="ctr"/>
              <a:r>
                <a:rPr lang="en-AU" sz="1200" dirty="0">
                  <a:solidFill>
                    <a:schemeClr val="bg1"/>
                  </a:solidFill>
                </a:rPr>
                <a:t>Highest risk for patient-to-nurse violence</a:t>
              </a:r>
            </a:p>
          </p:txBody>
        </p:sp>
      </p:grpSp>
      <p:grpSp>
        <p:nvGrpSpPr>
          <p:cNvPr id="36" name="Group 35">
            <a:extLst>
              <a:ext uri="{FF2B5EF4-FFF2-40B4-BE49-F238E27FC236}">
                <a16:creationId xmlns:a16="http://schemas.microsoft.com/office/drawing/2014/main" id="{3FBCE2CE-9039-ED33-A493-5530FF0EE91E}"/>
              </a:ext>
            </a:extLst>
          </p:cNvPr>
          <p:cNvGrpSpPr/>
          <p:nvPr/>
        </p:nvGrpSpPr>
        <p:grpSpPr>
          <a:xfrm>
            <a:off x="6086818" y="891091"/>
            <a:ext cx="1625116" cy="1812669"/>
            <a:chOff x="7017873" y="2091189"/>
            <a:chExt cx="1625116" cy="1812669"/>
          </a:xfrm>
        </p:grpSpPr>
        <p:grpSp>
          <p:nvGrpSpPr>
            <p:cNvPr id="30" name="Group 29">
              <a:extLst>
                <a:ext uri="{FF2B5EF4-FFF2-40B4-BE49-F238E27FC236}">
                  <a16:creationId xmlns:a16="http://schemas.microsoft.com/office/drawing/2014/main" id="{55E28CE8-CC1F-D96B-1E43-87904893FE5A}"/>
                </a:ext>
              </a:extLst>
            </p:cNvPr>
            <p:cNvGrpSpPr/>
            <p:nvPr/>
          </p:nvGrpSpPr>
          <p:grpSpPr>
            <a:xfrm>
              <a:off x="7236296" y="2091189"/>
              <a:ext cx="954617" cy="1207939"/>
              <a:chOff x="6732240" y="2497515"/>
              <a:chExt cx="954617" cy="1207939"/>
            </a:xfrm>
          </p:grpSpPr>
          <p:pic>
            <p:nvPicPr>
              <p:cNvPr id="22" name="Graphic 21" descr="Medicine outline">
                <a:extLst>
                  <a:ext uri="{FF2B5EF4-FFF2-40B4-BE49-F238E27FC236}">
                    <a16:creationId xmlns:a16="http://schemas.microsoft.com/office/drawing/2014/main" id="{80AA9266-93E4-9E2F-3875-7A893ED01FA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94769" y="2913366"/>
                <a:ext cx="792088" cy="792088"/>
              </a:xfrm>
              <a:prstGeom prst="rect">
                <a:avLst/>
              </a:prstGeom>
            </p:spPr>
          </p:pic>
          <p:pic>
            <p:nvPicPr>
              <p:cNvPr id="24" name="Graphic 23" descr="Needle outline">
                <a:extLst>
                  <a:ext uri="{FF2B5EF4-FFF2-40B4-BE49-F238E27FC236}">
                    <a16:creationId xmlns:a16="http://schemas.microsoft.com/office/drawing/2014/main" id="{D2D99643-8E28-4E70-2693-8E07979EEE2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32240" y="2497515"/>
                <a:ext cx="792088" cy="792088"/>
              </a:xfrm>
              <a:prstGeom prst="rect">
                <a:avLst/>
              </a:prstGeom>
            </p:spPr>
          </p:pic>
        </p:grpSp>
        <p:sp>
          <p:nvSpPr>
            <p:cNvPr id="34" name="TextBox 33">
              <a:extLst>
                <a:ext uri="{FF2B5EF4-FFF2-40B4-BE49-F238E27FC236}">
                  <a16:creationId xmlns:a16="http://schemas.microsoft.com/office/drawing/2014/main" id="{05E87416-67DF-2B5C-2675-314A005ECB1F}"/>
                </a:ext>
              </a:extLst>
            </p:cNvPr>
            <p:cNvSpPr txBox="1"/>
            <p:nvPr/>
          </p:nvSpPr>
          <p:spPr>
            <a:xfrm>
              <a:off x="7017873" y="3257527"/>
              <a:ext cx="1625116" cy="646331"/>
            </a:xfrm>
            <a:prstGeom prst="rect">
              <a:avLst/>
            </a:prstGeom>
            <a:noFill/>
          </p:spPr>
          <p:txBody>
            <a:bodyPr wrap="square" rtlCol="0">
              <a:spAutoFit/>
            </a:bodyPr>
            <a:lstStyle/>
            <a:p>
              <a:pPr algn="ctr"/>
              <a:r>
                <a:rPr lang="en-AU" sz="1200" dirty="0">
                  <a:solidFill>
                    <a:schemeClr val="bg1"/>
                  </a:solidFill>
                </a:rPr>
                <a:t>Potentially harmful psychotropic sedation &amp; restraint </a:t>
              </a:r>
            </a:p>
          </p:txBody>
        </p:sp>
      </p:grpSp>
      <p:grpSp>
        <p:nvGrpSpPr>
          <p:cNvPr id="41" name="Group 40">
            <a:extLst>
              <a:ext uri="{FF2B5EF4-FFF2-40B4-BE49-F238E27FC236}">
                <a16:creationId xmlns:a16="http://schemas.microsoft.com/office/drawing/2014/main" id="{A113B6CE-C6D2-1ADE-2A99-B814900F5FC7}"/>
              </a:ext>
            </a:extLst>
          </p:cNvPr>
          <p:cNvGrpSpPr/>
          <p:nvPr/>
        </p:nvGrpSpPr>
        <p:grpSpPr>
          <a:xfrm>
            <a:off x="2514337" y="883026"/>
            <a:ext cx="1486597" cy="1368115"/>
            <a:chOff x="2183548" y="806140"/>
            <a:chExt cx="1933874" cy="1368115"/>
          </a:xfrm>
        </p:grpSpPr>
        <p:pic>
          <p:nvPicPr>
            <p:cNvPr id="9" name="Graphic 8" descr="IV with solid fill">
              <a:extLst>
                <a:ext uri="{FF2B5EF4-FFF2-40B4-BE49-F238E27FC236}">
                  <a16:creationId xmlns:a16="http://schemas.microsoft.com/office/drawing/2014/main" id="{0417BC8F-0CB3-4DB4-0457-2B29DDA4B3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33184" y="806140"/>
              <a:ext cx="914401" cy="914400"/>
            </a:xfrm>
            <a:prstGeom prst="rect">
              <a:avLst/>
            </a:prstGeom>
          </p:spPr>
        </p:pic>
        <p:sp>
          <p:nvSpPr>
            <p:cNvPr id="39" name="TextBox 38">
              <a:extLst>
                <a:ext uri="{FF2B5EF4-FFF2-40B4-BE49-F238E27FC236}">
                  <a16:creationId xmlns:a16="http://schemas.microsoft.com/office/drawing/2014/main" id="{5E538099-5B28-D78F-B0B4-FE7FF9301B0B}"/>
                </a:ext>
              </a:extLst>
            </p:cNvPr>
            <p:cNvSpPr txBox="1"/>
            <p:nvPr/>
          </p:nvSpPr>
          <p:spPr>
            <a:xfrm>
              <a:off x="2183548" y="1712590"/>
              <a:ext cx="1933874" cy="461665"/>
            </a:xfrm>
            <a:prstGeom prst="rect">
              <a:avLst/>
            </a:prstGeom>
            <a:noFill/>
          </p:spPr>
          <p:txBody>
            <a:bodyPr wrap="square" rtlCol="0">
              <a:spAutoFit/>
            </a:bodyPr>
            <a:lstStyle/>
            <a:p>
              <a:pPr algn="ctr"/>
              <a:r>
                <a:rPr lang="en-AU" sz="1200" dirty="0">
                  <a:solidFill>
                    <a:schemeClr val="bg1"/>
                  </a:solidFill>
                </a:rPr>
                <a:t>Disrupted treatments </a:t>
              </a:r>
            </a:p>
          </p:txBody>
        </p:sp>
      </p:grpSp>
      <p:grpSp>
        <p:nvGrpSpPr>
          <p:cNvPr id="42" name="Group 41">
            <a:extLst>
              <a:ext uri="{FF2B5EF4-FFF2-40B4-BE49-F238E27FC236}">
                <a16:creationId xmlns:a16="http://schemas.microsoft.com/office/drawing/2014/main" id="{A53491F7-39AE-5B02-3CB8-64A735A9BC74}"/>
              </a:ext>
            </a:extLst>
          </p:cNvPr>
          <p:cNvGrpSpPr/>
          <p:nvPr/>
        </p:nvGrpSpPr>
        <p:grpSpPr>
          <a:xfrm>
            <a:off x="3703754" y="690401"/>
            <a:ext cx="1490803" cy="1215947"/>
            <a:chOff x="6012160" y="994511"/>
            <a:chExt cx="1490803" cy="1215947"/>
          </a:xfrm>
        </p:grpSpPr>
        <p:pic>
          <p:nvPicPr>
            <p:cNvPr id="18" name="Graphic 17" descr="Stethoscope outline">
              <a:extLst>
                <a:ext uri="{FF2B5EF4-FFF2-40B4-BE49-F238E27FC236}">
                  <a16:creationId xmlns:a16="http://schemas.microsoft.com/office/drawing/2014/main" id="{7C4428C7-0B76-4A40-EA8F-6BAD5A7C3F7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10980" y="994511"/>
              <a:ext cx="742394" cy="742394"/>
            </a:xfrm>
            <a:prstGeom prst="rect">
              <a:avLst/>
            </a:prstGeom>
          </p:spPr>
        </p:pic>
        <p:sp>
          <p:nvSpPr>
            <p:cNvPr id="40" name="TextBox 39">
              <a:extLst>
                <a:ext uri="{FF2B5EF4-FFF2-40B4-BE49-F238E27FC236}">
                  <a16:creationId xmlns:a16="http://schemas.microsoft.com/office/drawing/2014/main" id="{94F6C078-0CB9-0F18-F4DE-FBF64BCB681B}"/>
                </a:ext>
              </a:extLst>
            </p:cNvPr>
            <p:cNvSpPr txBox="1"/>
            <p:nvPr/>
          </p:nvSpPr>
          <p:spPr>
            <a:xfrm>
              <a:off x="6012160" y="1748793"/>
              <a:ext cx="1490803" cy="461665"/>
            </a:xfrm>
            <a:prstGeom prst="rect">
              <a:avLst/>
            </a:prstGeom>
            <a:noFill/>
          </p:spPr>
          <p:txBody>
            <a:bodyPr wrap="square" rtlCol="0">
              <a:spAutoFit/>
            </a:bodyPr>
            <a:lstStyle/>
            <a:p>
              <a:pPr algn="ctr"/>
              <a:r>
                <a:rPr lang="en-AU" sz="1200" dirty="0">
                  <a:solidFill>
                    <a:schemeClr val="bg1"/>
                  </a:solidFill>
                </a:rPr>
                <a:t>Adverse events, infection </a:t>
              </a:r>
            </a:p>
          </p:txBody>
        </p:sp>
      </p:grpSp>
      <p:grpSp>
        <p:nvGrpSpPr>
          <p:cNvPr id="15" name="Group 14">
            <a:extLst>
              <a:ext uri="{FF2B5EF4-FFF2-40B4-BE49-F238E27FC236}">
                <a16:creationId xmlns:a16="http://schemas.microsoft.com/office/drawing/2014/main" id="{E5254A5B-4C7E-60DB-EA0B-4265354DAD1B}"/>
              </a:ext>
            </a:extLst>
          </p:cNvPr>
          <p:cNvGrpSpPr/>
          <p:nvPr/>
        </p:nvGrpSpPr>
        <p:grpSpPr>
          <a:xfrm>
            <a:off x="1496528" y="3129978"/>
            <a:ext cx="1960105" cy="1134737"/>
            <a:chOff x="3073157" y="3871684"/>
            <a:chExt cx="1960105" cy="1134737"/>
          </a:xfrm>
        </p:grpSpPr>
        <p:pic>
          <p:nvPicPr>
            <p:cNvPr id="12" name="Graphic 11" descr="Dollar outline">
              <a:extLst>
                <a:ext uri="{FF2B5EF4-FFF2-40B4-BE49-F238E27FC236}">
                  <a16:creationId xmlns:a16="http://schemas.microsoft.com/office/drawing/2014/main" id="{E230DE4E-8DE9-8F85-446F-BD03C16D3E5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05268" y="3924584"/>
              <a:ext cx="503193" cy="442095"/>
            </a:xfrm>
            <a:prstGeom prst="rect">
              <a:avLst/>
            </a:prstGeom>
          </p:spPr>
        </p:pic>
        <p:sp>
          <p:nvSpPr>
            <p:cNvPr id="13" name="TextBox 12">
              <a:extLst>
                <a:ext uri="{FF2B5EF4-FFF2-40B4-BE49-F238E27FC236}">
                  <a16:creationId xmlns:a16="http://schemas.microsoft.com/office/drawing/2014/main" id="{D2DDAAE6-BAAC-8C30-D865-B96BAD03A491}"/>
                </a:ext>
              </a:extLst>
            </p:cNvPr>
            <p:cNvSpPr txBox="1"/>
            <p:nvPr/>
          </p:nvSpPr>
          <p:spPr>
            <a:xfrm>
              <a:off x="3073157" y="4360090"/>
              <a:ext cx="1960105" cy="646331"/>
            </a:xfrm>
            <a:prstGeom prst="rect">
              <a:avLst/>
            </a:prstGeom>
            <a:noFill/>
          </p:spPr>
          <p:txBody>
            <a:bodyPr wrap="square" rtlCol="0">
              <a:spAutoFit/>
            </a:bodyPr>
            <a:lstStyle/>
            <a:p>
              <a:pPr algn="ctr"/>
              <a:r>
                <a:rPr lang="en-AU" sz="1200" dirty="0">
                  <a:solidFill>
                    <a:schemeClr val="bg1"/>
                  </a:solidFill>
                </a:rPr>
                <a:t>Complications more costly than other complexity</a:t>
              </a:r>
              <a:r>
                <a:rPr lang="en-AU" sz="1200" baseline="30000" dirty="0">
                  <a:solidFill>
                    <a:schemeClr val="bg1"/>
                  </a:solidFill>
                </a:rPr>
                <a:t> 1</a:t>
              </a:r>
              <a:r>
                <a:rPr lang="en-AU" sz="1200" dirty="0">
                  <a:solidFill>
                    <a:schemeClr val="bg1"/>
                  </a:solidFill>
                </a:rPr>
                <a:t> + extra staffing costs</a:t>
              </a:r>
            </a:p>
          </p:txBody>
        </p:sp>
        <p:sp>
          <p:nvSpPr>
            <p:cNvPr id="14" name="Rectangle 13">
              <a:extLst>
                <a:ext uri="{FF2B5EF4-FFF2-40B4-BE49-F238E27FC236}">
                  <a16:creationId xmlns:a16="http://schemas.microsoft.com/office/drawing/2014/main" id="{A068E28C-AA04-CCBA-A610-D38B950717F6}"/>
                </a:ext>
              </a:extLst>
            </p:cNvPr>
            <p:cNvSpPr/>
            <p:nvPr/>
          </p:nvSpPr>
          <p:spPr>
            <a:xfrm>
              <a:off x="3798033" y="3871684"/>
              <a:ext cx="495692" cy="51456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CC5C8F"/>
                </a:solidFill>
              </a:endParaRPr>
            </a:p>
          </p:txBody>
        </p:sp>
      </p:grpSp>
      <p:grpSp>
        <p:nvGrpSpPr>
          <p:cNvPr id="8" name="Group 7">
            <a:extLst>
              <a:ext uri="{FF2B5EF4-FFF2-40B4-BE49-F238E27FC236}">
                <a16:creationId xmlns:a16="http://schemas.microsoft.com/office/drawing/2014/main" id="{CB90ABE7-F1B1-99F0-90FB-E4C7CEB84A1D}"/>
              </a:ext>
            </a:extLst>
          </p:cNvPr>
          <p:cNvGrpSpPr/>
          <p:nvPr/>
        </p:nvGrpSpPr>
        <p:grpSpPr>
          <a:xfrm>
            <a:off x="1774022" y="1968374"/>
            <a:ext cx="1344355" cy="863852"/>
            <a:chOff x="3664866" y="793373"/>
            <a:chExt cx="1344355" cy="863852"/>
          </a:xfrm>
        </p:grpSpPr>
        <p:pic>
          <p:nvPicPr>
            <p:cNvPr id="4" name="Graphic 3" descr="Coffin outline">
              <a:extLst>
                <a:ext uri="{FF2B5EF4-FFF2-40B4-BE49-F238E27FC236}">
                  <a16:creationId xmlns:a16="http://schemas.microsoft.com/office/drawing/2014/main" id="{27DC0AAE-7649-86A7-1F9B-11725674BFD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970739" y="793373"/>
              <a:ext cx="657907" cy="657907"/>
            </a:xfrm>
            <a:prstGeom prst="rect">
              <a:avLst/>
            </a:prstGeom>
          </p:spPr>
        </p:pic>
        <p:sp>
          <p:nvSpPr>
            <p:cNvPr id="6" name="TextBox 5">
              <a:extLst>
                <a:ext uri="{FF2B5EF4-FFF2-40B4-BE49-F238E27FC236}">
                  <a16:creationId xmlns:a16="http://schemas.microsoft.com/office/drawing/2014/main" id="{DDCBD074-8895-18AB-A56F-D6F42D3477DB}"/>
                </a:ext>
              </a:extLst>
            </p:cNvPr>
            <p:cNvSpPr txBox="1"/>
            <p:nvPr/>
          </p:nvSpPr>
          <p:spPr>
            <a:xfrm>
              <a:off x="3664866" y="1380226"/>
              <a:ext cx="1344355" cy="276999"/>
            </a:xfrm>
            <a:prstGeom prst="rect">
              <a:avLst/>
            </a:prstGeom>
            <a:noFill/>
          </p:spPr>
          <p:txBody>
            <a:bodyPr wrap="square" rtlCol="0">
              <a:spAutoFit/>
            </a:bodyPr>
            <a:lstStyle/>
            <a:p>
              <a:pPr algn="ctr"/>
              <a:r>
                <a:rPr lang="en-AU" sz="1200" dirty="0">
                  <a:solidFill>
                    <a:schemeClr val="bg1"/>
                  </a:solidFill>
                </a:rPr>
                <a:t>Higher mortality</a:t>
              </a:r>
            </a:p>
          </p:txBody>
        </p:sp>
      </p:grpSp>
      <p:sp>
        <p:nvSpPr>
          <p:cNvPr id="10" name="TextBox 9">
            <a:extLst>
              <a:ext uri="{FF2B5EF4-FFF2-40B4-BE49-F238E27FC236}">
                <a16:creationId xmlns:a16="http://schemas.microsoft.com/office/drawing/2014/main" id="{392D507C-1788-FE76-2CB5-515F41D7F9AF}"/>
              </a:ext>
            </a:extLst>
          </p:cNvPr>
          <p:cNvSpPr txBox="1"/>
          <p:nvPr/>
        </p:nvSpPr>
        <p:spPr>
          <a:xfrm>
            <a:off x="7087802" y="4627669"/>
            <a:ext cx="1946263" cy="261610"/>
          </a:xfrm>
          <a:prstGeom prst="rect">
            <a:avLst/>
          </a:prstGeom>
          <a:noFill/>
        </p:spPr>
        <p:txBody>
          <a:bodyPr wrap="square" rtlCol="0">
            <a:spAutoFit/>
          </a:bodyPr>
          <a:lstStyle/>
          <a:p>
            <a:r>
              <a:rPr lang="en-AU" sz="1100" baseline="30000" dirty="0">
                <a:solidFill>
                  <a:schemeClr val="bg1"/>
                </a:solidFill>
              </a:rPr>
              <a:t>1. </a:t>
            </a:r>
            <a:r>
              <a:rPr lang="en-AU" sz="1100" dirty="0">
                <a:solidFill>
                  <a:schemeClr val="bg1"/>
                </a:solidFill>
              </a:rPr>
              <a:t>Bail et al., (2018)</a:t>
            </a:r>
          </a:p>
        </p:txBody>
      </p:sp>
    </p:spTree>
    <p:custDataLst>
      <p:tags r:id="rId1"/>
    </p:custDataLst>
    <p:extLst>
      <p:ext uri="{BB962C8B-B14F-4D97-AF65-F5344CB8AC3E}">
        <p14:creationId xmlns:p14="http://schemas.microsoft.com/office/powerpoint/2010/main" val="400424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DF29-7E9E-1010-1EE5-B43151E269B2}"/>
              </a:ext>
            </a:extLst>
          </p:cNvPr>
          <p:cNvSpPr>
            <a:spLocks noGrp="1"/>
          </p:cNvSpPr>
          <p:nvPr>
            <p:ph type="title"/>
          </p:nvPr>
        </p:nvSpPr>
        <p:spPr>
          <a:xfrm>
            <a:off x="457200" y="-22857"/>
            <a:ext cx="8229600" cy="857250"/>
          </a:xfrm>
        </p:spPr>
        <p:txBody>
          <a:bodyPr/>
          <a:lstStyle/>
          <a:p>
            <a:pPr algn="ctr"/>
            <a:r>
              <a:rPr lang="en-AU" b="1" dirty="0">
                <a:solidFill>
                  <a:schemeClr val="bg1"/>
                </a:solidFill>
              </a:rPr>
              <a:t>Poor outcomes for patients and staff</a:t>
            </a:r>
          </a:p>
        </p:txBody>
      </p:sp>
      <p:pic>
        <p:nvPicPr>
          <p:cNvPr id="5" name="Content Placeholder 4" descr="Slippery outline">
            <a:extLst>
              <a:ext uri="{FF2B5EF4-FFF2-40B4-BE49-F238E27FC236}">
                <a16:creationId xmlns:a16="http://schemas.microsoft.com/office/drawing/2014/main" id="{DDF1D07C-B051-AFFE-7EE7-48E2B8569CD5}"/>
              </a:ext>
            </a:extLst>
          </p:cNvPr>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8661" y="2729549"/>
            <a:ext cx="914400" cy="914400"/>
          </a:xfrm>
        </p:spPr>
      </p:pic>
      <p:pic>
        <p:nvPicPr>
          <p:cNvPr id="11" name="Picture 10" descr="A picture containing person, person, indoor, close&#10;&#10;Description automatically generated">
            <a:extLst>
              <a:ext uri="{FF2B5EF4-FFF2-40B4-BE49-F238E27FC236}">
                <a16:creationId xmlns:a16="http://schemas.microsoft.com/office/drawing/2014/main" id="{9176A861-F7AC-6678-34B2-1E53D558D9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9658" y="2099790"/>
            <a:ext cx="2348740" cy="166916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7" name="Group 36">
            <a:extLst>
              <a:ext uri="{FF2B5EF4-FFF2-40B4-BE49-F238E27FC236}">
                <a16:creationId xmlns:a16="http://schemas.microsoft.com/office/drawing/2014/main" id="{8E230292-487C-31A7-7D33-B2C591C83393}"/>
              </a:ext>
            </a:extLst>
          </p:cNvPr>
          <p:cNvGrpSpPr/>
          <p:nvPr/>
        </p:nvGrpSpPr>
        <p:grpSpPr>
          <a:xfrm>
            <a:off x="5048247" y="632717"/>
            <a:ext cx="1206012" cy="1258626"/>
            <a:chOff x="5890977" y="762894"/>
            <a:chExt cx="1206012" cy="1258626"/>
          </a:xfrm>
        </p:grpSpPr>
        <p:pic>
          <p:nvPicPr>
            <p:cNvPr id="7" name="Graphic 6" descr="Inpatient outline">
              <a:extLst>
                <a:ext uri="{FF2B5EF4-FFF2-40B4-BE49-F238E27FC236}">
                  <a16:creationId xmlns:a16="http://schemas.microsoft.com/office/drawing/2014/main" id="{DACE0768-671F-CE10-2305-03134943FA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8205" y="762894"/>
              <a:ext cx="914400" cy="914400"/>
            </a:xfrm>
            <a:prstGeom prst="rect">
              <a:avLst/>
            </a:prstGeom>
          </p:spPr>
        </p:pic>
        <p:sp>
          <p:nvSpPr>
            <p:cNvPr id="26" name="TextBox 25">
              <a:extLst>
                <a:ext uri="{FF2B5EF4-FFF2-40B4-BE49-F238E27FC236}">
                  <a16:creationId xmlns:a16="http://schemas.microsoft.com/office/drawing/2014/main" id="{635370D1-7D33-0B9F-BF52-9D001ED7A1E7}"/>
                </a:ext>
              </a:extLst>
            </p:cNvPr>
            <p:cNvSpPr txBox="1"/>
            <p:nvPr/>
          </p:nvSpPr>
          <p:spPr>
            <a:xfrm>
              <a:off x="5890977" y="1559855"/>
              <a:ext cx="1206012" cy="461665"/>
            </a:xfrm>
            <a:prstGeom prst="rect">
              <a:avLst/>
            </a:prstGeom>
            <a:noFill/>
          </p:spPr>
          <p:txBody>
            <a:bodyPr wrap="square" rtlCol="0">
              <a:spAutoFit/>
            </a:bodyPr>
            <a:lstStyle/>
            <a:p>
              <a:pPr algn="ctr"/>
              <a:r>
                <a:rPr lang="en-AU" sz="1200" dirty="0">
                  <a:solidFill>
                    <a:srgbClr val="FFC000"/>
                  </a:solidFill>
                </a:rPr>
                <a:t>Double length of stay </a:t>
              </a:r>
              <a:r>
                <a:rPr lang="en-AU" sz="1200" baseline="30000" dirty="0">
                  <a:solidFill>
                    <a:srgbClr val="FFC000"/>
                  </a:solidFill>
                </a:rPr>
                <a:t>1</a:t>
              </a:r>
              <a:endParaRPr lang="en-AU" sz="1200" dirty="0">
                <a:solidFill>
                  <a:srgbClr val="FFC000"/>
                </a:solidFill>
              </a:endParaRPr>
            </a:p>
          </p:txBody>
        </p:sp>
      </p:grpSp>
      <p:sp>
        <p:nvSpPr>
          <p:cNvPr id="27" name="TextBox 26">
            <a:extLst>
              <a:ext uri="{FF2B5EF4-FFF2-40B4-BE49-F238E27FC236}">
                <a16:creationId xmlns:a16="http://schemas.microsoft.com/office/drawing/2014/main" id="{46CFE1D7-5EE3-50E1-A808-09A64D7C5830}"/>
              </a:ext>
            </a:extLst>
          </p:cNvPr>
          <p:cNvSpPr txBox="1"/>
          <p:nvPr/>
        </p:nvSpPr>
        <p:spPr>
          <a:xfrm>
            <a:off x="6616845" y="3561992"/>
            <a:ext cx="1113005" cy="461665"/>
          </a:xfrm>
          <a:prstGeom prst="rect">
            <a:avLst/>
          </a:prstGeom>
          <a:noFill/>
        </p:spPr>
        <p:txBody>
          <a:bodyPr wrap="square" rtlCol="0">
            <a:spAutoFit/>
          </a:bodyPr>
          <a:lstStyle/>
          <a:p>
            <a:pPr algn="ctr"/>
            <a:r>
              <a:rPr lang="en-AU" sz="1200" dirty="0">
                <a:solidFill>
                  <a:schemeClr val="bg1"/>
                </a:solidFill>
              </a:rPr>
              <a:t>Twice as likely to fall</a:t>
            </a:r>
          </a:p>
        </p:txBody>
      </p:sp>
      <p:grpSp>
        <p:nvGrpSpPr>
          <p:cNvPr id="38" name="Group 37">
            <a:extLst>
              <a:ext uri="{FF2B5EF4-FFF2-40B4-BE49-F238E27FC236}">
                <a16:creationId xmlns:a16="http://schemas.microsoft.com/office/drawing/2014/main" id="{97075BAD-E131-9FA7-7FF7-C150A0FD0866}"/>
              </a:ext>
            </a:extLst>
          </p:cNvPr>
          <p:cNvGrpSpPr/>
          <p:nvPr/>
        </p:nvGrpSpPr>
        <p:grpSpPr>
          <a:xfrm>
            <a:off x="3372561" y="3826353"/>
            <a:ext cx="1821996" cy="1249278"/>
            <a:chOff x="297225" y="2030033"/>
            <a:chExt cx="1821996" cy="1249278"/>
          </a:xfrm>
        </p:grpSpPr>
        <p:pic>
          <p:nvPicPr>
            <p:cNvPr id="29" name="Graphic 28" descr="Hospital outline">
              <a:extLst>
                <a:ext uri="{FF2B5EF4-FFF2-40B4-BE49-F238E27FC236}">
                  <a16:creationId xmlns:a16="http://schemas.microsoft.com/office/drawing/2014/main" id="{C128FBED-CE59-9E7E-F41D-189361443B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5084" y="2030033"/>
              <a:ext cx="914400" cy="914400"/>
            </a:xfrm>
            <a:prstGeom prst="rect">
              <a:avLst/>
            </a:prstGeom>
          </p:spPr>
        </p:pic>
        <p:sp>
          <p:nvSpPr>
            <p:cNvPr id="32" name="TextBox 31">
              <a:extLst>
                <a:ext uri="{FF2B5EF4-FFF2-40B4-BE49-F238E27FC236}">
                  <a16:creationId xmlns:a16="http://schemas.microsoft.com/office/drawing/2014/main" id="{45BA57E5-7187-5A3F-20B3-263384E37165}"/>
                </a:ext>
              </a:extLst>
            </p:cNvPr>
            <p:cNvSpPr txBox="1"/>
            <p:nvPr/>
          </p:nvSpPr>
          <p:spPr>
            <a:xfrm>
              <a:off x="297225" y="2817646"/>
              <a:ext cx="1821996" cy="461665"/>
            </a:xfrm>
            <a:prstGeom prst="rect">
              <a:avLst/>
            </a:prstGeom>
            <a:noFill/>
          </p:spPr>
          <p:txBody>
            <a:bodyPr wrap="square" rtlCol="0">
              <a:spAutoFit/>
            </a:bodyPr>
            <a:lstStyle/>
            <a:p>
              <a:pPr algn="ctr"/>
              <a:r>
                <a:rPr lang="en-AU" sz="1200" dirty="0">
                  <a:solidFill>
                    <a:srgbClr val="FFC000"/>
                  </a:solidFill>
                </a:rPr>
                <a:t>More likely to be discharged to a facility </a:t>
              </a:r>
              <a:r>
                <a:rPr lang="en-AU" sz="1200" baseline="30000" dirty="0">
                  <a:solidFill>
                    <a:srgbClr val="FFC000"/>
                  </a:solidFill>
                </a:rPr>
                <a:t>1</a:t>
              </a:r>
            </a:p>
          </p:txBody>
        </p:sp>
      </p:grpSp>
      <p:grpSp>
        <p:nvGrpSpPr>
          <p:cNvPr id="35" name="Group 34">
            <a:extLst>
              <a:ext uri="{FF2B5EF4-FFF2-40B4-BE49-F238E27FC236}">
                <a16:creationId xmlns:a16="http://schemas.microsoft.com/office/drawing/2014/main" id="{4C1B527A-EF84-1156-9331-EAEEF6B7DEF2}"/>
              </a:ext>
            </a:extLst>
          </p:cNvPr>
          <p:cNvGrpSpPr/>
          <p:nvPr/>
        </p:nvGrpSpPr>
        <p:grpSpPr>
          <a:xfrm>
            <a:off x="5250059" y="3432569"/>
            <a:ext cx="1704269" cy="1504563"/>
            <a:chOff x="5818377" y="3986830"/>
            <a:chExt cx="1704269" cy="1504563"/>
          </a:xfrm>
        </p:grpSpPr>
        <p:pic>
          <p:nvPicPr>
            <p:cNvPr id="20" name="Graphic 19" descr="Doctor female outline">
              <a:extLst>
                <a:ext uri="{FF2B5EF4-FFF2-40B4-BE49-F238E27FC236}">
                  <a16:creationId xmlns:a16="http://schemas.microsoft.com/office/drawing/2014/main" id="{17DCCD03-601A-EC16-97A9-41FCB6D830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19571" y="3986830"/>
              <a:ext cx="914400" cy="914400"/>
            </a:xfrm>
            <a:prstGeom prst="rect">
              <a:avLst/>
            </a:prstGeom>
          </p:spPr>
        </p:pic>
        <p:sp>
          <p:nvSpPr>
            <p:cNvPr id="33" name="TextBox 32">
              <a:extLst>
                <a:ext uri="{FF2B5EF4-FFF2-40B4-BE49-F238E27FC236}">
                  <a16:creationId xmlns:a16="http://schemas.microsoft.com/office/drawing/2014/main" id="{FD88FF0F-6BFF-582C-22E7-C5B763720AB6}"/>
                </a:ext>
              </a:extLst>
            </p:cNvPr>
            <p:cNvSpPr txBox="1"/>
            <p:nvPr/>
          </p:nvSpPr>
          <p:spPr>
            <a:xfrm>
              <a:off x="5818377" y="4845062"/>
              <a:ext cx="1704269" cy="646331"/>
            </a:xfrm>
            <a:prstGeom prst="rect">
              <a:avLst/>
            </a:prstGeom>
            <a:noFill/>
          </p:spPr>
          <p:txBody>
            <a:bodyPr wrap="square" rtlCol="0">
              <a:spAutoFit/>
            </a:bodyPr>
            <a:lstStyle/>
            <a:p>
              <a:pPr algn="ctr"/>
              <a:r>
                <a:rPr lang="en-AU" sz="1200" dirty="0">
                  <a:solidFill>
                    <a:schemeClr val="bg1"/>
                  </a:solidFill>
                </a:rPr>
                <a:t>Highest risk for patient-to-nurse violence</a:t>
              </a:r>
            </a:p>
          </p:txBody>
        </p:sp>
      </p:grpSp>
      <p:grpSp>
        <p:nvGrpSpPr>
          <p:cNvPr id="36" name="Group 35">
            <a:extLst>
              <a:ext uri="{FF2B5EF4-FFF2-40B4-BE49-F238E27FC236}">
                <a16:creationId xmlns:a16="http://schemas.microsoft.com/office/drawing/2014/main" id="{3FBCE2CE-9039-ED33-A493-5530FF0EE91E}"/>
              </a:ext>
            </a:extLst>
          </p:cNvPr>
          <p:cNvGrpSpPr/>
          <p:nvPr/>
        </p:nvGrpSpPr>
        <p:grpSpPr>
          <a:xfrm>
            <a:off x="6086818" y="891091"/>
            <a:ext cx="1625116" cy="1812669"/>
            <a:chOff x="7017873" y="2091189"/>
            <a:chExt cx="1625116" cy="1812669"/>
          </a:xfrm>
        </p:grpSpPr>
        <p:grpSp>
          <p:nvGrpSpPr>
            <p:cNvPr id="30" name="Group 29">
              <a:extLst>
                <a:ext uri="{FF2B5EF4-FFF2-40B4-BE49-F238E27FC236}">
                  <a16:creationId xmlns:a16="http://schemas.microsoft.com/office/drawing/2014/main" id="{55E28CE8-CC1F-D96B-1E43-87904893FE5A}"/>
                </a:ext>
              </a:extLst>
            </p:cNvPr>
            <p:cNvGrpSpPr/>
            <p:nvPr/>
          </p:nvGrpSpPr>
          <p:grpSpPr>
            <a:xfrm>
              <a:off x="7236296" y="2091189"/>
              <a:ext cx="954617" cy="1207939"/>
              <a:chOff x="6732240" y="2497515"/>
              <a:chExt cx="954617" cy="1207939"/>
            </a:xfrm>
          </p:grpSpPr>
          <p:pic>
            <p:nvPicPr>
              <p:cNvPr id="22" name="Graphic 21" descr="Medicine outline">
                <a:extLst>
                  <a:ext uri="{FF2B5EF4-FFF2-40B4-BE49-F238E27FC236}">
                    <a16:creationId xmlns:a16="http://schemas.microsoft.com/office/drawing/2014/main" id="{80AA9266-93E4-9E2F-3875-7A893ED01FA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94769" y="2913366"/>
                <a:ext cx="792088" cy="792088"/>
              </a:xfrm>
              <a:prstGeom prst="rect">
                <a:avLst/>
              </a:prstGeom>
            </p:spPr>
          </p:pic>
          <p:pic>
            <p:nvPicPr>
              <p:cNvPr id="24" name="Graphic 23" descr="Needle outline">
                <a:extLst>
                  <a:ext uri="{FF2B5EF4-FFF2-40B4-BE49-F238E27FC236}">
                    <a16:creationId xmlns:a16="http://schemas.microsoft.com/office/drawing/2014/main" id="{D2D99643-8E28-4E70-2693-8E07979EEE2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32240" y="2497515"/>
                <a:ext cx="792088" cy="792088"/>
              </a:xfrm>
              <a:prstGeom prst="rect">
                <a:avLst/>
              </a:prstGeom>
            </p:spPr>
          </p:pic>
        </p:grpSp>
        <p:sp>
          <p:nvSpPr>
            <p:cNvPr id="34" name="TextBox 33">
              <a:extLst>
                <a:ext uri="{FF2B5EF4-FFF2-40B4-BE49-F238E27FC236}">
                  <a16:creationId xmlns:a16="http://schemas.microsoft.com/office/drawing/2014/main" id="{05E87416-67DF-2B5C-2675-314A005ECB1F}"/>
                </a:ext>
              </a:extLst>
            </p:cNvPr>
            <p:cNvSpPr txBox="1"/>
            <p:nvPr/>
          </p:nvSpPr>
          <p:spPr>
            <a:xfrm>
              <a:off x="7017873" y="3257527"/>
              <a:ext cx="1625116" cy="646331"/>
            </a:xfrm>
            <a:prstGeom prst="rect">
              <a:avLst/>
            </a:prstGeom>
            <a:noFill/>
          </p:spPr>
          <p:txBody>
            <a:bodyPr wrap="square" rtlCol="0">
              <a:spAutoFit/>
            </a:bodyPr>
            <a:lstStyle/>
            <a:p>
              <a:pPr algn="ctr"/>
              <a:r>
                <a:rPr lang="en-AU" sz="1200" dirty="0">
                  <a:solidFill>
                    <a:schemeClr val="bg1"/>
                  </a:solidFill>
                </a:rPr>
                <a:t>Potentially harmful psychotropic sedation &amp; restraint </a:t>
              </a:r>
            </a:p>
          </p:txBody>
        </p:sp>
      </p:grpSp>
      <p:grpSp>
        <p:nvGrpSpPr>
          <p:cNvPr id="41" name="Group 40">
            <a:extLst>
              <a:ext uri="{FF2B5EF4-FFF2-40B4-BE49-F238E27FC236}">
                <a16:creationId xmlns:a16="http://schemas.microsoft.com/office/drawing/2014/main" id="{A113B6CE-C6D2-1ADE-2A99-B814900F5FC7}"/>
              </a:ext>
            </a:extLst>
          </p:cNvPr>
          <p:cNvGrpSpPr/>
          <p:nvPr/>
        </p:nvGrpSpPr>
        <p:grpSpPr>
          <a:xfrm>
            <a:off x="2514337" y="883026"/>
            <a:ext cx="1486597" cy="1368115"/>
            <a:chOff x="2183548" y="806140"/>
            <a:chExt cx="1933874" cy="1368115"/>
          </a:xfrm>
        </p:grpSpPr>
        <p:pic>
          <p:nvPicPr>
            <p:cNvPr id="9" name="Graphic 8" descr="IV with solid fill">
              <a:extLst>
                <a:ext uri="{FF2B5EF4-FFF2-40B4-BE49-F238E27FC236}">
                  <a16:creationId xmlns:a16="http://schemas.microsoft.com/office/drawing/2014/main" id="{0417BC8F-0CB3-4DB4-0457-2B29DDA4B3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33184" y="806140"/>
              <a:ext cx="914401" cy="914400"/>
            </a:xfrm>
            <a:prstGeom prst="rect">
              <a:avLst/>
            </a:prstGeom>
          </p:spPr>
        </p:pic>
        <p:sp>
          <p:nvSpPr>
            <p:cNvPr id="39" name="TextBox 38">
              <a:extLst>
                <a:ext uri="{FF2B5EF4-FFF2-40B4-BE49-F238E27FC236}">
                  <a16:creationId xmlns:a16="http://schemas.microsoft.com/office/drawing/2014/main" id="{5E538099-5B28-D78F-B0B4-FE7FF9301B0B}"/>
                </a:ext>
              </a:extLst>
            </p:cNvPr>
            <p:cNvSpPr txBox="1"/>
            <p:nvPr/>
          </p:nvSpPr>
          <p:spPr>
            <a:xfrm>
              <a:off x="2183548" y="1712590"/>
              <a:ext cx="1933874" cy="461665"/>
            </a:xfrm>
            <a:prstGeom prst="rect">
              <a:avLst/>
            </a:prstGeom>
            <a:noFill/>
          </p:spPr>
          <p:txBody>
            <a:bodyPr wrap="square" rtlCol="0">
              <a:spAutoFit/>
            </a:bodyPr>
            <a:lstStyle/>
            <a:p>
              <a:pPr algn="ctr"/>
              <a:r>
                <a:rPr lang="en-AU" sz="1200" dirty="0">
                  <a:solidFill>
                    <a:schemeClr val="bg1"/>
                  </a:solidFill>
                </a:rPr>
                <a:t>Disrupted treatments </a:t>
              </a:r>
            </a:p>
          </p:txBody>
        </p:sp>
      </p:grpSp>
      <p:grpSp>
        <p:nvGrpSpPr>
          <p:cNvPr id="42" name="Group 41">
            <a:extLst>
              <a:ext uri="{FF2B5EF4-FFF2-40B4-BE49-F238E27FC236}">
                <a16:creationId xmlns:a16="http://schemas.microsoft.com/office/drawing/2014/main" id="{A53491F7-39AE-5B02-3CB8-64A735A9BC74}"/>
              </a:ext>
            </a:extLst>
          </p:cNvPr>
          <p:cNvGrpSpPr/>
          <p:nvPr/>
        </p:nvGrpSpPr>
        <p:grpSpPr>
          <a:xfrm>
            <a:off x="3703754" y="690401"/>
            <a:ext cx="1490803" cy="1215947"/>
            <a:chOff x="6012160" y="994511"/>
            <a:chExt cx="1490803" cy="1215947"/>
          </a:xfrm>
        </p:grpSpPr>
        <p:pic>
          <p:nvPicPr>
            <p:cNvPr id="18" name="Graphic 17" descr="Stethoscope outline">
              <a:extLst>
                <a:ext uri="{FF2B5EF4-FFF2-40B4-BE49-F238E27FC236}">
                  <a16:creationId xmlns:a16="http://schemas.microsoft.com/office/drawing/2014/main" id="{7C4428C7-0B76-4A40-EA8F-6BAD5A7C3F7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10980" y="994511"/>
              <a:ext cx="742394" cy="742394"/>
            </a:xfrm>
            <a:prstGeom prst="rect">
              <a:avLst/>
            </a:prstGeom>
          </p:spPr>
        </p:pic>
        <p:sp>
          <p:nvSpPr>
            <p:cNvPr id="40" name="TextBox 39">
              <a:extLst>
                <a:ext uri="{FF2B5EF4-FFF2-40B4-BE49-F238E27FC236}">
                  <a16:creationId xmlns:a16="http://schemas.microsoft.com/office/drawing/2014/main" id="{94F6C078-0CB9-0F18-F4DE-FBF64BCB681B}"/>
                </a:ext>
              </a:extLst>
            </p:cNvPr>
            <p:cNvSpPr txBox="1"/>
            <p:nvPr/>
          </p:nvSpPr>
          <p:spPr>
            <a:xfrm>
              <a:off x="6012160" y="1748793"/>
              <a:ext cx="1490803" cy="461665"/>
            </a:xfrm>
            <a:prstGeom prst="rect">
              <a:avLst/>
            </a:prstGeom>
            <a:noFill/>
          </p:spPr>
          <p:txBody>
            <a:bodyPr wrap="square" rtlCol="0">
              <a:spAutoFit/>
            </a:bodyPr>
            <a:lstStyle/>
            <a:p>
              <a:pPr algn="ctr"/>
              <a:r>
                <a:rPr lang="en-AU" sz="1200" dirty="0">
                  <a:solidFill>
                    <a:schemeClr val="bg1"/>
                  </a:solidFill>
                </a:rPr>
                <a:t>Adverse events, infection </a:t>
              </a:r>
            </a:p>
          </p:txBody>
        </p:sp>
      </p:grpSp>
      <p:grpSp>
        <p:nvGrpSpPr>
          <p:cNvPr id="15" name="Group 14">
            <a:extLst>
              <a:ext uri="{FF2B5EF4-FFF2-40B4-BE49-F238E27FC236}">
                <a16:creationId xmlns:a16="http://schemas.microsoft.com/office/drawing/2014/main" id="{E5254A5B-4C7E-60DB-EA0B-4265354DAD1B}"/>
              </a:ext>
            </a:extLst>
          </p:cNvPr>
          <p:cNvGrpSpPr/>
          <p:nvPr/>
        </p:nvGrpSpPr>
        <p:grpSpPr>
          <a:xfrm>
            <a:off x="1496528" y="3129978"/>
            <a:ext cx="1960105" cy="1134737"/>
            <a:chOff x="3073157" y="3871684"/>
            <a:chExt cx="1960105" cy="1134737"/>
          </a:xfrm>
        </p:grpSpPr>
        <p:pic>
          <p:nvPicPr>
            <p:cNvPr id="12" name="Graphic 11" descr="Dollar outline">
              <a:extLst>
                <a:ext uri="{FF2B5EF4-FFF2-40B4-BE49-F238E27FC236}">
                  <a16:creationId xmlns:a16="http://schemas.microsoft.com/office/drawing/2014/main" id="{E230DE4E-8DE9-8F85-446F-BD03C16D3E5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05268" y="3924584"/>
              <a:ext cx="503193" cy="442095"/>
            </a:xfrm>
            <a:prstGeom prst="rect">
              <a:avLst/>
            </a:prstGeom>
          </p:spPr>
        </p:pic>
        <p:sp>
          <p:nvSpPr>
            <p:cNvPr id="13" name="TextBox 12">
              <a:extLst>
                <a:ext uri="{FF2B5EF4-FFF2-40B4-BE49-F238E27FC236}">
                  <a16:creationId xmlns:a16="http://schemas.microsoft.com/office/drawing/2014/main" id="{D2DDAAE6-BAAC-8C30-D865-B96BAD03A491}"/>
                </a:ext>
              </a:extLst>
            </p:cNvPr>
            <p:cNvSpPr txBox="1"/>
            <p:nvPr/>
          </p:nvSpPr>
          <p:spPr>
            <a:xfrm>
              <a:off x="3073157" y="4360090"/>
              <a:ext cx="1960105" cy="646331"/>
            </a:xfrm>
            <a:prstGeom prst="rect">
              <a:avLst/>
            </a:prstGeom>
            <a:noFill/>
          </p:spPr>
          <p:txBody>
            <a:bodyPr wrap="square" rtlCol="0">
              <a:spAutoFit/>
            </a:bodyPr>
            <a:lstStyle/>
            <a:p>
              <a:pPr algn="ctr"/>
              <a:r>
                <a:rPr lang="en-AU" sz="1200" dirty="0">
                  <a:solidFill>
                    <a:schemeClr val="bg1"/>
                  </a:solidFill>
                </a:rPr>
                <a:t>Complications more costly than other complexity</a:t>
              </a:r>
              <a:r>
                <a:rPr lang="en-AU" sz="1200" baseline="30000" dirty="0">
                  <a:solidFill>
                    <a:schemeClr val="bg1"/>
                  </a:solidFill>
                </a:rPr>
                <a:t> </a:t>
              </a:r>
              <a:r>
                <a:rPr lang="en-AU" sz="1200" dirty="0">
                  <a:solidFill>
                    <a:schemeClr val="bg1"/>
                  </a:solidFill>
                </a:rPr>
                <a:t> + </a:t>
              </a:r>
              <a:r>
                <a:rPr lang="en-AU" sz="1200" dirty="0">
                  <a:solidFill>
                    <a:srgbClr val="FFC000"/>
                  </a:solidFill>
                </a:rPr>
                <a:t>extra staffing costs </a:t>
              </a:r>
              <a:r>
                <a:rPr lang="en-AU" sz="1200" baseline="30000" dirty="0">
                  <a:solidFill>
                    <a:srgbClr val="FFC000"/>
                  </a:solidFill>
                </a:rPr>
                <a:t>2</a:t>
              </a:r>
              <a:endParaRPr lang="en-AU" sz="1200" dirty="0">
                <a:solidFill>
                  <a:srgbClr val="FFC000"/>
                </a:solidFill>
              </a:endParaRPr>
            </a:p>
          </p:txBody>
        </p:sp>
        <p:sp>
          <p:nvSpPr>
            <p:cNvPr id="14" name="Rectangle 13">
              <a:extLst>
                <a:ext uri="{FF2B5EF4-FFF2-40B4-BE49-F238E27FC236}">
                  <a16:creationId xmlns:a16="http://schemas.microsoft.com/office/drawing/2014/main" id="{A068E28C-AA04-CCBA-A610-D38B950717F6}"/>
                </a:ext>
              </a:extLst>
            </p:cNvPr>
            <p:cNvSpPr/>
            <p:nvPr/>
          </p:nvSpPr>
          <p:spPr>
            <a:xfrm>
              <a:off x="3798033" y="3871684"/>
              <a:ext cx="495692" cy="51456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CC5C8F"/>
                </a:solidFill>
              </a:endParaRPr>
            </a:p>
          </p:txBody>
        </p:sp>
      </p:grpSp>
      <p:grpSp>
        <p:nvGrpSpPr>
          <p:cNvPr id="8" name="Group 7">
            <a:extLst>
              <a:ext uri="{FF2B5EF4-FFF2-40B4-BE49-F238E27FC236}">
                <a16:creationId xmlns:a16="http://schemas.microsoft.com/office/drawing/2014/main" id="{CB90ABE7-F1B1-99F0-90FB-E4C7CEB84A1D}"/>
              </a:ext>
            </a:extLst>
          </p:cNvPr>
          <p:cNvGrpSpPr/>
          <p:nvPr/>
        </p:nvGrpSpPr>
        <p:grpSpPr>
          <a:xfrm>
            <a:off x="1774022" y="1968374"/>
            <a:ext cx="1437413" cy="863852"/>
            <a:chOff x="3664866" y="793373"/>
            <a:chExt cx="1437413" cy="863852"/>
          </a:xfrm>
        </p:grpSpPr>
        <p:pic>
          <p:nvPicPr>
            <p:cNvPr id="4" name="Graphic 3" descr="Coffin outline">
              <a:extLst>
                <a:ext uri="{FF2B5EF4-FFF2-40B4-BE49-F238E27FC236}">
                  <a16:creationId xmlns:a16="http://schemas.microsoft.com/office/drawing/2014/main" id="{27DC0AAE-7649-86A7-1F9B-11725674BFD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970739" y="793373"/>
              <a:ext cx="657907" cy="657907"/>
            </a:xfrm>
            <a:prstGeom prst="rect">
              <a:avLst/>
            </a:prstGeom>
          </p:spPr>
        </p:pic>
        <p:sp>
          <p:nvSpPr>
            <p:cNvPr id="6" name="TextBox 5">
              <a:extLst>
                <a:ext uri="{FF2B5EF4-FFF2-40B4-BE49-F238E27FC236}">
                  <a16:creationId xmlns:a16="http://schemas.microsoft.com/office/drawing/2014/main" id="{DDCBD074-8895-18AB-A56F-D6F42D3477DB}"/>
                </a:ext>
              </a:extLst>
            </p:cNvPr>
            <p:cNvSpPr txBox="1"/>
            <p:nvPr/>
          </p:nvSpPr>
          <p:spPr>
            <a:xfrm>
              <a:off x="3664866" y="1380226"/>
              <a:ext cx="1437413" cy="276999"/>
            </a:xfrm>
            <a:prstGeom prst="rect">
              <a:avLst/>
            </a:prstGeom>
            <a:noFill/>
          </p:spPr>
          <p:txBody>
            <a:bodyPr wrap="square" rtlCol="0">
              <a:spAutoFit/>
            </a:bodyPr>
            <a:lstStyle/>
            <a:p>
              <a:pPr algn="ctr"/>
              <a:r>
                <a:rPr lang="en-AU" sz="1200" dirty="0">
                  <a:solidFill>
                    <a:srgbClr val="FFC000"/>
                  </a:solidFill>
                </a:rPr>
                <a:t>Higher mortality </a:t>
              </a:r>
              <a:r>
                <a:rPr lang="en-AU" sz="1200" baseline="30000" dirty="0">
                  <a:solidFill>
                    <a:srgbClr val="FFC000"/>
                  </a:solidFill>
                </a:rPr>
                <a:t>1</a:t>
              </a:r>
            </a:p>
          </p:txBody>
        </p:sp>
      </p:grpSp>
      <p:sp>
        <p:nvSpPr>
          <p:cNvPr id="3" name="TextBox 2">
            <a:extLst>
              <a:ext uri="{FF2B5EF4-FFF2-40B4-BE49-F238E27FC236}">
                <a16:creationId xmlns:a16="http://schemas.microsoft.com/office/drawing/2014/main" id="{C0C3A130-C948-0D52-DF1A-03824B716992}"/>
              </a:ext>
            </a:extLst>
          </p:cNvPr>
          <p:cNvSpPr txBox="1"/>
          <p:nvPr/>
        </p:nvSpPr>
        <p:spPr>
          <a:xfrm>
            <a:off x="7087802" y="4627669"/>
            <a:ext cx="1946263" cy="430887"/>
          </a:xfrm>
          <a:prstGeom prst="rect">
            <a:avLst/>
          </a:prstGeom>
          <a:noFill/>
        </p:spPr>
        <p:txBody>
          <a:bodyPr wrap="square" rtlCol="0">
            <a:spAutoFit/>
          </a:bodyPr>
          <a:lstStyle/>
          <a:p>
            <a:r>
              <a:rPr lang="en-AU" sz="1100" baseline="30000" dirty="0">
                <a:solidFill>
                  <a:srgbClr val="FFC000"/>
                </a:solidFill>
              </a:rPr>
              <a:t>1. </a:t>
            </a:r>
            <a:r>
              <a:rPr lang="en-AU" sz="1100" dirty="0">
                <a:solidFill>
                  <a:srgbClr val="FFC000"/>
                </a:solidFill>
              </a:rPr>
              <a:t>Tannenbaum et al,  (2022)</a:t>
            </a:r>
          </a:p>
          <a:p>
            <a:r>
              <a:rPr lang="en-AU" sz="1100" baseline="30000" dirty="0">
                <a:solidFill>
                  <a:srgbClr val="FFC000"/>
                </a:solidFill>
              </a:rPr>
              <a:t>2. </a:t>
            </a:r>
            <a:r>
              <a:rPr lang="en-AU" sz="1100" dirty="0" err="1">
                <a:solidFill>
                  <a:srgbClr val="FFC000"/>
                </a:solidFill>
              </a:rPr>
              <a:t>Sinvanni</a:t>
            </a:r>
            <a:r>
              <a:rPr lang="en-AU" sz="1100" dirty="0">
                <a:solidFill>
                  <a:srgbClr val="FFC000"/>
                </a:solidFill>
              </a:rPr>
              <a:t> et al., (2018)</a:t>
            </a:r>
          </a:p>
        </p:txBody>
      </p:sp>
    </p:spTree>
    <p:custDataLst>
      <p:tags r:id="rId1"/>
    </p:custDataLst>
    <p:extLst>
      <p:ext uri="{BB962C8B-B14F-4D97-AF65-F5344CB8AC3E}">
        <p14:creationId xmlns:p14="http://schemas.microsoft.com/office/powerpoint/2010/main" val="142664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descr="A picture containing person, person, indoor, close&#10;&#10;Description automatically generated">
            <a:extLst>
              <a:ext uri="{FF2B5EF4-FFF2-40B4-BE49-F238E27FC236}">
                <a16:creationId xmlns:a16="http://schemas.microsoft.com/office/drawing/2014/main" id="{F7FD4C81-3AD2-D11B-F225-BD5E24061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173" y="2265724"/>
            <a:ext cx="2348740" cy="166916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Content Placeholder 4">
            <a:extLst>
              <a:ext uri="{FF2B5EF4-FFF2-40B4-BE49-F238E27FC236}">
                <a16:creationId xmlns:a16="http://schemas.microsoft.com/office/drawing/2014/main" id="{329ECBC4-950D-65BC-5D24-52F5CD7D1998}"/>
              </a:ext>
            </a:extLst>
          </p:cNvPr>
          <p:cNvPicPr>
            <a:picLocks noGrp="1" noChangeAspect="1"/>
          </p:cNvPicPr>
          <p:nvPr>
            <p:ph sz="half" idx="1"/>
          </p:nvPr>
        </p:nvPicPr>
        <p:blipFill>
          <a:blip r:embed="rId4"/>
          <a:stretch>
            <a:fillRect/>
          </a:stretch>
        </p:blipFill>
        <p:spPr>
          <a:xfrm>
            <a:off x="5729503" y="604289"/>
            <a:ext cx="1521270" cy="1454646"/>
          </a:xfrm>
        </p:spPr>
      </p:pic>
      <p:sp>
        <p:nvSpPr>
          <p:cNvPr id="14" name="TextBox 13">
            <a:extLst>
              <a:ext uri="{FF2B5EF4-FFF2-40B4-BE49-F238E27FC236}">
                <a16:creationId xmlns:a16="http://schemas.microsoft.com/office/drawing/2014/main" id="{62BC58FF-FDC3-48D8-56B5-0AF6435FCF92}"/>
              </a:ext>
            </a:extLst>
          </p:cNvPr>
          <p:cNvSpPr txBox="1"/>
          <p:nvPr/>
        </p:nvSpPr>
        <p:spPr>
          <a:xfrm>
            <a:off x="5532864" y="2000183"/>
            <a:ext cx="1957957" cy="276999"/>
          </a:xfrm>
          <a:prstGeom prst="rect">
            <a:avLst/>
          </a:prstGeom>
          <a:noFill/>
        </p:spPr>
        <p:txBody>
          <a:bodyPr wrap="square" rtlCol="0">
            <a:spAutoFit/>
          </a:bodyPr>
          <a:lstStyle/>
          <a:p>
            <a:pPr algn="ctr"/>
            <a:r>
              <a:rPr lang="en-AU" sz="1200" dirty="0">
                <a:solidFill>
                  <a:schemeClr val="bg1"/>
                </a:solidFill>
              </a:rPr>
              <a:t>Mandatory online learning</a:t>
            </a:r>
          </a:p>
        </p:txBody>
      </p:sp>
      <p:grpSp>
        <p:nvGrpSpPr>
          <p:cNvPr id="16" name="Group 15">
            <a:extLst>
              <a:ext uri="{FF2B5EF4-FFF2-40B4-BE49-F238E27FC236}">
                <a16:creationId xmlns:a16="http://schemas.microsoft.com/office/drawing/2014/main" id="{5DBFD6FB-CE5C-8B48-BD48-7A0A370D3D39}"/>
              </a:ext>
            </a:extLst>
          </p:cNvPr>
          <p:cNvGrpSpPr/>
          <p:nvPr/>
        </p:nvGrpSpPr>
        <p:grpSpPr>
          <a:xfrm>
            <a:off x="3893126" y="176160"/>
            <a:ext cx="1605199" cy="1092352"/>
            <a:chOff x="5818377" y="3986830"/>
            <a:chExt cx="1704269" cy="1135231"/>
          </a:xfrm>
        </p:grpSpPr>
        <p:pic>
          <p:nvPicPr>
            <p:cNvPr id="17" name="Graphic 16" descr="Doctor female outline">
              <a:extLst>
                <a:ext uri="{FF2B5EF4-FFF2-40B4-BE49-F238E27FC236}">
                  <a16:creationId xmlns:a16="http://schemas.microsoft.com/office/drawing/2014/main" id="{D7E027E3-056C-49CE-92B7-5883601B1B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9571" y="3986830"/>
              <a:ext cx="914400" cy="914400"/>
            </a:xfrm>
            <a:prstGeom prst="rect">
              <a:avLst/>
            </a:prstGeom>
          </p:spPr>
        </p:pic>
        <p:sp>
          <p:nvSpPr>
            <p:cNvPr id="18" name="TextBox 17">
              <a:extLst>
                <a:ext uri="{FF2B5EF4-FFF2-40B4-BE49-F238E27FC236}">
                  <a16:creationId xmlns:a16="http://schemas.microsoft.com/office/drawing/2014/main" id="{6F3055FE-C3C1-C6E0-CEA7-AF51BE5A8107}"/>
                </a:ext>
              </a:extLst>
            </p:cNvPr>
            <p:cNvSpPr txBox="1"/>
            <p:nvPr/>
          </p:nvSpPr>
          <p:spPr>
            <a:xfrm>
              <a:off x="5818377" y="4845062"/>
              <a:ext cx="1704269" cy="276999"/>
            </a:xfrm>
            <a:prstGeom prst="rect">
              <a:avLst/>
            </a:prstGeom>
            <a:noFill/>
          </p:spPr>
          <p:txBody>
            <a:bodyPr wrap="square" rtlCol="0">
              <a:spAutoFit/>
            </a:bodyPr>
            <a:lstStyle/>
            <a:p>
              <a:pPr algn="ctr"/>
              <a:r>
                <a:rPr lang="en-AU" sz="1200" dirty="0">
                  <a:solidFill>
                    <a:schemeClr val="bg1"/>
                  </a:solidFill>
                </a:rPr>
                <a:t>CNC Dementia Role</a:t>
              </a:r>
            </a:p>
          </p:txBody>
        </p:sp>
      </p:grpSp>
      <p:grpSp>
        <p:nvGrpSpPr>
          <p:cNvPr id="21" name="Group 20">
            <a:extLst>
              <a:ext uri="{FF2B5EF4-FFF2-40B4-BE49-F238E27FC236}">
                <a16:creationId xmlns:a16="http://schemas.microsoft.com/office/drawing/2014/main" id="{620717B2-FC5C-C395-4964-789559555D0E}"/>
              </a:ext>
            </a:extLst>
          </p:cNvPr>
          <p:cNvGrpSpPr/>
          <p:nvPr/>
        </p:nvGrpSpPr>
        <p:grpSpPr>
          <a:xfrm>
            <a:off x="5433526" y="3540824"/>
            <a:ext cx="3580086" cy="1542257"/>
            <a:chOff x="4855474" y="2597611"/>
            <a:chExt cx="4726468" cy="2273358"/>
          </a:xfrm>
        </p:grpSpPr>
        <p:pic>
          <p:nvPicPr>
            <p:cNvPr id="19" name="Picture 18">
              <a:extLst>
                <a:ext uri="{FF2B5EF4-FFF2-40B4-BE49-F238E27FC236}">
                  <a16:creationId xmlns:a16="http://schemas.microsoft.com/office/drawing/2014/main" id="{AE0403F6-6086-2440-EB99-57C78E9ED9A9}"/>
                </a:ext>
              </a:extLst>
            </p:cNvPr>
            <p:cNvPicPr/>
            <p:nvPr/>
          </p:nvPicPr>
          <p:blipFill rotWithShape="1">
            <a:blip r:embed="rId7">
              <a:extLst>
                <a:ext uri="{28A0092B-C50C-407E-A947-70E740481C1C}">
                  <a14:useLocalDpi xmlns:a14="http://schemas.microsoft.com/office/drawing/2010/main" val="0"/>
                </a:ext>
              </a:extLst>
            </a:blip>
            <a:srcRect l="10786" r="13714"/>
            <a:stretch/>
          </p:blipFill>
          <p:spPr bwMode="auto">
            <a:xfrm>
              <a:off x="6410194" y="2597611"/>
              <a:ext cx="2038434" cy="1865049"/>
            </a:xfrm>
            <a:prstGeom prst="rect">
              <a:avLst/>
            </a:prstGeom>
            <a:noFill/>
            <a:ln>
              <a:noFill/>
            </a:ln>
          </p:spPr>
        </p:pic>
        <p:sp>
          <p:nvSpPr>
            <p:cNvPr id="20" name="TextBox 19">
              <a:extLst>
                <a:ext uri="{FF2B5EF4-FFF2-40B4-BE49-F238E27FC236}">
                  <a16:creationId xmlns:a16="http://schemas.microsoft.com/office/drawing/2014/main" id="{DB801C0F-C561-EA18-1BFC-614D4527AB48}"/>
                </a:ext>
              </a:extLst>
            </p:cNvPr>
            <p:cNvSpPr txBox="1"/>
            <p:nvPr/>
          </p:nvSpPr>
          <p:spPr>
            <a:xfrm>
              <a:off x="4855474" y="4462660"/>
              <a:ext cx="4726468" cy="408309"/>
            </a:xfrm>
            <a:prstGeom prst="rect">
              <a:avLst/>
            </a:prstGeom>
            <a:noFill/>
          </p:spPr>
          <p:txBody>
            <a:bodyPr wrap="square" rtlCol="0">
              <a:spAutoFit/>
            </a:bodyPr>
            <a:lstStyle/>
            <a:p>
              <a:pPr algn="ctr"/>
              <a:r>
                <a:rPr lang="en-AU" sz="1200" dirty="0">
                  <a:solidFill>
                    <a:schemeClr val="bg1"/>
                  </a:solidFill>
                </a:rPr>
                <a:t>Person-centred communication</a:t>
              </a:r>
            </a:p>
          </p:txBody>
        </p:sp>
      </p:grpSp>
      <p:grpSp>
        <p:nvGrpSpPr>
          <p:cNvPr id="3" name="Group 2">
            <a:extLst>
              <a:ext uri="{FF2B5EF4-FFF2-40B4-BE49-F238E27FC236}">
                <a16:creationId xmlns:a16="http://schemas.microsoft.com/office/drawing/2014/main" id="{63274258-276A-3C62-9EF5-5E234F82C86D}"/>
              </a:ext>
            </a:extLst>
          </p:cNvPr>
          <p:cNvGrpSpPr/>
          <p:nvPr/>
        </p:nvGrpSpPr>
        <p:grpSpPr>
          <a:xfrm>
            <a:off x="339846" y="2798553"/>
            <a:ext cx="2470484" cy="1574801"/>
            <a:chOff x="643445" y="2127867"/>
            <a:chExt cx="2470484" cy="1574801"/>
          </a:xfrm>
        </p:grpSpPr>
        <p:sp>
          <p:nvSpPr>
            <p:cNvPr id="15" name="TextBox 14">
              <a:extLst>
                <a:ext uri="{FF2B5EF4-FFF2-40B4-BE49-F238E27FC236}">
                  <a16:creationId xmlns:a16="http://schemas.microsoft.com/office/drawing/2014/main" id="{7093D875-C07F-E3D8-5CBD-312BB700AB67}"/>
                </a:ext>
              </a:extLst>
            </p:cNvPr>
            <p:cNvSpPr txBox="1"/>
            <p:nvPr/>
          </p:nvSpPr>
          <p:spPr>
            <a:xfrm>
              <a:off x="749069" y="3302558"/>
              <a:ext cx="2364860" cy="400110"/>
            </a:xfrm>
            <a:prstGeom prst="rect">
              <a:avLst/>
            </a:prstGeom>
            <a:noFill/>
          </p:spPr>
          <p:txBody>
            <a:bodyPr wrap="square" rtlCol="0">
              <a:spAutoFit/>
            </a:bodyPr>
            <a:lstStyle/>
            <a:p>
              <a:r>
                <a:rPr lang="en-AU" sz="1200" dirty="0">
                  <a:solidFill>
                    <a:schemeClr val="bg1"/>
                  </a:solidFill>
                </a:rPr>
                <a:t>Change Champions network</a:t>
              </a:r>
            </a:p>
            <a:p>
              <a:r>
                <a:rPr lang="en-AU" sz="800" dirty="0">
                  <a:solidFill>
                    <a:schemeClr val="bg1"/>
                  </a:solidFill>
                </a:rPr>
                <a:t>PAH study </a:t>
              </a:r>
              <a:r>
                <a:rPr lang="en-AU" sz="800" dirty="0" err="1">
                  <a:solidFill>
                    <a:schemeClr val="bg1"/>
                  </a:solidFill>
                </a:rPr>
                <a:t>CogChamps</a:t>
              </a:r>
              <a:r>
                <a:rPr lang="en-AU" sz="800" dirty="0">
                  <a:solidFill>
                    <a:schemeClr val="bg1"/>
                  </a:solidFill>
                </a:rPr>
                <a:t> - Travers et al., (2018)</a:t>
              </a:r>
            </a:p>
          </p:txBody>
        </p:sp>
        <p:pic>
          <p:nvPicPr>
            <p:cNvPr id="23" name="Content Placeholder 4">
              <a:extLst>
                <a:ext uri="{FF2B5EF4-FFF2-40B4-BE49-F238E27FC236}">
                  <a16:creationId xmlns:a16="http://schemas.microsoft.com/office/drawing/2014/main" id="{97C35215-86AF-F6C9-42F0-F6C2F99FA6AB}"/>
                </a:ext>
              </a:extLst>
            </p:cNvPr>
            <p:cNvPicPr>
              <a:picLocks noChangeAspect="1"/>
            </p:cNvPicPr>
            <p:nvPr/>
          </p:nvPicPr>
          <p:blipFill>
            <a:blip r:embed="rId8"/>
            <a:stretch>
              <a:fillRect/>
            </a:stretch>
          </p:blipFill>
          <p:spPr bwMode="auto">
            <a:xfrm>
              <a:off x="643445" y="2127867"/>
              <a:ext cx="2428682" cy="1146784"/>
            </a:xfrm>
            <a:prstGeom prst="rect">
              <a:avLst/>
            </a:prstGeom>
            <a:noFill/>
            <a:ln w="19050">
              <a:solidFill>
                <a:schemeClr val="bg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Group 26">
            <a:extLst>
              <a:ext uri="{FF2B5EF4-FFF2-40B4-BE49-F238E27FC236}">
                <a16:creationId xmlns:a16="http://schemas.microsoft.com/office/drawing/2014/main" id="{6D7FA4F3-3E3B-7FB9-96FA-F67F72E70B4A}"/>
              </a:ext>
            </a:extLst>
          </p:cNvPr>
          <p:cNvGrpSpPr/>
          <p:nvPr/>
        </p:nvGrpSpPr>
        <p:grpSpPr>
          <a:xfrm>
            <a:off x="7048592" y="940695"/>
            <a:ext cx="2442685" cy="2501421"/>
            <a:chOff x="6480153" y="2369752"/>
            <a:chExt cx="2541341" cy="2675705"/>
          </a:xfrm>
        </p:grpSpPr>
        <p:pic>
          <p:nvPicPr>
            <p:cNvPr id="25" name="Picture 24">
              <a:extLst>
                <a:ext uri="{FF2B5EF4-FFF2-40B4-BE49-F238E27FC236}">
                  <a16:creationId xmlns:a16="http://schemas.microsoft.com/office/drawing/2014/main" id="{F0468D15-7949-B1E0-906E-8C12EBDD7DFC}"/>
                </a:ext>
              </a:extLst>
            </p:cNvPr>
            <p:cNvPicPr>
              <a:picLocks noChangeAspect="1"/>
            </p:cNvPicPr>
            <p:nvPr/>
          </p:nvPicPr>
          <p:blipFill rotWithShape="1">
            <a:blip r:embed="rId9"/>
            <a:srcRect l="4577"/>
            <a:stretch/>
          </p:blipFill>
          <p:spPr>
            <a:xfrm>
              <a:off x="7009182" y="2369752"/>
              <a:ext cx="1483282" cy="2212490"/>
            </a:xfrm>
            <a:prstGeom prst="rect">
              <a:avLst/>
            </a:prstGeom>
          </p:spPr>
        </p:pic>
        <p:sp>
          <p:nvSpPr>
            <p:cNvPr id="26" name="TextBox 25">
              <a:extLst>
                <a:ext uri="{FF2B5EF4-FFF2-40B4-BE49-F238E27FC236}">
                  <a16:creationId xmlns:a16="http://schemas.microsoft.com/office/drawing/2014/main" id="{BA930B4C-846E-1939-DAA1-3381043274EE}"/>
                </a:ext>
              </a:extLst>
            </p:cNvPr>
            <p:cNvSpPr txBox="1"/>
            <p:nvPr/>
          </p:nvSpPr>
          <p:spPr>
            <a:xfrm>
              <a:off x="6480153" y="4583792"/>
              <a:ext cx="2541341" cy="461665"/>
            </a:xfrm>
            <a:prstGeom prst="rect">
              <a:avLst/>
            </a:prstGeom>
            <a:noFill/>
          </p:spPr>
          <p:txBody>
            <a:bodyPr wrap="square" rtlCol="0">
              <a:spAutoFit/>
            </a:bodyPr>
            <a:lstStyle/>
            <a:p>
              <a:pPr algn="ctr"/>
              <a:r>
                <a:rPr lang="en-AU" sz="1200" dirty="0">
                  <a:solidFill>
                    <a:schemeClr val="bg1"/>
                  </a:solidFill>
                </a:rPr>
                <a:t>Pain-related behavioural observation tool</a:t>
              </a:r>
            </a:p>
          </p:txBody>
        </p:sp>
      </p:grpSp>
      <p:grpSp>
        <p:nvGrpSpPr>
          <p:cNvPr id="13" name="Group 12">
            <a:extLst>
              <a:ext uri="{FF2B5EF4-FFF2-40B4-BE49-F238E27FC236}">
                <a16:creationId xmlns:a16="http://schemas.microsoft.com/office/drawing/2014/main" id="{A09A508E-6059-2FEF-9B57-A65AC8355ADF}"/>
              </a:ext>
            </a:extLst>
          </p:cNvPr>
          <p:cNvGrpSpPr/>
          <p:nvPr/>
        </p:nvGrpSpPr>
        <p:grpSpPr>
          <a:xfrm>
            <a:off x="3216806" y="1817605"/>
            <a:ext cx="2825055" cy="2650952"/>
            <a:chOff x="2987824" y="1164098"/>
            <a:chExt cx="2825055" cy="2650952"/>
          </a:xfrm>
        </p:grpSpPr>
        <p:pic>
          <p:nvPicPr>
            <p:cNvPr id="11" name="Graphic 10" descr="Warning with solid fill">
              <a:extLst>
                <a:ext uri="{FF2B5EF4-FFF2-40B4-BE49-F238E27FC236}">
                  <a16:creationId xmlns:a16="http://schemas.microsoft.com/office/drawing/2014/main" id="{24E93974-4FC7-ED76-8C8D-638F3538BC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31480" y="1164098"/>
              <a:ext cx="2337742" cy="2337742"/>
            </a:xfrm>
            <a:prstGeom prst="rect">
              <a:avLst/>
            </a:prstGeom>
          </p:spPr>
        </p:pic>
        <p:sp>
          <p:nvSpPr>
            <p:cNvPr id="12" name="TextBox 11">
              <a:extLst>
                <a:ext uri="{FF2B5EF4-FFF2-40B4-BE49-F238E27FC236}">
                  <a16:creationId xmlns:a16="http://schemas.microsoft.com/office/drawing/2014/main" id="{39625C93-9ED5-FF3F-5855-92CEC66689C6}"/>
                </a:ext>
              </a:extLst>
            </p:cNvPr>
            <p:cNvSpPr txBox="1"/>
            <p:nvPr/>
          </p:nvSpPr>
          <p:spPr>
            <a:xfrm>
              <a:off x="2987824" y="3291830"/>
              <a:ext cx="2825055" cy="523220"/>
            </a:xfrm>
            <a:prstGeom prst="rect">
              <a:avLst/>
            </a:prstGeom>
            <a:noFill/>
          </p:spPr>
          <p:txBody>
            <a:bodyPr wrap="square" rtlCol="0">
              <a:spAutoFit/>
            </a:bodyPr>
            <a:lstStyle/>
            <a:p>
              <a:r>
                <a:rPr lang="en-AU" sz="1400" dirty="0">
                  <a:solidFill>
                    <a:srgbClr val="FFC000"/>
                  </a:solidFill>
                </a:rPr>
                <a:t>Significant rates of occupational violence, specials &amp; staff burnout</a:t>
              </a:r>
            </a:p>
          </p:txBody>
        </p:sp>
      </p:grpSp>
      <p:sp>
        <p:nvSpPr>
          <p:cNvPr id="30" name="Arrow: Pentagon 29">
            <a:extLst>
              <a:ext uri="{FF2B5EF4-FFF2-40B4-BE49-F238E27FC236}">
                <a16:creationId xmlns:a16="http://schemas.microsoft.com/office/drawing/2014/main" id="{EEF6E821-299D-69DF-45B9-3E9A1BD8F186}"/>
              </a:ext>
            </a:extLst>
          </p:cNvPr>
          <p:cNvSpPr/>
          <p:nvPr/>
        </p:nvSpPr>
        <p:spPr>
          <a:xfrm rot="10800000">
            <a:off x="5697255" y="3265011"/>
            <a:ext cx="710391" cy="105375"/>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Pentagon 30">
            <a:extLst>
              <a:ext uri="{FF2B5EF4-FFF2-40B4-BE49-F238E27FC236}">
                <a16:creationId xmlns:a16="http://schemas.microsoft.com/office/drawing/2014/main" id="{A3720852-E584-2E8D-F3FF-C4E3413CA21D}"/>
              </a:ext>
            </a:extLst>
          </p:cNvPr>
          <p:cNvSpPr/>
          <p:nvPr/>
        </p:nvSpPr>
        <p:spPr>
          <a:xfrm rot="7679368">
            <a:off x="5157984" y="1947901"/>
            <a:ext cx="604366" cy="104564"/>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Arrow: Pentagon 31">
            <a:extLst>
              <a:ext uri="{FF2B5EF4-FFF2-40B4-BE49-F238E27FC236}">
                <a16:creationId xmlns:a16="http://schemas.microsoft.com/office/drawing/2014/main" id="{A6C7532E-A3C3-D7E5-703D-4E54D5AE65A9}"/>
              </a:ext>
            </a:extLst>
          </p:cNvPr>
          <p:cNvSpPr/>
          <p:nvPr/>
        </p:nvSpPr>
        <p:spPr>
          <a:xfrm rot="5400000">
            <a:off x="4338758" y="1593017"/>
            <a:ext cx="618373" cy="95563"/>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Arrow: Pentagon 32">
            <a:extLst>
              <a:ext uri="{FF2B5EF4-FFF2-40B4-BE49-F238E27FC236}">
                <a16:creationId xmlns:a16="http://schemas.microsoft.com/office/drawing/2014/main" id="{5F99083C-87A0-544F-5E4D-9AB1BB622E7C}"/>
              </a:ext>
            </a:extLst>
          </p:cNvPr>
          <p:cNvSpPr/>
          <p:nvPr/>
        </p:nvSpPr>
        <p:spPr>
          <a:xfrm rot="906901">
            <a:off x="3131443" y="2829189"/>
            <a:ext cx="604366" cy="104564"/>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Arrow: Pentagon 33">
            <a:extLst>
              <a:ext uri="{FF2B5EF4-FFF2-40B4-BE49-F238E27FC236}">
                <a16:creationId xmlns:a16="http://schemas.microsoft.com/office/drawing/2014/main" id="{F00BEB3C-53AB-E649-828D-F89FF588A158}"/>
              </a:ext>
            </a:extLst>
          </p:cNvPr>
          <p:cNvSpPr/>
          <p:nvPr/>
        </p:nvSpPr>
        <p:spPr>
          <a:xfrm rot="20845139">
            <a:off x="3052515" y="3384093"/>
            <a:ext cx="604366" cy="104564"/>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Arrow: Pentagon 37">
            <a:extLst>
              <a:ext uri="{FF2B5EF4-FFF2-40B4-BE49-F238E27FC236}">
                <a16:creationId xmlns:a16="http://schemas.microsoft.com/office/drawing/2014/main" id="{80CFAB88-0F92-6AF5-BE04-C93F9E5AFFD5}"/>
              </a:ext>
            </a:extLst>
          </p:cNvPr>
          <p:cNvSpPr/>
          <p:nvPr/>
        </p:nvSpPr>
        <p:spPr>
          <a:xfrm rot="2459207">
            <a:off x="3512230" y="2038963"/>
            <a:ext cx="604366" cy="104564"/>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0" name="Group 39">
            <a:extLst>
              <a:ext uri="{FF2B5EF4-FFF2-40B4-BE49-F238E27FC236}">
                <a16:creationId xmlns:a16="http://schemas.microsoft.com/office/drawing/2014/main" id="{E65BA764-AF30-DD43-D1F9-454050AA77D5}"/>
              </a:ext>
            </a:extLst>
          </p:cNvPr>
          <p:cNvGrpSpPr/>
          <p:nvPr/>
        </p:nvGrpSpPr>
        <p:grpSpPr>
          <a:xfrm>
            <a:off x="307925" y="41980"/>
            <a:ext cx="2908880" cy="2328556"/>
            <a:chOff x="307925" y="41980"/>
            <a:chExt cx="2908880" cy="2328556"/>
          </a:xfrm>
        </p:grpSpPr>
        <p:pic>
          <p:nvPicPr>
            <p:cNvPr id="37" name="Picture 36">
              <a:extLst>
                <a:ext uri="{FF2B5EF4-FFF2-40B4-BE49-F238E27FC236}">
                  <a16:creationId xmlns:a16="http://schemas.microsoft.com/office/drawing/2014/main" id="{81557E47-3F55-AF3A-39CC-0FA2F026B8C8}"/>
                </a:ext>
              </a:extLst>
            </p:cNvPr>
            <p:cNvPicPr>
              <a:picLocks noChangeAspect="1"/>
            </p:cNvPicPr>
            <p:nvPr/>
          </p:nvPicPr>
          <p:blipFill>
            <a:blip r:embed="rId12"/>
            <a:stretch>
              <a:fillRect/>
            </a:stretch>
          </p:blipFill>
          <p:spPr>
            <a:xfrm>
              <a:off x="307925" y="41980"/>
              <a:ext cx="2908880" cy="1933599"/>
            </a:xfrm>
            <a:prstGeom prst="rect">
              <a:avLst/>
            </a:prstGeom>
          </p:spPr>
        </p:pic>
        <p:sp>
          <p:nvSpPr>
            <p:cNvPr id="39" name="TextBox 38">
              <a:extLst>
                <a:ext uri="{FF2B5EF4-FFF2-40B4-BE49-F238E27FC236}">
                  <a16:creationId xmlns:a16="http://schemas.microsoft.com/office/drawing/2014/main" id="{8E8C0E39-9D16-2EEF-5D6A-F1E9D01B7EBE}"/>
                </a:ext>
              </a:extLst>
            </p:cNvPr>
            <p:cNvSpPr txBox="1"/>
            <p:nvPr/>
          </p:nvSpPr>
          <p:spPr>
            <a:xfrm>
              <a:off x="405841" y="1970426"/>
              <a:ext cx="2782031" cy="400110"/>
            </a:xfrm>
            <a:prstGeom prst="rect">
              <a:avLst/>
            </a:prstGeom>
            <a:noFill/>
          </p:spPr>
          <p:txBody>
            <a:bodyPr wrap="square" rtlCol="0">
              <a:spAutoFit/>
            </a:bodyPr>
            <a:lstStyle/>
            <a:p>
              <a:pPr algn="ctr"/>
              <a:r>
                <a:rPr lang="en-AU" sz="1200" dirty="0">
                  <a:solidFill>
                    <a:schemeClr val="bg1"/>
                  </a:solidFill>
                </a:rPr>
                <a:t>Evidence based co-location strategy</a:t>
              </a:r>
            </a:p>
            <a:p>
              <a:r>
                <a:rPr lang="en-AU" sz="800" dirty="0">
                  <a:solidFill>
                    <a:schemeClr val="bg1"/>
                  </a:solidFill>
                </a:rPr>
                <a:t>Poster - Graham (2011), NY study - </a:t>
              </a:r>
              <a:r>
                <a:rPr lang="en-AU" sz="800" dirty="0" err="1">
                  <a:solidFill>
                    <a:schemeClr val="bg1"/>
                  </a:solidFill>
                </a:rPr>
                <a:t>Sinvanni</a:t>
              </a:r>
              <a:r>
                <a:rPr lang="en-AU" sz="800" dirty="0">
                  <a:solidFill>
                    <a:schemeClr val="bg1"/>
                  </a:solidFill>
                </a:rPr>
                <a:t> et al (2018)</a:t>
              </a:r>
            </a:p>
          </p:txBody>
        </p:sp>
      </p:grpSp>
      <p:pic>
        <p:nvPicPr>
          <p:cNvPr id="4" name="Picture 3">
            <a:extLst>
              <a:ext uri="{FF2B5EF4-FFF2-40B4-BE49-F238E27FC236}">
                <a16:creationId xmlns:a16="http://schemas.microsoft.com/office/drawing/2014/main" id="{1D82A82C-DA84-CBD6-BA42-C8D355A46424}"/>
              </a:ext>
            </a:extLst>
          </p:cNvPr>
          <p:cNvPicPr>
            <a:picLocks noChangeAspect="1"/>
          </p:cNvPicPr>
          <p:nvPr/>
        </p:nvPicPr>
        <p:blipFill rotWithShape="1">
          <a:blip r:embed="rId13"/>
          <a:srcRect t="3530" r="23162" b="28091"/>
          <a:stretch/>
        </p:blipFill>
        <p:spPr>
          <a:xfrm>
            <a:off x="5722196" y="67066"/>
            <a:ext cx="1544022" cy="580855"/>
          </a:xfrm>
          <a:prstGeom prst="rect">
            <a:avLst/>
          </a:prstGeom>
        </p:spPr>
      </p:pic>
    </p:spTree>
    <p:extLst>
      <p:ext uri="{BB962C8B-B14F-4D97-AF65-F5344CB8AC3E}">
        <p14:creationId xmlns:p14="http://schemas.microsoft.com/office/powerpoint/2010/main" val="90161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animBg="1"/>
      <p:bldP spid="31" grpId="0" animBg="1"/>
      <p:bldP spid="32" grpId="0" animBg="1"/>
      <p:bldP spid="33" grpId="0" animBg="1"/>
      <p:bldP spid="34"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F91C-0E74-5562-CDA8-46C07CCA57EA}"/>
              </a:ext>
            </a:extLst>
          </p:cNvPr>
          <p:cNvSpPr>
            <a:spLocks noGrp="1"/>
          </p:cNvSpPr>
          <p:nvPr>
            <p:ph type="title"/>
          </p:nvPr>
        </p:nvSpPr>
        <p:spPr>
          <a:xfrm>
            <a:off x="4355976" y="2571750"/>
            <a:ext cx="4548117" cy="857250"/>
          </a:xfrm>
          <a:solidFill>
            <a:srgbClr val="E9DBC5"/>
          </a:solidFill>
        </p:spPr>
        <p:txBody>
          <a:bodyPr/>
          <a:lstStyle/>
          <a:p>
            <a:r>
              <a:rPr lang="en-AU" b="1" dirty="0">
                <a:solidFill>
                  <a:srgbClr val="CC5C8F"/>
                </a:solidFill>
              </a:rPr>
              <a:t>Routines of resistance</a:t>
            </a:r>
            <a:endParaRPr lang="en-AU" b="1" baseline="30000" dirty="0">
              <a:solidFill>
                <a:srgbClr val="CC5C8F"/>
              </a:solidFill>
            </a:endParaRPr>
          </a:p>
        </p:txBody>
      </p:sp>
      <p:graphicFrame>
        <p:nvGraphicFramePr>
          <p:cNvPr id="4" name="Content Placeholder 3">
            <a:extLst>
              <a:ext uri="{FF2B5EF4-FFF2-40B4-BE49-F238E27FC236}">
                <a16:creationId xmlns:a16="http://schemas.microsoft.com/office/drawing/2014/main" id="{8BFE451C-68C4-2351-CA39-2DF2ABAB84CE}"/>
              </a:ext>
            </a:extLst>
          </p:cNvPr>
          <p:cNvGraphicFramePr>
            <a:graphicFrameLocks noGrp="1"/>
          </p:cNvGraphicFramePr>
          <p:nvPr>
            <p:ph sz="half" idx="1"/>
            <p:extLst>
              <p:ext uri="{D42A27DB-BD31-4B8C-83A1-F6EECF244321}">
                <p14:modId xmlns:p14="http://schemas.microsoft.com/office/powerpoint/2010/main" val="1514786884"/>
              </p:ext>
            </p:extLst>
          </p:nvPr>
        </p:nvGraphicFramePr>
        <p:xfrm>
          <a:off x="-1188640" y="1203598"/>
          <a:ext cx="6192688"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E8FEC111-CEC1-195A-4542-8739D70CC664}"/>
              </a:ext>
            </a:extLst>
          </p:cNvPr>
          <p:cNvSpPr txBox="1">
            <a:spLocks/>
          </p:cNvSpPr>
          <p:nvPr/>
        </p:nvSpPr>
        <p:spPr bwMode="auto">
          <a:xfrm>
            <a:off x="4355976" y="3429000"/>
            <a:ext cx="4548117" cy="1519014"/>
          </a:xfrm>
          <a:prstGeom prst="rect">
            <a:avLst/>
          </a:prstGeom>
          <a:solidFill>
            <a:schemeClr val="accent3">
              <a:lumMod val="20000"/>
              <a:lumOff val="80000"/>
            </a:schemeClr>
          </a:solidFill>
          <a:ln>
            <a:noFill/>
          </a:ln>
          <a:effec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buClr>
                <a:srgbClr val="CC5C8F"/>
              </a:buClr>
              <a:buFont typeface="Wingdings" panose="05000000000000000000" pitchFamily="2" charset="2"/>
              <a:buChar char="Ø"/>
            </a:pPr>
            <a:r>
              <a:rPr lang="en-AU" sz="1200" kern="0" dirty="0">
                <a:solidFill>
                  <a:schemeClr val="tx1">
                    <a:lumMod val="75000"/>
                    <a:lumOff val="25000"/>
                  </a:schemeClr>
                </a:solidFill>
              </a:rPr>
              <a:t>Forced care due to system priorities </a:t>
            </a:r>
            <a:r>
              <a:rPr lang="en-AU" sz="1200" kern="0" baseline="30000" dirty="0">
                <a:solidFill>
                  <a:schemeClr val="tx1">
                    <a:lumMod val="75000"/>
                    <a:lumOff val="25000"/>
                  </a:schemeClr>
                </a:solidFill>
              </a:rPr>
              <a:t>(Featherstone et al, 2019) </a:t>
            </a:r>
            <a:endParaRPr lang="en-AU" sz="1200" kern="0" dirty="0">
              <a:solidFill>
                <a:schemeClr val="tx1">
                  <a:lumMod val="75000"/>
                  <a:lumOff val="25000"/>
                </a:schemeClr>
              </a:solidFill>
            </a:endParaRPr>
          </a:p>
          <a:p>
            <a:pPr>
              <a:buClr>
                <a:srgbClr val="CC5C8F"/>
              </a:buClr>
              <a:buFont typeface="Wingdings" panose="05000000000000000000" pitchFamily="2" charset="2"/>
              <a:buChar char="Ø"/>
            </a:pPr>
            <a:r>
              <a:rPr lang="en-AU" sz="1200" kern="0" dirty="0">
                <a:solidFill>
                  <a:schemeClr val="tx1">
                    <a:lumMod val="75000"/>
                    <a:lumOff val="25000"/>
                  </a:schemeClr>
                </a:solidFill>
              </a:rPr>
              <a:t>Missed/rationed cares </a:t>
            </a:r>
            <a:r>
              <a:rPr lang="en-AU" sz="1200" kern="0" baseline="30000" dirty="0">
                <a:solidFill>
                  <a:schemeClr val="tx1">
                    <a:lumMod val="75000"/>
                    <a:lumOff val="25000"/>
                  </a:schemeClr>
                </a:solidFill>
              </a:rPr>
              <a:t>(Bail &amp; </a:t>
            </a:r>
            <a:r>
              <a:rPr lang="en-AU" sz="1200" kern="0" baseline="30000" dirty="0" err="1">
                <a:solidFill>
                  <a:schemeClr val="tx1">
                    <a:lumMod val="75000"/>
                    <a:lumOff val="25000"/>
                  </a:schemeClr>
                </a:solidFill>
              </a:rPr>
              <a:t>Grealish</a:t>
            </a:r>
            <a:r>
              <a:rPr lang="en-AU" sz="1200" kern="0" baseline="30000" dirty="0">
                <a:solidFill>
                  <a:schemeClr val="tx1">
                    <a:lumMod val="75000"/>
                    <a:lumOff val="25000"/>
                  </a:schemeClr>
                </a:solidFill>
              </a:rPr>
              <a:t>, 2016)</a:t>
            </a:r>
          </a:p>
          <a:p>
            <a:pPr>
              <a:buClr>
                <a:srgbClr val="CC5C8F"/>
              </a:buClr>
              <a:buFont typeface="Wingdings" panose="05000000000000000000" pitchFamily="2" charset="2"/>
              <a:buChar char="Ø"/>
            </a:pPr>
            <a:r>
              <a:rPr lang="en-AU" sz="1200" kern="0" dirty="0">
                <a:solidFill>
                  <a:schemeClr val="tx1">
                    <a:lumMod val="75000"/>
                    <a:lumOff val="25000"/>
                  </a:schemeClr>
                </a:solidFill>
              </a:rPr>
              <a:t>Competing needs/priorities </a:t>
            </a:r>
            <a:r>
              <a:rPr lang="en-AU" sz="1200" kern="0" baseline="30000" dirty="0">
                <a:solidFill>
                  <a:schemeClr val="tx1">
                    <a:lumMod val="75000"/>
                    <a:lumOff val="25000"/>
                  </a:schemeClr>
                </a:solidFill>
              </a:rPr>
              <a:t>(</a:t>
            </a:r>
            <a:r>
              <a:rPr lang="en-AU" sz="1200" kern="0" baseline="30000" dirty="0" err="1">
                <a:solidFill>
                  <a:schemeClr val="tx1">
                    <a:lumMod val="75000"/>
                    <a:lumOff val="25000"/>
                  </a:schemeClr>
                </a:solidFill>
              </a:rPr>
              <a:t>Yous</a:t>
            </a:r>
            <a:r>
              <a:rPr lang="en-AU" sz="1200" kern="0" baseline="30000" dirty="0">
                <a:solidFill>
                  <a:schemeClr val="tx1">
                    <a:lumMod val="75000"/>
                    <a:lumOff val="25000"/>
                  </a:schemeClr>
                </a:solidFill>
              </a:rPr>
              <a:t> et al, 2019) </a:t>
            </a:r>
          </a:p>
          <a:p>
            <a:pPr>
              <a:buClr>
                <a:srgbClr val="CC5C8F"/>
              </a:buClr>
              <a:buFont typeface="Wingdings" panose="05000000000000000000" pitchFamily="2" charset="2"/>
              <a:buChar char="Ø"/>
            </a:pPr>
            <a:r>
              <a:rPr lang="en-AU" sz="1200" kern="0" dirty="0">
                <a:solidFill>
                  <a:schemeClr val="tx1">
                    <a:lumMod val="75000"/>
                    <a:lumOff val="25000"/>
                  </a:schemeClr>
                </a:solidFill>
              </a:rPr>
              <a:t>Staff “conflicted” over the care delivered </a:t>
            </a:r>
            <a:r>
              <a:rPr lang="en-AU" sz="1200" kern="0" baseline="30000" dirty="0">
                <a:solidFill>
                  <a:schemeClr val="tx1">
                    <a:lumMod val="75000"/>
                    <a:lumOff val="25000"/>
                  </a:schemeClr>
                </a:solidFill>
              </a:rPr>
              <a:t>(</a:t>
            </a:r>
            <a:r>
              <a:rPr lang="en-AU" sz="1200" kern="0" baseline="30000" dirty="0" err="1">
                <a:solidFill>
                  <a:schemeClr val="tx1">
                    <a:lumMod val="75000"/>
                    <a:lumOff val="25000"/>
                  </a:schemeClr>
                </a:solidFill>
              </a:rPr>
              <a:t>Gwernan</a:t>
            </a:r>
            <a:r>
              <a:rPr lang="en-AU" sz="1200" kern="0" baseline="30000" dirty="0">
                <a:solidFill>
                  <a:schemeClr val="tx1">
                    <a:lumMod val="75000"/>
                    <a:lumOff val="25000"/>
                  </a:schemeClr>
                </a:solidFill>
              </a:rPr>
              <a:t>-Jones et al 2019)</a:t>
            </a:r>
          </a:p>
          <a:p>
            <a:pPr>
              <a:buClr>
                <a:srgbClr val="CC5C8F"/>
              </a:buClr>
              <a:buFont typeface="Wingdings" panose="05000000000000000000" pitchFamily="2" charset="2"/>
              <a:buChar char="Ø"/>
            </a:pPr>
            <a:r>
              <a:rPr lang="en-AU" sz="1200" kern="0" dirty="0">
                <a:solidFill>
                  <a:schemeClr val="tx1">
                    <a:lumMod val="75000"/>
                    <a:lumOff val="25000"/>
                  </a:schemeClr>
                </a:solidFill>
              </a:rPr>
              <a:t>“Socialised care futility” </a:t>
            </a:r>
            <a:r>
              <a:rPr lang="en-AU" sz="1200" kern="0" baseline="30000" dirty="0">
                <a:solidFill>
                  <a:schemeClr val="tx1">
                    <a:lumMod val="75000"/>
                    <a:lumOff val="25000"/>
                  </a:schemeClr>
                </a:solidFill>
              </a:rPr>
              <a:t>(Beaver et al, 2020)</a:t>
            </a:r>
          </a:p>
          <a:p>
            <a:pPr>
              <a:buClr>
                <a:srgbClr val="CC5C8F"/>
              </a:buClr>
              <a:buFont typeface="Wingdings" panose="05000000000000000000" pitchFamily="2" charset="2"/>
              <a:buChar char="Ø"/>
            </a:pPr>
            <a:r>
              <a:rPr lang="en-AU" sz="1200" kern="0" dirty="0">
                <a:solidFill>
                  <a:schemeClr val="tx1">
                    <a:lumMod val="75000"/>
                    <a:lumOff val="25000"/>
                  </a:schemeClr>
                </a:solidFill>
              </a:rPr>
              <a:t>No validated models of care </a:t>
            </a:r>
            <a:r>
              <a:rPr lang="en-AU" sz="1200" kern="0" baseline="30000" dirty="0">
                <a:solidFill>
                  <a:schemeClr val="tx1">
                    <a:lumMod val="75000"/>
                    <a:lumOff val="25000"/>
                  </a:schemeClr>
                </a:solidFill>
              </a:rPr>
              <a:t>(Dewing and Dijk, 2016)</a:t>
            </a:r>
          </a:p>
        </p:txBody>
      </p:sp>
      <p:sp>
        <p:nvSpPr>
          <p:cNvPr id="3" name="Content Placeholder 2">
            <a:extLst>
              <a:ext uri="{FF2B5EF4-FFF2-40B4-BE49-F238E27FC236}">
                <a16:creationId xmlns:a16="http://schemas.microsoft.com/office/drawing/2014/main" id="{118DA7C7-207B-6E41-8BD3-61EF36339F2A}"/>
              </a:ext>
            </a:extLst>
          </p:cNvPr>
          <p:cNvSpPr txBox="1">
            <a:spLocks/>
          </p:cNvSpPr>
          <p:nvPr/>
        </p:nvSpPr>
        <p:spPr bwMode="auto">
          <a:xfrm>
            <a:off x="107504" y="82785"/>
            <a:ext cx="8208912" cy="11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buClr>
                <a:schemeClr val="bg1"/>
              </a:buClr>
              <a:buFont typeface="Wingdings" panose="05000000000000000000" pitchFamily="2" charset="2"/>
              <a:buChar char="Ø"/>
            </a:pPr>
            <a:r>
              <a:rPr lang="en-AU" sz="1400" kern="0" dirty="0">
                <a:solidFill>
                  <a:schemeClr val="bg1"/>
                </a:solidFill>
              </a:rPr>
              <a:t>More people living with dementia </a:t>
            </a:r>
          </a:p>
          <a:p>
            <a:pPr>
              <a:buClr>
                <a:schemeClr val="bg1"/>
              </a:buClr>
              <a:buFont typeface="Wingdings" panose="05000000000000000000" pitchFamily="2" charset="2"/>
              <a:buChar char="Ø"/>
            </a:pPr>
            <a:r>
              <a:rPr lang="en-AU" sz="1400" kern="0" dirty="0">
                <a:solidFill>
                  <a:schemeClr val="bg1"/>
                </a:solidFill>
              </a:rPr>
              <a:t>RACFs unable to manage BPSD (assumption that hospital is safer) </a:t>
            </a:r>
          </a:p>
          <a:p>
            <a:pPr>
              <a:buClr>
                <a:schemeClr val="bg1"/>
              </a:buClr>
              <a:buFont typeface="Wingdings" panose="05000000000000000000" pitchFamily="2" charset="2"/>
              <a:buChar char="Ø"/>
            </a:pPr>
            <a:r>
              <a:rPr lang="en-AU" sz="1400" kern="0" dirty="0">
                <a:solidFill>
                  <a:schemeClr val="bg1"/>
                </a:solidFill>
              </a:rPr>
              <a:t>Older medical inpatients that are reacting to the setting</a:t>
            </a:r>
          </a:p>
          <a:p>
            <a:pPr>
              <a:buClr>
                <a:schemeClr val="bg1"/>
              </a:buClr>
              <a:buFont typeface="Wingdings" panose="05000000000000000000" pitchFamily="2" charset="2"/>
              <a:buChar char="Ø"/>
            </a:pPr>
            <a:r>
              <a:rPr lang="en-AU" sz="1400" kern="0" dirty="0">
                <a:solidFill>
                  <a:schemeClr val="bg1"/>
                </a:solidFill>
              </a:rPr>
              <a:t>Increasing care burden at home</a:t>
            </a:r>
          </a:p>
        </p:txBody>
      </p:sp>
    </p:spTree>
    <p:extLst>
      <p:ext uri="{BB962C8B-B14F-4D97-AF65-F5344CB8AC3E}">
        <p14:creationId xmlns:p14="http://schemas.microsoft.com/office/powerpoint/2010/main" val="169060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12D6DE-C1F9-4E5B-9B52-689BB0E61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62"/>
          <a:stretch/>
        </p:blipFill>
        <p:spPr>
          <a:xfrm>
            <a:off x="5147547" y="1883935"/>
            <a:ext cx="3516859" cy="27554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4" name="Content Placeholder 3">
            <a:extLst>
              <a:ext uri="{FF2B5EF4-FFF2-40B4-BE49-F238E27FC236}">
                <a16:creationId xmlns:a16="http://schemas.microsoft.com/office/drawing/2014/main" id="{8BFE451C-68C4-2351-CA39-2DF2ABAB84CE}"/>
              </a:ext>
            </a:extLst>
          </p:cNvPr>
          <p:cNvGraphicFramePr>
            <a:graphicFrameLocks noGrp="1"/>
          </p:cNvGraphicFramePr>
          <p:nvPr>
            <p:ph sz="half" idx="1"/>
            <p:extLst>
              <p:ext uri="{D42A27DB-BD31-4B8C-83A1-F6EECF244321}">
                <p14:modId xmlns:p14="http://schemas.microsoft.com/office/powerpoint/2010/main" val="612931970"/>
              </p:ext>
            </p:extLst>
          </p:nvPr>
        </p:nvGraphicFramePr>
        <p:xfrm>
          <a:off x="-1188640" y="1203598"/>
          <a:ext cx="6192688"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a:extLst>
              <a:ext uri="{FF2B5EF4-FFF2-40B4-BE49-F238E27FC236}">
                <a16:creationId xmlns:a16="http://schemas.microsoft.com/office/drawing/2014/main" id="{118DA7C7-207B-6E41-8BD3-61EF36339F2A}"/>
              </a:ext>
            </a:extLst>
          </p:cNvPr>
          <p:cNvSpPr txBox="1">
            <a:spLocks/>
          </p:cNvSpPr>
          <p:nvPr/>
        </p:nvSpPr>
        <p:spPr bwMode="auto">
          <a:xfrm>
            <a:off x="107504" y="82785"/>
            <a:ext cx="8208912" cy="11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buClr>
                <a:schemeClr val="bg1"/>
              </a:buClr>
              <a:buFont typeface="Wingdings" panose="05000000000000000000" pitchFamily="2" charset="2"/>
              <a:buChar char="Ø"/>
            </a:pPr>
            <a:r>
              <a:rPr lang="en-AU" sz="1400" kern="0" dirty="0">
                <a:solidFill>
                  <a:schemeClr val="bg1"/>
                </a:solidFill>
              </a:rPr>
              <a:t>More people living with dementia </a:t>
            </a:r>
          </a:p>
          <a:p>
            <a:pPr>
              <a:buClr>
                <a:schemeClr val="bg1"/>
              </a:buClr>
              <a:buFont typeface="Wingdings" panose="05000000000000000000" pitchFamily="2" charset="2"/>
              <a:buChar char="Ø"/>
            </a:pPr>
            <a:r>
              <a:rPr lang="en-AU" sz="1400" kern="0" dirty="0">
                <a:solidFill>
                  <a:schemeClr val="bg1"/>
                </a:solidFill>
              </a:rPr>
              <a:t>RACF’s unable to manage BPSD (assumption that hospital is safer) </a:t>
            </a:r>
          </a:p>
          <a:p>
            <a:pPr>
              <a:buClr>
                <a:schemeClr val="bg1"/>
              </a:buClr>
              <a:buFont typeface="Wingdings" panose="05000000000000000000" pitchFamily="2" charset="2"/>
              <a:buChar char="Ø"/>
            </a:pPr>
            <a:r>
              <a:rPr lang="en-AU" sz="1400" kern="0" dirty="0">
                <a:solidFill>
                  <a:schemeClr val="bg1"/>
                </a:solidFill>
              </a:rPr>
              <a:t>Increased older medical inpatients that react to setting</a:t>
            </a:r>
          </a:p>
          <a:p>
            <a:pPr>
              <a:buClr>
                <a:schemeClr val="bg1"/>
              </a:buClr>
              <a:buFont typeface="Wingdings" panose="05000000000000000000" pitchFamily="2" charset="2"/>
              <a:buChar char="Ø"/>
            </a:pPr>
            <a:r>
              <a:rPr lang="en-AU" sz="1400" kern="0" dirty="0">
                <a:solidFill>
                  <a:schemeClr val="bg1"/>
                </a:solidFill>
              </a:rPr>
              <a:t>Increasing care burden at home</a:t>
            </a:r>
          </a:p>
        </p:txBody>
      </p:sp>
      <p:grpSp>
        <p:nvGrpSpPr>
          <p:cNvPr id="6" name="Group 5">
            <a:extLst>
              <a:ext uri="{FF2B5EF4-FFF2-40B4-BE49-F238E27FC236}">
                <a16:creationId xmlns:a16="http://schemas.microsoft.com/office/drawing/2014/main" id="{5CBE0AC3-2148-5EF5-FF20-CA7BBA39C193}"/>
              </a:ext>
            </a:extLst>
          </p:cNvPr>
          <p:cNvGrpSpPr/>
          <p:nvPr/>
        </p:nvGrpSpPr>
        <p:grpSpPr>
          <a:xfrm>
            <a:off x="3297072" y="2059852"/>
            <a:ext cx="2549856" cy="2549856"/>
            <a:chOff x="3906903" y="1851670"/>
            <a:chExt cx="2549856" cy="2549856"/>
          </a:xfrm>
        </p:grpSpPr>
        <p:pic>
          <p:nvPicPr>
            <p:cNvPr id="7" name="Graphic 6" descr="Shield with solid fill">
              <a:extLst>
                <a:ext uri="{FF2B5EF4-FFF2-40B4-BE49-F238E27FC236}">
                  <a16:creationId xmlns:a16="http://schemas.microsoft.com/office/drawing/2014/main" id="{FB5D8232-4475-ABC5-51ED-853EEBB50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06903" y="1851670"/>
              <a:ext cx="2549856" cy="2549856"/>
            </a:xfrm>
            <a:prstGeom prst="rect">
              <a:avLst/>
            </a:prstGeom>
          </p:spPr>
        </p:pic>
        <p:sp>
          <p:nvSpPr>
            <p:cNvPr id="8" name="Title 1">
              <a:extLst>
                <a:ext uri="{FF2B5EF4-FFF2-40B4-BE49-F238E27FC236}">
                  <a16:creationId xmlns:a16="http://schemas.microsoft.com/office/drawing/2014/main" id="{54A3AA63-1893-BE26-236F-6DAAC5D45183}"/>
                </a:ext>
              </a:extLst>
            </p:cNvPr>
            <p:cNvSpPr txBox="1">
              <a:spLocks/>
            </p:cNvSpPr>
            <p:nvPr/>
          </p:nvSpPr>
          <p:spPr bwMode="auto">
            <a:xfrm>
              <a:off x="4148323" y="2505309"/>
              <a:ext cx="206701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B87097"/>
                  </a:solidFill>
                  <a:latin typeface="+mj-lt"/>
                  <a:ea typeface="+mj-ea"/>
                  <a:cs typeface="+mj-cs"/>
                </a:defRPr>
              </a:lvl1pPr>
              <a:lvl2pPr algn="l" rtl="0" eaLnBrk="0" fontAlgn="base" hangingPunct="0">
                <a:spcBef>
                  <a:spcPct val="0"/>
                </a:spcBef>
                <a:spcAft>
                  <a:spcPct val="0"/>
                </a:spcAft>
                <a:defRPr sz="2400">
                  <a:solidFill>
                    <a:srgbClr val="278EAA"/>
                  </a:solidFill>
                  <a:latin typeface="Arial" pitchFamily="34" charset="0"/>
                </a:defRPr>
              </a:lvl2pPr>
              <a:lvl3pPr algn="l" rtl="0" eaLnBrk="0" fontAlgn="base" hangingPunct="0">
                <a:spcBef>
                  <a:spcPct val="0"/>
                </a:spcBef>
                <a:spcAft>
                  <a:spcPct val="0"/>
                </a:spcAft>
                <a:defRPr sz="2400">
                  <a:solidFill>
                    <a:srgbClr val="278EAA"/>
                  </a:solidFill>
                  <a:latin typeface="Arial" pitchFamily="34" charset="0"/>
                </a:defRPr>
              </a:lvl3pPr>
              <a:lvl4pPr algn="l" rtl="0" eaLnBrk="0" fontAlgn="base" hangingPunct="0">
                <a:spcBef>
                  <a:spcPct val="0"/>
                </a:spcBef>
                <a:spcAft>
                  <a:spcPct val="0"/>
                </a:spcAft>
                <a:defRPr sz="2400">
                  <a:solidFill>
                    <a:srgbClr val="278EAA"/>
                  </a:solidFill>
                  <a:latin typeface="Arial" pitchFamily="34" charset="0"/>
                </a:defRPr>
              </a:lvl4pPr>
              <a:lvl5pPr algn="l" rtl="0" eaLnBrk="0" fontAlgn="base" hangingPunct="0">
                <a:spcBef>
                  <a:spcPct val="0"/>
                </a:spcBef>
                <a:spcAft>
                  <a:spcPct val="0"/>
                </a:spcAft>
                <a:defRPr sz="2400">
                  <a:solidFill>
                    <a:srgbClr val="278EAA"/>
                  </a:solidFill>
                  <a:latin typeface="Arial" pitchFamily="34" charset="0"/>
                </a:defRPr>
              </a:lvl5pPr>
              <a:lvl6pPr marL="457189" algn="l" rtl="0" fontAlgn="base">
                <a:spcBef>
                  <a:spcPct val="0"/>
                </a:spcBef>
                <a:spcAft>
                  <a:spcPct val="0"/>
                </a:spcAft>
                <a:defRPr sz="3000">
                  <a:solidFill>
                    <a:srgbClr val="278EAA"/>
                  </a:solidFill>
                  <a:latin typeface="Arial" pitchFamily="34" charset="0"/>
                </a:defRPr>
              </a:lvl6pPr>
              <a:lvl7pPr marL="914377" algn="l" rtl="0" fontAlgn="base">
                <a:spcBef>
                  <a:spcPct val="0"/>
                </a:spcBef>
                <a:spcAft>
                  <a:spcPct val="0"/>
                </a:spcAft>
                <a:defRPr sz="3000">
                  <a:solidFill>
                    <a:srgbClr val="278EAA"/>
                  </a:solidFill>
                  <a:latin typeface="Arial" pitchFamily="34" charset="0"/>
                </a:defRPr>
              </a:lvl7pPr>
              <a:lvl8pPr marL="1371566" algn="l" rtl="0" fontAlgn="base">
                <a:spcBef>
                  <a:spcPct val="0"/>
                </a:spcBef>
                <a:spcAft>
                  <a:spcPct val="0"/>
                </a:spcAft>
                <a:defRPr sz="3000">
                  <a:solidFill>
                    <a:srgbClr val="278EAA"/>
                  </a:solidFill>
                  <a:latin typeface="Arial" pitchFamily="34" charset="0"/>
                </a:defRPr>
              </a:lvl8pPr>
              <a:lvl9pPr marL="1828754" algn="l" rtl="0" fontAlgn="base">
                <a:spcBef>
                  <a:spcPct val="0"/>
                </a:spcBef>
                <a:spcAft>
                  <a:spcPct val="0"/>
                </a:spcAft>
                <a:defRPr sz="3000">
                  <a:solidFill>
                    <a:srgbClr val="278EAA"/>
                  </a:solidFill>
                  <a:latin typeface="Arial" pitchFamily="34" charset="0"/>
                </a:defRPr>
              </a:lvl9pPr>
            </a:lstStyle>
            <a:p>
              <a:pPr algn="ctr"/>
              <a:r>
                <a:rPr lang="en-AU" sz="1600" b="1" kern="0" dirty="0">
                  <a:solidFill>
                    <a:srgbClr val="CC5C8F"/>
                  </a:solidFill>
                </a:rPr>
                <a:t>Need a Buffer!</a:t>
              </a:r>
              <a:endParaRPr lang="en-AU" sz="1600" b="1" kern="0" baseline="30000" dirty="0">
                <a:solidFill>
                  <a:srgbClr val="CC5C8F"/>
                </a:solidFill>
              </a:endParaRPr>
            </a:p>
          </p:txBody>
        </p:sp>
      </p:grpSp>
    </p:spTree>
    <p:extLst>
      <p:ext uri="{BB962C8B-B14F-4D97-AF65-F5344CB8AC3E}">
        <p14:creationId xmlns:p14="http://schemas.microsoft.com/office/powerpoint/2010/main" val="12904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9253-5079-A9DE-BF8D-4B5F1F05A8A8}"/>
              </a:ext>
            </a:extLst>
          </p:cNvPr>
          <p:cNvSpPr>
            <a:spLocks noGrp="1"/>
          </p:cNvSpPr>
          <p:nvPr>
            <p:ph type="title"/>
          </p:nvPr>
        </p:nvSpPr>
        <p:spPr>
          <a:xfrm>
            <a:off x="431594" y="284618"/>
            <a:ext cx="3538090" cy="510427"/>
          </a:xfrm>
        </p:spPr>
        <p:txBody>
          <a:bodyPr/>
          <a:lstStyle/>
          <a:p>
            <a:r>
              <a:rPr lang="en-AU" dirty="0">
                <a:solidFill>
                  <a:schemeClr val="bg1"/>
                </a:solidFill>
              </a:rPr>
              <a:t>Acute Cognitive Unit </a:t>
            </a:r>
          </a:p>
        </p:txBody>
      </p:sp>
      <p:pic>
        <p:nvPicPr>
          <p:cNvPr id="4" name="Content Placeholder 3">
            <a:extLst>
              <a:ext uri="{FF2B5EF4-FFF2-40B4-BE49-F238E27FC236}">
                <a16:creationId xmlns:a16="http://schemas.microsoft.com/office/drawing/2014/main" id="{88647F7C-D195-6336-8437-68C42EDFF39C}"/>
              </a:ext>
            </a:extLst>
          </p:cNvPr>
          <p:cNvPicPr>
            <a:picLocks noGrp="1" noChangeAspect="1"/>
          </p:cNvPicPr>
          <p:nvPr>
            <p:ph sz="half" idx="1"/>
          </p:nvPr>
        </p:nvPicPr>
        <p:blipFill rotWithShape="1">
          <a:blip r:embed="rId3"/>
          <a:srcRect b="11092"/>
          <a:stretch/>
        </p:blipFill>
        <p:spPr>
          <a:xfrm>
            <a:off x="417480" y="1109886"/>
            <a:ext cx="3672408" cy="2539845"/>
          </a:xfrm>
          <a:prstGeom prst="rect">
            <a:avLst/>
          </a:prstGeom>
          <a:ln w="28575">
            <a:solidFill>
              <a:schemeClr val="bg1"/>
            </a:solidFill>
          </a:ln>
          <a:effectLst/>
        </p:spPr>
      </p:pic>
      <p:pic>
        <p:nvPicPr>
          <p:cNvPr id="6" name="Picture 5" descr="A picture containing porch&#10;&#10;Description automatically generated">
            <a:extLst>
              <a:ext uri="{FF2B5EF4-FFF2-40B4-BE49-F238E27FC236}">
                <a16:creationId xmlns:a16="http://schemas.microsoft.com/office/drawing/2014/main" id="{5F77EF02-3703-C0C5-7519-125A5A961C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02" t="15096" r="24166" b="17575"/>
          <a:stretch/>
        </p:blipFill>
        <p:spPr>
          <a:xfrm>
            <a:off x="650673" y="3799013"/>
            <a:ext cx="1584176" cy="1152129"/>
          </a:xfrm>
          <a:prstGeom prst="rect">
            <a:avLst/>
          </a:prstGeom>
          <a:ln w="12700">
            <a:solidFill>
              <a:schemeClr val="bg1"/>
            </a:solidFill>
          </a:ln>
        </p:spPr>
      </p:pic>
      <p:pic>
        <p:nvPicPr>
          <p:cNvPr id="7" name="Picture 6">
            <a:extLst>
              <a:ext uri="{FF2B5EF4-FFF2-40B4-BE49-F238E27FC236}">
                <a16:creationId xmlns:a16="http://schemas.microsoft.com/office/drawing/2014/main" id="{865FBE58-8DC4-49C0-3E6C-E270A5B95D36}"/>
              </a:ext>
            </a:extLst>
          </p:cNvPr>
          <p:cNvPicPr>
            <a:picLocks noChangeAspect="1"/>
          </p:cNvPicPr>
          <p:nvPr/>
        </p:nvPicPr>
        <p:blipFill rotWithShape="1">
          <a:blip r:embed="rId5"/>
          <a:srcRect l="1760" r="2864" b="9325"/>
          <a:stretch/>
        </p:blipFill>
        <p:spPr>
          <a:xfrm>
            <a:off x="2339752" y="3799013"/>
            <a:ext cx="1615818" cy="1152129"/>
          </a:xfrm>
          <a:prstGeom prst="rect">
            <a:avLst/>
          </a:prstGeom>
          <a:ln w="12700">
            <a:solidFill>
              <a:schemeClr val="bg1"/>
            </a:solidFill>
          </a:ln>
        </p:spPr>
      </p:pic>
      <p:sp>
        <p:nvSpPr>
          <p:cNvPr id="8" name="Content Placeholder 2">
            <a:extLst>
              <a:ext uri="{FF2B5EF4-FFF2-40B4-BE49-F238E27FC236}">
                <a16:creationId xmlns:a16="http://schemas.microsoft.com/office/drawing/2014/main" id="{7C9C4CC7-D849-38E5-F5B7-0BC7A0C31079}"/>
              </a:ext>
            </a:extLst>
          </p:cNvPr>
          <p:cNvSpPr txBox="1">
            <a:spLocks/>
          </p:cNvSpPr>
          <p:nvPr/>
        </p:nvSpPr>
        <p:spPr bwMode="auto">
          <a:xfrm>
            <a:off x="5244736" y="242178"/>
            <a:ext cx="3826768" cy="231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buFontTx/>
              <a:buNone/>
            </a:pPr>
            <a:r>
              <a:rPr lang="en-AU" sz="1600" b="1" kern="0" dirty="0">
                <a:solidFill>
                  <a:schemeClr val="bg1"/>
                </a:solidFill>
              </a:rPr>
              <a:t>Specialised team</a:t>
            </a:r>
          </a:p>
          <a:p>
            <a:pPr>
              <a:buClr>
                <a:schemeClr val="bg1"/>
              </a:buClr>
            </a:pPr>
            <a:r>
              <a:rPr lang="en-AU" sz="1200" kern="0" dirty="0">
                <a:solidFill>
                  <a:schemeClr val="bg1"/>
                </a:solidFill>
              </a:rPr>
              <a:t>Geriatrician + advanced trainee</a:t>
            </a:r>
          </a:p>
          <a:p>
            <a:pPr>
              <a:buClr>
                <a:schemeClr val="bg1"/>
              </a:buClr>
            </a:pPr>
            <a:r>
              <a:rPr lang="en-AU" sz="1200" kern="0" dirty="0">
                <a:solidFill>
                  <a:schemeClr val="bg1"/>
                </a:solidFill>
              </a:rPr>
              <a:t>Specialist dementia nurses (CNC, CN)</a:t>
            </a:r>
          </a:p>
          <a:p>
            <a:pPr>
              <a:buClr>
                <a:schemeClr val="bg1"/>
              </a:buClr>
            </a:pPr>
            <a:r>
              <a:rPr lang="en-AU" sz="1200" kern="0" dirty="0">
                <a:solidFill>
                  <a:schemeClr val="bg1"/>
                </a:solidFill>
              </a:rPr>
              <a:t>Nurse navigator (dementia)</a:t>
            </a:r>
          </a:p>
          <a:p>
            <a:pPr>
              <a:buClr>
                <a:schemeClr val="bg1"/>
              </a:buClr>
            </a:pPr>
            <a:r>
              <a:rPr lang="en-AU" sz="1200" kern="0" dirty="0">
                <a:solidFill>
                  <a:schemeClr val="bg1"/>
                </a:solidFill>
              </a:rPr>
              <a:t>Increased nursing ratio (2:1)</a:t>
            </a:r>
          </a:p>
          <a:p>
            <a:pPr>
              <a:buClr>
                <a:schemeClr val="bg1"/>
              </a:buClr>
            </a:pPr>
            <a:r>
              <a:rPr lang="en-AU" sz="1200" kern="0" dirty="0">
                <a:solidFill>
                  <a:schemeClr val="bg1"/>
                </a:solidFill>
              </a:rPr>
              <a:t>Neuropsychologist (0.5FTE)</a:t>
            </a:r>
          </a:p>
          <a:p>
            <a:pPr>
              <a:buClr>
                <a:schemeClr val="bg1"/>
              </a:buClr>
            </a:pPr>
            <a:r>
              <a:rPr lang="en-AU" sz="1200" kern="0" dirty="0">
                <a:solidFill>
                  <a:schemeClr val="bg1"/>
                </a:solidFill>
              </a:rPr>
              <a:t>Social work (0.5FTE)</a:t>
            </a:r>
          </a:p>
          <a:p>
            <a:pPr>
              <a:buClr>
                <a:schemeClr val="bg1"/>
              </a:buClr>
            </a:pPr>
            <a:r>
              <a:rPr lang="en-AU" sz="1200" kern="0" dirty="0">
                <a:solidFill>
                  <a:schemeClr val="bg1"/>
                </a:solidFill>
              </a:rPr>
              <a:t>Leisure therapist (0.5FTE)</a:t>
            </a:r>
          </a:p>
          <a:p>
            <a:pPr>
              <a:buClr>
                <a:schemeClr val="bg1"/>
              </a:buClr>
            </a:pPr>
            <a:r>
              <a:rPr lang="en-AU" sz="1200" kern="0" dirty="0">
                <a:solidFill>
                  <a:schemeClr val="bg1"/>
                </a:solidFill>
              </a:rPr>
              <a:t>Allied health team (PT, OT, Speech, Dietician)  </a:t>
            </a:r>
          </a:p>
        </p:txBody>
      </p:sp>
      <p:pic>
        <p:nvPicPr>
          <p:cNvPr id="9" name="Graphic 8" descr="Cheers outline">
            <a:extLst>
              <a:ext uri="{FF2B5EF4-FFF2-40B4-BE49-F238E27FC236}">
                <a16:creationId xmlns:a16="http://schemas.microsoft.com/office/drawing/2014/main" id="{C7FEDA81-8958-230E-3205-F0234B642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4032" y="276111"/>
            <a:ext cx="914400" cy="914400"/>
          </a:xfrm>
          <a:prstGeom prst="rect">
            <a:avLst/>
          </a:prstGeom>
        </p:spPr>
      </p:pic>
      <p:sp>
        <p:nvSpPr>
          <p:cNvPr id="27" name="TextBox 26">
            <a:extLst>
              <a:ext uri="{FF2B5EF4-FFF2-40B4-BE49-F238E27FC236}">
                <a16:creationId xmlns:a16="http://schemas.microsoft.com/office/drawing/2014/main" id="{0F3E8C09-0A52-E894-DCCC-41BEC34C9D80}"/>
              </a:ext>
            </a:extLst>
          </p:cNvPr>
          <p:cNvSpPr txBox="1"/>
          <p:nvPr/>
        </p:nvSpPr>
        <p:spPr>
          <a:xfrm>
            <a:off x="886592" y="721045"/>
            <a:ext cx="273418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prstClr val="white"/>
              </a:buClr>
              <a:buSzTx/>
              <a:buFontTx/>
              <a:buNone/>
              <a:tabLst/>
              <a:defRPr/>
            </a:pPr>
            <a:r>
              <a:rPr kumimoji="0" lang="en-AU" sz="1200" b="0" i="0" u="none" strike="noStrike" kern="0" cap="none" spc="0" normalizeH="0" baseline="0" noProof="0" dirty="0">
                <a:ln>
                  <a:noFill/>
                </a:ln>
                <a:solidFill>
                  <a:prstClr val="white"/>
                </a:solidFill>
                <a:effectLst/>
                <a:uLnTx/>
                <a:uFillTx/>
                <a:latin typeface="Arial" charset="0"/>
                <a:ea typeface="+mn-ea"/>
                <a:cs typeface="Arial" charset="0"/>
              </a:rPr>
              <a:t>Dementia enabling design (8-beds) </a:t>
            </a:r>
          </a:p>
        </p:txBody>
      </p:sp>
      <p:sp>
        <p:nvSpPr>
          <p:cNvPr id="3" name="Content Placeholder 2">
            <a:extLst>
              <a:ext uri="{FF2B5EF4-FFF2-40B4-BE49-F238E27FC236}">
                <a16:creationId xmlns:a16="http://schemas.microsoft.com/office/drawing/2014/main" id="{95B1C3AA-5EDE-A580-9F97-71BDC9A6059F}"/>
              </a:ext>
            </a:extLst>
          </p:cNvPr>
          <p:cNvSpPr txBox="1">
            <a:spLocks/>
          </p:cNvSpPr>
          <p:nvPr/>
        </p:nvSpPr>
        <p:spPr bwMode="auto">
          <a:xfrm>
            <a:off x="5321916" y="2556530"/>
            <a:ext cx="3672408" cy="1242483"/>
          </a:xfrm>
          <a:prstGeom prst="rect">
            <a:avLst/>
          </a:prstGeom>
          <a:solidFill>
            <a:schemeClr val="accent3">
              <a:lumMod val="20000"/>
              <a:lumOff val="80000"/>
            </a:schemeClr>
          </a:solidFill>
          <a:ln>
            <a:noFill/>
          </a:ln>
          <a:effec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buClr>
                <a:srgbClr val="5F5F5F"/>
              </a:buClr>
              <a:buNone/>
            </a:pPr>
            <a:r>
              <a:rPr lang="en-AU" sz="1600" b="1" kern="0" dirty="0">
                <a:solidFill>
                  <a:schemeClr val="tx1">
                    <a:lumMod val="85000"/>
                    <a:lumOff val="15000"/>
                  </a:schemeClr>
                </a:solidFill>
              </a:rPr>
              <a:t>Admission criteria</a:t>
            </a:r>
          </a:p>
          <a:p>
            <a:pPr>
              <a:buClr>
                <a:srgbClr val="5F5F5F"/>
              </a:buClr>
            </a:pPr>
            <a:r>
              <a:rPr lang="en-AU" sz="1200" kern="0" dirty="0">
                <a:solidFill>
                  <a:schemeClr val="tx1">
                    <a:lumMod val="85000"/>
                    <a:lumOff val="15000"/>
                  </a:schemeClr>
                </a:solidFill>
              </a:rPr>
              <a:t>Independently mobile patients experiencing difficult to manage BPSD on ward </a:t>
            </a:r>
          </a:p>
          <a:p>
            <a:pPr>
              <a:buClr>
                <a:srgbClr val="5F5F5F"/>
              </a:buClr>
            </a:pPr>
            <a:r>
              <a:rPr lang="en-AU" sz="1200" kern="0" dirty="0">
                <a:solidFill>
                  <a:schemeClr val="tx1">
                    <a:lumMod val="85000"/>
                    <a:lumOff val="15000"/>
                  </a:schemeClr>
                </a:solidFill>
              </a:rPr>
              <a:t>Geriatrician admission </a:t>
            </a:r>
          </a:p>
          <a:p>
            <a:pPr>
              <a:buClr>
                <a:srgbClr val="5F5F5F"/>
              </a:buClr>
            </a:pPr>
            <a:r>
              <a:rPr lang="en-AU" sz="1200" kern="0" dirty="0">
                <a:solidFill>
                  <a:schemeClr val="tx1">
                    <a:lumMod val="85000"/>
                    <a:lumOff val="15000"/>
                  </a:schemeClr>
                </a:solidFill>
              </a:rPr>
              <a:t>Dementia &amp; Delirium Nursing Service workup</a:t>
            </a:r>
          </a:p>
        </p:txBody>
      </p:sp>
    </p:spTree>
    <p:extLst>
      <p:ext uri="{BB962C8B-B14F-4D97-AF65-F5344CB8AC3E}">
        <p14:creationId xmlns:p14="http://schemas.microsoft.com/office/powerpoint/2010/main" val="23684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9253-5079-A9DE-BF8D-4B5F1F05A8A8}"/>
              </a:ext>
            </a:extLst>
          </p:cNvPr>
          <p:cNvSpPr>
            <a:spLocks noGrp="1"/>
          </p:cNvSpPr>
          <p:nvPr>
            <p:ph type="title"/>
          </p:nvPr>
        </p:nvSpPr>
        <p:spPr>
          <a:xfrm>
            <a:off x="431594" y="284618"/>
            <a:ext cx="3538090" cy="510427"/>
          </a:xfrm>
        </p:spPr>
        <p:txBody>
          <a:bodyPr/>
          <a:lstStyle/>
          <a:p>
            <a:r>
              <a:rPr lang="en-AU" dirty="0">
                <a:solidFill>
                  <a:schemeClr val="bg1"/>
                </a:solidFill>
              </a:rPr>
              <a:t>Acute Cognitive Unit </a:t>
            </a:r>
          </a:p>
        </p:txBody>
      </p:sp>
      <p:pic>
        <p:nvPicPr>
          <p:cNvPr id="4" name="Content Placeholder 3">
            <a:extLst>
              <a:ext uri="{FF2B5EF4-FFF2-40B4-BE49-F238E27FC236}">
                <a16:creationId xmlns:a16="http://schemas.microsoft.com/office/drawing/2014/main" id="{88647F7C-D195-6336-8437-68C42EDFF39C}"/>
              </a:ext>
            </a:extLst>
          </p:cNvPr>
          <p:cNvPicPr>
            <a:picLocks noGrp="1" noChangeAspect="1"/>
          </p:cNvPicPr>
          <p:nvPr>
            <p:ph sz="half" idx="1"/>
          </p:nvPr>
        </p:nvPicPr>
        <p:blipFill rotWithShape="1">
          <a:blip r:embed="rId3"/>
          <a:srcRect b="11092"/>
          <a:stretch/>
        </p:blipFill>
        <p:spPr>
          <a:xfrm>
            <a:off x="417480" y="1109886"/>
            <a:ext cx="3672408" cy="2539845"/>
          </a:xfrm>
          <a:prstGeom prst="rect">
            <a:avLst/>
          </a:prstGeom>
          <a:ln w="28575">
            <a:solidFill>
              <a:schemeClr val="bg1"/>
            </a:solidFill>
          </a:ln>
          <a:effectLst/>
        </p:spPr>
      </p:pic>
      <p:pic>
        <p:nvPicPr>
          <p:cNvPr id="6" name="Picture 5" descr="A picture containing porch&#10;&#10;Description automatically generated">
            <a:extLst>
              <a:ext uri="{FF2B5EF4-FFF2-40B4-BE49-F238E27FC236}">
                <a16:creationId xmlns:a16="http://schemas.microsoft.com/office/drawing/2014/main" id="{5F77EF02-3703-C0C5-7519-125A5A961C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02" t="15096" r="24166" b="17575"/>
          <a:stretch/>
        </p:blipFill>
        <p:spPr>
          <a:xfrm>
            <a:off x="650673" y="3799013"/>
            <a:ext cx="1584176" cy="1152129"/>
          </a:xfrm>
          <a:prstGeom prst="rect">
            <a:avLst/>
          </a:prstGeom>
          <a:ln w="12700">
            <a:solidFill>
              <a:schemeClr val="bg1"/>
            </a:solidFill>
          </a:ln>
        </p:spPr>
      </p:pic>
      <p:pic>
        <p:nvPicPr>
          <p:cNvPr id="7" name="Picture 6">
            <a:extLst>
              <a:ext uri="{FF2B5EF4-FFF2-40B4-BE49-F238E27FC236}">
                <a16:creationId xmlns:a16="http://schemas.microsoft.com/office/drawing/2014/main" id="{865FBE58-8DC4-49C0-3E6C-E270A5B95D36}"/>
              </a:ext>
            </a:extLst>
          </p:cNvPr>
          <p:cNvPicPr>
            <a:picLocks noChangeAspect="1"/>
          </p:cNvPicPr>
          <p:nvPr/>
        </p:nvPicPr>
        <p:blipFill rotWithShape="1">
          <a:blip r:embed="rId5"/>
          <a:srcRect l="1760" r="2864" b="9325"/>
          <a:stretch/>
        </p:blipFill>
        <p:spPr>
          <a:xfrm>
            <a:off x="2339752" y="3799013"/>
            <a:ext cx="1615818" cy="1152129"/>
          </a:xfrm>
          <a:prstGeom prst="rect">
            <a:avLst/>
          </a:prstGeom>
          <a:ln w="12700">
            <a:solidFill>
              <a:schemeClr val="bg1"/>
            </a:solidFill>
          </a:ln>
        </p:spPr>
      </p:pic>
      <p:sp>
        <p:nvSpPr>
          <p:cNvPr id="8" name="Content Placeholder 2">
            <a:extLst>
              <a:ext uri="{FF2B5EF4-FFF2-40B4-BE49-F238E27FC236}">
                <a16:creationId xmlns:a16="http://schemas.microsoft.com/office/drawing/2014/main" id="{7C9C4CC7-D849-38E5-F5B7-0BC7A0C31079}"/>
              </a:ext>
            </a:extLst>
          </p:cNvPr>
          <p:cNvSpPr txBox="1">
            <a:spLocks/>
          </p:cNvSpPr>
          <p:nvPr/>
        </p:nvSpPr>
        <p:spPr bwMode="auto">
          <a:xfrm>
            <a:off x="5244736" y="242178"/>
            <a:ext cx="3826768" cy="231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buFontTx/>
              <a:buNone/>
            </a:pPr>
            <a:r>
              <a:rPr lang="en-AU" sz="1600" b="1" kern="0" dirty="0">
                <a:solidFill>
                  <a:schemeClr val="bg1"/>
                </a:solidFill>
              </a:rPr>
              <a:t>Specialised team</a:t>
            </a:r>
          </a:p>
          <a:p>
            <a:pPr>
              <a:buClr>
                <a:schemeClr val="bg1"/>
              </a:buClr>
            </a:pPr>
            <a:r>
              <a:rPr lang="en-AU" sz="1200" kern="0" dirty="0">
                <a:solidFill>
                  <a:schemeClr val="bg1"/>
                </a:solidFill>
              </a:rPr>
              <a:t>Geriatrician led medical team</a:t>
            </a:r>
          </a:p>
          <a:p>
            <a:pPr>
              <a:buClr>
                <a:schemeClr val="bg1"/>
              </a:buClr>
            </a:pPr>
            <a:r>
              <a:rPr lang="en-AU" sz="1200" kern="0" dirty="0">
                <a:solidFill>
                  <a:schemeClr val="bg1"/>
                </a:solidFill>
              </a:rPr>
              <a:t>Clinical nurse consultant (dementia)</a:t>
            </a:r>
          </a:p>
          <a:p>
            <a:pPr>
              <a:buClr>
                <a:schemeClr val="bg1"/>
              </a:buClr>
            </a:pPr>
            <a:r>
              <a:rPr lang="en-AU" sz="1200" kern="0" dirty="0">
                <a:solidFill>
                  <a:schemeClr val="bg1"/>
                </a:solidFill>
              </a:rPr>
              <a:t>Nurse navigator (dementia)</a:t>
            </a:r>
          </a:p>
          <a:p>
            <a:pPr>
              <a:buClr>
                <a:schemeClr val="bg1"/>
              </a:buClr>
            </a:pPr>
            <a:r>
              <a:rPr lang="en-AU" sz="1200" kern="0" dirty="0">
                <a:solidFill>
                  <a:schemeClr val="bg1"/>
                </a:solidFill>
              </a:rPr>
              <a:t>Increased nursing ratio (2:1)</a:t>
            </a:r>
          </a:p>
          <a:p>
            <a:pPr>
              <a:buClr>
                <a:schemeClr val="bg1"/>
              </a:buClr>
            </a:pPr>
            <a:r>
              <a:rPr lang="en-AU" sz="1200" kern="0" dirty="0">
                <a:solidFill>
                  <a:schemeClr val="bg1"/>
                </a:solidFill>
              </a:rPr>
              <a:t>Neuropsychologist </a:t>
            </a:r>
          </a:p>
          <a:p>
            <a:pPr>
              <a:buClr>
                <a:schemeClr val="bg1"/>
              </a:buClr>
            </a:pPr>
            <a:r>
              <a:rPr lang="en-AU" sz="1200" kern="0" dirty="0">
                <a:solidFill>
                  <a:schemeClr val="bg1"/>
                </a:solidFill>
              </a:rPr>
              <a:t>Social work</a:t>
            </a:r>
          </a:p>
          <a:p>
            <a:pPr>
              <a:buClr>
                <a:schemeClr val="bg1"/>
              </a:buClr>
            </a:pPr>
            <a:r>
              <a:rPr lang="en-AU" sz="1200" kern="0" dirty="0">
                <a:solidFill>
                  <a:schemeClr val="bg1"/>
                </a:solidFill>
              </a:rPr>
              <a:t>Leisure therapist </a:t>
            </a:r>
          </a:p>
          <a:p>
            <a:pPr>
              <a:buClr>
                <a:schemeClr val="bg1"/>
              </a:buClr>
            </a:pPr>
            <a:r>
              <a:rPr lang="en-AU" sz="1200" kern="0" dirty="0">
                <a:solidFill>
                  <a:schemeClr val="bg1"/>
                </a:solidFill>
              </a:rPr>
              <a:t>Allied health team (PT, OT, Speech, Dietician)  </a:t>
            </a:r>
          </a:p>
        </p:txBody>
      </p:sp>
      <p:pic>
        <p:nvPicPr>
          <p:cNvPr id="9" name="Graphic 8" descr="Cheers outline">
            <a:extLst>
              <a:ext uri="{FF2B5EF4-FFF2-40B4-BE49-F238E27FC236}">
                <a16:creationId xmlns:a16="http://schemas.microsoft.com/office/drawing/2014/main" id="{C7FEDA81-8958-230E-3205-F0234B642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4032" y="276111"/>
            <a:ext cx="914400" cy="914400"/>
          </a:xfrm>
          <a:prstGeom prst="rect">
            <a:avLst/>
          </a:prstGeom>
        </p:spPr>
      </p:pic>
      <p:sp>
        <p:nvSpPr>
          <p:cNvPr id="27" name="TextBox 26">
            <a:extLst>
              <a:ext uri="{FF2B5EF4-FFF2-40B4-BE49-F238E27FC236}">
                <a16:creationId xmlns:a16="http://schemas.microsoft.com/office/drawing/2014/main" id="{0F3E8C09-0A52-E894-DCCC-41BEC34C9D80}"/>
              </a:ext>
            </a:extLst>
          </p:cNvPr>
          <p:cNvSpPr txBox="1"/>
          <p:nvPr/>
        </p:nvSpPr>
        <p:spPr>
          <a:xfrm>
            <a:off x="886592" y="721045"/>
            <a:ext cx="273418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prstClr val="white"/>
              </a:buClr>
              <a:buSzTx/>
              <a:buFontTx/>
              <a:buNone/>
              <a:tabLst/>
              <a:defRPr/>
            </a:pPr>
            <a:r>
              <a:rPr kumimoji="0" lang="en-AU" sz="1200" b="0" i="0" u="none" strike="noStrike" kern="0" cap="none" spc="0" normalizeH="0" baseline="0" noProof="0" dirty="0">
                <a:ln>
                  <a:noFill/>
                </a:ln>
                <a:solidFill>
                  <a:prstClr val="white"/>
                </a:solidFill>
                <a:effectLst/>
                <a:uLnTx/>
                <a:uFillTx/>
                <a:latin typeface="Arial" charset="0"/>
                <a:ea typeface="+mn-ea"/>
                <a:cs typeface="Arial" charset="0"/>
              </a:rPr>
              <a:t>Dementia enabling design (8-beds) </a:t>
            </a:r>
          </a:p>
        </p:txBody>
      </p:sp>
      <p:sp>
        <p:nvSpPr>
          <p:cNvPr id="3" name="Content Placeholder 2">
            <a:extLst>
              <a:ext uri="{FF2B5EF4-FFF2-40B4-BE49-F238E27FC236}">
                <a16:creationId xmlns:a16="http://schemas.microsoft.com/office/drawing/2014/main" id="{95B1C3AA-5EDE-A580-9F97-71BDC9A6059F}"/>
              </a:ext>
            </a:extLst>
          </p:cNvPr>
          <p:cNvSpPr txBox="1">
            <a:spLocks/>
          </p:cNvSpPr>
          <p:nvPr/>
        </p:nvSpPr>
        <p:spPr bwMode="auto">
          <a:xfrm>
            <a:off x="5321916" y="2556530"/>
            <a:ext cx="3672408" cy="1242483"/>
          </a:xfrm>
          <a:prstGeom prst="rect">
            <a:avLst/>
          </a:prstGeom>
          <a:solidFill>
            <a:schemeClr val="accent1">
              <a:lumMod val="50000"/>
            </a:schemeClr>
          </a:solidFill>
          <a:ln>
            <a:noFill/>
          </a:ln>
          <a:effec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buClr>
                <a:schemeClr val="bg1"/>
              </a:buClr>
              <a:buNone/>
            </a:pPr>
            <a:r>
              <a:rPr lang="en-AU" sz="1600" b="1" kern="0" dirty="0">
                <a:solidFill>
                  <a:schemeClr val="bg1"/>
                </a:solidFill>
              </a:rPr>
              <a:t>Admission criteria</a:t>
            </a:r>
          </a:p>
          <a:p>
            <a:pPr>
              <a:buClr>
                <a:schemeClr val="bg1"/>
              </a:buClr>
              <a:buFont typeface="Arial" panose="020B0604020202020204" pitchFamily="34" charset="0"/>
              <a:buChar char="•"/>
            </a:pPr>
            <a:r>
              <a:rPr lang="en-AU" sz="1200" kern="0" dirty="0">
                <a:solidFill>
                  <a:schemeClr val="bg1"/>
                </a:solidFill>
              </a:rPr>
              <a:t>Independently mobile patients experiencing difficult to manage BPSD on ward </a:t>
            </a:r>
          </a:p>
          <a:p>
            <a:pPr>
              <a:buClr>
                <a:schemeClr val="bg1"/>
              </a:buClr>
              <a:buFont typeface="Arial" panose="020B0604020202020204" pitchFamily="34" charset="0"/>
              <a:buChar char="•"/>
            </a:pPr>
            <a:r>
              <a:rPr lang="en-AU" sz="1200" kern="0" dirty="0">
                <a:solidFill>
                  <a:schemeClr val="bg1"/>
                </a:solidFill>
              </a:rPr>
              <a:t>Geriatrician admission </a:t>
            </a:r>
          </a:p>
          <a:p>
            <a:pPr>
              <a:buClr>
                <a:schemeClr val="bg1"/>
              </a:buClr>
              <a:buFont typeface="Arial" panose="020B0604020202020204" pitchFamily="34" charset="0"/>
              <a:buChar char="•"/>
            </a:pPr>
            <a:r>
              <a:rPr lang="en-AU" sz="1200" kern="0" dirty="0">
                <a:solidFill>
                  <a:schemeClr val="bg1"/>
                </a:solidFill>
              </a:rPr>
              <a:t>Dementia &amp; Delirium Nursing Service workup</a:t>
            </a:r>
          </a:p>
        </p:txBody>
      </p:sp>
      <p:sp>
        <p:nvSpPr>
          <p:cNvPr id="5" name="Content Placeholder 2">
            <a:extLst>
              <a:ext uri="{FF2B5EF4-FFF2-40B4-BE49-F238E27FC236}">
                <a16:creationId xmlns:a16="http://schemas.microsoft.com/office/drawing/2014/main" id="{EA67F0BB-A3DF-B869-72FA-C18219604C95}"/>
              </a:ext>
            </a:extLst>
          </p:cNvPr>
          <p:cNvSpPr txBox="1">
            <a:spLocks/>
          </p:cNvSpPr>
          <p:nvPr/>
        </p:nvSpPr>
        <p:spPr bwMode="auto">
          <a:xfrm>
            <a:off x="5331526" y="3867894"/>
            <a:ext cx="3672408" cy="1152129"/>
          </a:xfrm>
          <a:prstGeom prst="rect">
            <a:avLst/>
          </a:prstGeom>
          <a:solidFill>
            <a:schemeClr val="accent1">
              <a:lumMod val="75000"/>
            </a:schemeClr>
          </a:solidFill>
          <a:ln>
            <a:noFill/>
          </a:ln>
          <a:effec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buFontTx/>
              <a:buNone/>
            </a:pPr>
            <a:r>
              <a:rPr lang="en-AU" sz="1600" kern="0" dirty="0">
                <a:solidFill>
                  <a:schemeClr val="bg1"/>
                </a:solidFill>
              </a:rPr>
              <a:t>Aims</a:t>
            </a:r>
          </a:p>
          <a:p>
            <a:pPr>
              <a:buClr>
                <a:schemeClr val="bg1"/>
              </a:buClr>
            </a:pPr>
            <a:r>
              <a:rPr lang="en-AU" sz="1200" kern="0" dirty="0">
                <a:solidFill>
                  <a:schemeClr val="bg1"/>
                </a:solidFill>
              </a:rPr>
              <a:t>Reduce BPSD severity and patient distress  </a:t>
            </a:r>
          </a:p>
          <a:p>
            <a:pPr>
              <a:buClr>
                <a:schemeClr val="bg1"/>
              </a:buClr>
            </a:pPr>
            <a:r>
              <a:rPr lang="en-AU" sz="1200" kern="0" dirty="0">
                <a:solidFill>
                  <a:schemeClr val="bg1"/>
                </a:solidFill>
              </a:rPr>
              <a:t>Develop effective and sustainable care plans</a:t>
            </a:r>
          </a:p>
          <a:p>
            <a:pPr>
              <a:buClr>
                <a:schemeClr val="bg1"/>
              </a:buClr>
            </a:pPr>
            <a:r>
              <a:rPr lang="en-AU" sz="1200" kern="0" dirty="0">
                <a:solidFill>
                  <a:schemeClr val="bg1"/>
                </a:solidFill>
              </a:rPr>
              <a:t>Reduce impact of BPSD on hospital wards </a:t>
            </a:r>
          </a:p>
        </p:txBody>
      </p:sp>
    </p:spTree>
    <p:extLst>
      <p:ext uri="{BB962C8B-B14F-4D97-AF65-F5344CB8AC3E}">
        <p14:creationId xmlns:p14="http://schemas.microsoft.com/office/powerpoint/2010/main" val="219134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2FF969-4BD5-43BE-8E21-21BC545237FA}"/>
              </a:ext>
            </a:extLst>
          </p:cNvPr>
          <p:cNvGrpSpPr/>
          <p:nvPr/>
        </p:nvGrpSpPr>
        <p:grpSpPr>
          <a:xfrm>
            <a:off x="1058531" y="267494"/>
            <a:ext cx="6503339" cy="4120297"/>
            <a:chOff x="685800" y="501650"/>
            <a:chExt cx="8613774" cy="5951539"/>
          </a:xfrm>
        </p:grpSpPr>
        <p:sp>
          <p:nvSpPr>
            <p:cNvPr id="5" name="Rectangle 4">
              <a:extLst>
                <a:ext uri="{FF2B5EF4-FFF2-40B4-BE49-F238E27FC236}">
                  <a16:creationId xmlns:a16="http://schemas.microsoft.com/office/drawing/2014/main" id="{E06BC76D-A589-431B-89ED-6FECABF71D48}"/>
                </a:ext>
              </a:extLst>
            </p:cNvPr>
            <p:cNvSpPr/>
            <p:nvPr/>
          </p:nvSpPr>
          <p:spPr>
            <a:xfrm>
              <a:off x="1638301" y="501651"/>
              <a:ext cx="7634288" cy="1054100"/>
            </a:xfrm>
            <a:prstGeom prst="rect">
              <a:avLst/>
            </a:prstGeom>
            <a:solidFill>
              <a:srgbClr val="9BBB59">
                <a:lumMod val="40000"/>
                <a:lumOff val="60000"/>
              </a:srgbClr>
            </a:solidFill>
            <a:ln w="25400" cap="flat" cmpd="sng" algn="ctr">
              <a:solidFill>
                <a:srgbClr val="4F81BD">
                  <a:shade val="50000"/>
                </a:srgbClr>
              </a:solidFill>
              <a:prstDash val="solid"/>
            </a:ln>
            <a:effectLst/>
          </p:spPr>
          <p:txBody>
            <a:bodyPr anchor="ctr"/>
            <a:lstStyle/>
            <a:p>
              <a:pPr marL="0" marR="0" lvl="0" indent="0" algn="ctr" defTabSz="316523" rtl="0" eaLnBrk="1" fontAlgn="auto" latinLnBrk="0" hangingPunct="1">
                <a:lnSpc>
                  <a:spcPct val="100000"/>
                </a:lnSpc>
                <a:spcBef>
                  <a:spcPts val="0"/>
                </a:spcBef>
                <a:spcAft>
                  <a:spcPts val="0"/>
                </a:spcAft>
                <a:buClrTx/>
                <a:buSzTx/>
                <a:buFontTx/>
                <a:buNone/>
                <a:tabLst/>
                <a:defRPr/>
              </a:pPr>
              <a:endParaRPr kumimoji="0" lang="en-AU" sz="1247" b="0" i="0" u="none" strike="noStrike" kern="0" cap="none" spc="0" normalizeH="0" baseline="0" noProof="0">
                <a:ln>
                  <a:noFill/>
                </a:ln>
                <a:solidFill>
                  <a:srgbClr val="FFFFFF"/>
                </a:solidFill>
                <a:effectLst/>
                <a:uLnTx/>
                <a:uFillTx/>
                <a:latin typeface="Calibri"/>
                <a:ea typeface="+mn-ea"/>
                <a:cs typeface="Arial" charset="0"/>
              </a:endParaRPr>
            </a:p>
          </p:txBody>
        </p:sp>
        <p:sp>
          <p:nvSpPr>
            <p:cNvPr id="6" name="Rectangle 5">
              <a:extLst>
                <a:ext uri="{FF2B5EF4-FFF2-40B4-BE49-F238E27FC236}">
                  <a16:creationId xmlns:a16="http://schemas.microsoft.com/office/drawing/2014/main" id="{7243306A-C566-4CD0-9EB4-948F924D6B5A}"/>
                </a:ext>
              </a:extLst>
            </p:cNvPr>
            <p:cNvSpPr/>
            <p:nvPr/>
          </p:nvSpPr>
          <p:spPr>
            <a:xfrm>
              <a:off x="1639889" y="1555750"/>
              <a:ext cx="7634287" cy="2514600"/>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algn="ctr" defTabSz="316523" rtl="0" eaLnBrk="1" fontAlgn="auto" latinLnBrk="0" hangingPunct="1">
                <a:lnSpc>
                  <a:spcPct val="100000"/>
                </a:lnSpc>
                <a:spcBef>
                  <a:spcPts val="0"/>
                </a:spcBef>
                <a:spcAft>
                  <a:spcPts val="0"/>
                </a:spcAft>
                <a:buClrTx/>
                <a:buSzTx/>
                <a:buFontTx/>
                <a:buNone/>
                <a:tabLst/>
                <a:defRPr/>
              </a:pPr>
              <a:endParaRPr kumimoji="0" lang="en-AU" sz="1247" b="0" i="0" u="none" strike="noStrike" kern="0" cap="none" spc="0" normalizeH="0" baseline="0" noProof="0">
                <a:ln>
                  <a:noFill/>
                </a:ln>
                <a:solidFill>
                  <a:srgbClr val="FFFFFF"/>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3B013211-9992-451E-9D3D-D8C156B53547}"/>
                </a:ext>
              </a:extLst>
            </p:cNvPr>
            <p:cNvSpPr/>
            <p:nvPr/>
          </p:nvSpPr>
          <p:spPr>
            <a:xfrm>
              <a:off x="1641475" y="5859464"/>
              <a:ext cx="7634288" cy="593725"/>
            </a:xfrm>
            <a:prstGeom prst="rect">
              <a:avLst/>
            </a:prstGeom>
            <a:solidFill>
              <a:srgbClr val="4BACC6">
                <a:lumMod val="60000"/>
                <a:lumOff val="40000"/>
              </a:srgbClr>
            </a:solidFill>
            <a:ln w="25400" cap="flat" cmpd="sng" algn="ctr">
              <a:solidFill>
                <a:srgbClr val="4F81BD">
                  <a:shade val="50000"/>
                </a:srgbClr>
              </a:solidFill>
              <a:prstDash val="solid"/>
            </a:ln>
            <a:effectLst/>
          </p:spPr>
          <p:txBody>
            <a:bodyPr anchor="ctr"/>
            <a:lstStyle/>
            <a:p>
              <a:pPr marL="0" marR="0" lvl="0" indent="0" algn="ctr" defTabSz="316523" rtl="0" eaLnBrk="1" fontAlgn="auto" latinLnBrk="0" hangingPunct="1">
                <a:lnSpc>
                  <a:spcPct val="100000"/>
                </a:lnSpc>
                <a:spcBef>
                  <a:spcPts val="0"/>
                </a:spcBef>
                <a:spcAft>
                  <a:spcPts val="0"/>
                </a:spcAft>
                <a:buClrTx/>
                <a:buSzTx/>
                <a:buFontTx/>
                <a:buNone/>
                <a:tabLst/>
                <a:defRPr/>
              </a:pPr>
              <a:endParaRPr kumimoji="0" lang="en-AU" sz="1247" b="0" i="0" u="none" strike="noStrike" kern="0" cap="none" spc="0" normalizeH="0" baseline="0" noProof="0">
                <a:ln>
                  <a:noFill/>
                </a:ln>
                <a:solidFill>
                  <a:srgbClr val="FFFFFF"/>
                </a:solidFill>
                <a:effectLst/>
                <a:uLnTx/>
                <a:uFillTx/>
                <a:latin typeface="Calibri"/>
                <a:ea typeface="+mn-ea"/>
                <a:cs typeface="Arial" charset="0"/>
              </a:endParaRPr>
            </a:p>
          </p:txBody>
        </p:sp>
        <p:sp>
          <p:nvSpPr>
            <p:cNvPr id="8" name="Rectangle 7">
              <a:extLst>
                <a:ext uri="{FF2B5EF4-FFF2-40B4-BE49-F238E27FC236}">
                  <a16:creationId xmlns:a16="http://schemas.microsoft.com/office/drawing/2014/main" id="{54752B67-2A61-4579-B76D-D787219E92E8}"/>
                </a:ext>
              </a:extLst>
            </p:cNvPr>
            <p:cNvSpPr/>
            <p:nvPr/>
          </p:nvSpPr>
          <p:spPr>
            <a:xfrm>
              <a:off x="1639889" y="4070351"/>
              <a:ext cx="7634287" cy="1782763"/>
            </a:xfrm>
            <a:prstGeom prst="rect">
              <a:avLst/>
            </a:prstGeom>
            <a:solidFill>
              <a:srgbClr val="F79646">
                <a:lumMod val="20000"/>
                <a:lumOff val="80000"/>
              </a:srgbClr>
            </a:solidFill>
            <a:ln w="25400" cap="flat" cmpd="sng" algn="ctr">
              <a:solidFill>
                <a:srgbClr val="4F81BD">
                  <a:shade val="50000"/>
                </a:srgbClr>
              </a:solidFill>
              <a:prstDash val="solid"/>
            </a:ln>
            <a:effectLst/>
          </p:spPr>
          <p:txBody>
            <a:bodyPr anchor="ctr"/>
            <a:lstStyle/>
            <a:p>
              <a:pPr marL="0" marR="0" lvl="0" indent="0" algn="ctr" defTabSz="316523" rtl="0" eaLnBrk="1" fontAlgn="auto" latinLnBrk="0" hangingPunct="1">
                <a:lnSpc>
                  <a:spcPct val="100000"/>
                </a:lnSpc>
                <a:spcBef>
                  <a:spcPts val="0"/>
                </a:spcBef>
                <a:spcAft>
                  <a:spcPts val="0"/>
                </a:spcAft>
                <a:buClrTx/>
                <a:buSzTx/>
                <a:buFontTx/>
                <a:buNone/>
                <a:tabLst/>
                <a:defRPr/>
              </a:pPr>
              <a:endParaRPr kumimoji="0" lang="en-AU" sz="1247" b="0" i="0" u="none" strike="noStrike" kern="0" cap="none" spc="0" normalizeH="0" baseline="0" noProof="0">
                <a:ln>
                  <a:noFill/>
                </a:ln>
                <a:solidFill>
                  <a:srgbClr val="FFFFFF"/>
                </a:solidFill>
                <a:effectLst/>
                <a:uLnTx/>
                <a:uFillTx/>
                <a:latin typeface="Calibri"/>
                <a:ea typeface="+mn-ea"/>
                <a:cs typeface="Arial" charset="0"/>
              </a:endParaRPr>
            </a:p>
          </p:txBody>
        </p:sp>
        <p:sp>
          <p:nvSpPr>
            <p:cNvPr id="9" name="TextBox 8">
              <a:extLst>
                <a:ext uri="{FF2B5EF4-FFF2-40B4-BE49-F238E27FC236}">
                  <a16:creationId xmlns:a16="http://schemas.microsoft.com/office/drawing/2014/main" id="{4C97B4C6-DF10-4755-BF5D-6E3ECEF026C3}"/>
                </a:ext>
              </a:extLst>
            </p:cNvPr>
            <p:cNvSpPr txBox="1"/>
            <p:nvPr/>
          </p:nvSpPr>
          <p:spPr>
            <a:xfrm>
              <a:off x="4495800" y="572175"/>
              <a:ext cx="4803774" cy="964523"/>
            </a:xfrm>
            <a:prstGeom prst="rect">
              <a:avLst/>
            </a:prstGeom>
            <a:noFill/>
          </p:spPr>
          <p:txBody>
            <a:bodyPr>
              <a:spAutoFit/>
            </a:bodyPr>
            <a:lstStyle/>
            <a:p>
              <a:pPr marL="0" marR="0" lvl="0" indent="0" algn="l" defTabSz="316523" rtl="0" eaLnBrk="1" fontAlgn="auto" latinLnBrk="0" hangingPunct="1">
                <a:lnSpc>
                  <a:spcPct val="100000"/>
                </a:lnSpc>
                <a:spcBef>
                  <a:spcPts val="0"/>
                </a:spcBef>
                <a:spcAft>
                  <a:spcPts val="0"/>
                </a:spcAft>
                <a:buClrTx/>
                <a:buSzTx/>
                <a:buFontTx/>
                <a:buNone/>
                <a:tabLst/>
                <a:defRPr/>
              </a:pPr>
              <a:r>
                <a:rPr kumimoji="0" lang="en-AU" sz="831"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Caregiver </a:t>
              </a:r>
              <a:r>
                <a:rPr kumimoji="0" lang="en-AU" sz="831" b="1"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describe</a:t>
              </a:r>
              <a:r>
                <a:rPr kumimoji="0" lang="en-AU" sz="831"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 problematic behaviour</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Context (who, what, when, and where)</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Social and physical environment</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Patient perspective</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Degree of distress </a:t>
              </a:r>
            </a:p>
          </p:txBody>
        </p:sp>
        <p:sp>
          <p:nvSpPr>
            <p:cNvPr id="10" name="TextBox 9">
              <a:extLst>
                <a:ext uri="{FF2B5EF4-FFF2-40B4-BE49-F238E27FC236}">
                  <a16:creationId xmlns:a16="http://schemas.microsoft.com/office/drawing/2014/main" id="{5BFC1D95-2860-4E45-B1A2-9E16326DBEAB}"/>
                </a:ext>
              </a:extLst>
            </p:cNvPr>
            <p:cNvSpPr txBox="1"/>
            <p:nvPr/>
          </p:nvSpPr>
          <p:spPr>
            <a:xfrm>
              <a:off x="4495800" y="1624014"/>
              <a:ext cx="3816352" cy="2419089"/>
            </a:xfrm>
            <a:prstGeom prst="rect">
              <a:avLst/>
            </a:prstGeom>
            <a:noFill/>
          </p:spPr>
          <p:txBody>
            <a:bodyPr>
              <a:spAutoFit/>
            </a:bodyPr>
            <a:lstStyle/>
            <a:p>
              <a:pPr marL="0" marR="0" lvl="0" indent="0" algn="l" defTabSz="316523" rtl="0" eaLnBrk="1" fontAlgn="auto" latinLnBrk="0" hangingPunct="1">
                <a:lnSpc>
                  <a:spcPct val="100000"/>
                </a:lnSpc>
                <a:spcBef>
                  <a:spcPts val="0"/>
                </a:spcBef>
                <a:spcAft>
                  <a:spcPts val="0"/>
                </a:spcAft>
                <a:buClrTx/>
                <a:buSzTx/>
                <a:buFontTx/>
                <a:buNone/>
                <a:tabLst/>
                <a:defRPr/>
              </a:pPr>
              <a:r>
                <a:rPr kumimoji="0" lang="en-AU" sz="831"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Provider </a:t>
              </a:r>
              <a:r>
                <a:rPr kumimoji="0" lang="en-AU" sz="831" b="1"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investigate</a:t>
              </a:r>
              <a:r>
                <a:rPr kumimoji="0" lang="en-AU" sz="831"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 possible causes</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Patient</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Medication side-effects</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Pain</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Functional limitations</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Medical conditions</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Psychiatric co-morbidity</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Severity of cognitive impairment</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Poor sleep hygiene</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Sensory changes</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Fear, sense loss of control, boredom</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Caregiver/expectations</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Social and physical environment </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Cultural factors</a:t>
              </a:r>
            </a:p>
          </p:txBody>
        </p:sp>
        <p:sp>
          <p:nvSpPr>
            <p:cNvPr id="11" name="TextBox 10">
              <a:extLst>
                <a:ext uri="{FF2B5EF4-FFF2-40B4-BE49-F238E27FC236}">
                  <a16:creationId xmlns:a16="http://schemas.microsoft.com/office/drawing/2014/main" id="{E81B433B-CBC3-4650-9CFF-B5696C9921F9}"/>
                </a:ext>
              </a:extLst>
            </p:cNvPr>
            <p:cNvSpPr txBox="1"/>
            <p:nvPr/>
          </p:nvSpPr>
          <p:spPr>
            <a:xfrm>
              <a:off x="4448177" y="4098925"/>
              <a:ext cx="4825998" cy="1795677"/>
            </a:xfrm>
            <a:prstGeom prst="rect">
              <a:avLst/>
            </a:prstGeom>
            <a:noFill/>
          </p:spPr>
          <p:txBody>
            <a:bodyPr>
              <a:spAutoFit/>
            </a:bodyPr>
            <a:lstStyle/>
            <a:p>
              <a:pPr marL="0" marR="0" lvl="0" indent="0" algn="l" defTabSz="316523" rtl="0" eaLnBrk="1" fontAlgn="auto" latinLnBrk="0" hangingPunct="1">
                <a:lnSpc>
                  <a:spcPct val="100000"/>
                </a:lnSpc>
                <a:spcBef>
                  <a:spcPts val="0"/>
                </a:spcBef>
                <a:spcAft>
                  <a:spcPts val="0"/>
                </a:spcAft>
                <a:buClrTx/>
                <a:buSzTx/>
                <a:buFontTx/>
                <a:buNone/>
                <a:tabLst/>
                <a:defRPr/>
              </a:pPr>
              <a:r>
                <a:rPr kumimoji="0" lang="en-AU" sz="831"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Provider, caregiver and team </a:t>
              </a:r>
              <a:r>
                <a:rPr kumimoji="0" lang="en-AU" sz="831" b="1"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collaborate to create </a:t>
              </a:r>
              <a:r>
                <a:rPr kumimoji="0" lang="en-AU" sz="831"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and implement treatment plan</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Respond to physical problems</a:t>
              </a:r>
            </a:p>
            <a:p>
              <a:pPr marL="118696" marR="0" lvl="0"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Strategize behavioural interventions:</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Providing caregiver education and support</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Enhancing communication</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Creating meaningful activities</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Simplifying tasks</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Ensuring environment is safe</a:t>
              </a:r>
            </a:p>
            <a:p>
              <a:pPr marL="435220" marR="0" lvl="1" indent="-118696" algn="l" defTabSz="316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727"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Increasing or decreasing stimulation</a:t>
              </a:r>
            </a:p>
          </p:txBody>
        </p:sp>
        <p:sp>
          <p:nvSpPr>
            <p:cNvPr id="12" name="TextBox 8">
              <a:extLst>
                <a:ext uri="{FF2B5EF4-FFF2-40B4-BE49-F238E27FC236}">
                  <a16:creationId xmlns:a16="http://schemas.microsoft.com/office/drawing/2014/main" id="{54C69926-90EE-4572-BC78-5BAEF99624EF}"/>
                </a:ext>
              </a:extLst>
            </p:cNvPr>
            <p:cNvSpPr txBox="1">
              <a:spLocks noChangeArrowheads="1"/>
            </p:cNvSpPr>
            <p:nvPr/>
          </p:nvSpPr>
          <p:spPr bwMode="auto">
            <a:xfrm>
              <a:off x="4448177" y="5926138"/>
              <a:ext cx="4681537" cy="50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316523" rtl="0" eaLnBrk="1" fontAlgn="auto" latinLnBrk="0" hangingPunct="1">
                <a:lnSpc>
                  <a:spcPct val="100000"/>
                </a:lnSpc>
                <a:spcBef>
                  <a:spcPct val="0"/>
                </a:spcBef>
                <a:spcAft>
                  <a:spcPts val="0"/>
                </a:spcAft>
                <a:buClrTx/>
                <a:buSzTx/>
                <a:buFontTx/>
                <a:buNone/>
                <a:tabLst/>
                <a:defRPr/>
              </a:pPr>
              <a:r>
                <a:rPr kumimoji="0" lang="en-AU" altLang="en-US" sz="831" b="0" i="0" u="none" strike="noStrike" kern="0" cap="none" spc="0" normalizeH="0" baseline="0" noProof="0">
                  <a:ln>
                    <a:noFill/>
                  </a:ln>
                  <a:solidFill>
                    <a:srgbClr val="000000"/>
                  </a:solidFill>
                  <a:effectLst/>
                  <a:uLnTx/>
                  <a:uFillTx/>
                  <a:latin typeface="Arial" panose="020B0604020202020204" pitchFamily="34" charset="0"/>
                  <a:ea typeface="+mn-ea"/>
                  <a:cs typeface="Geneva"/>
                </a:rPr>
                <a:t>Provider </a:t>
              </a:r>
              <a:r>
                <a:rPr kumimoji="0" lang="en-AU" altLang="en-US" sz="831" b="1" i="0" u="none" strike="noStrike" kern="0" cap="none" spc="0" normalizeH="0" baseline="0" noProof="0">
                  <a:ln>
                    <a:noFill/>
                  </a:ln>
                  <a:solidFill>
                    <a:srgbClr val="000000"/>
                  </a:solidFill>
                  <a:effectLst/>
                  <a:uLnTx/>
                  <a:uFillTx/>
                  <a:latin typeface="Arial" panose="020B0604020202020204" pitchFamily="34" charset="0"/>
                  <a:ea typeface="+mn-ea"/>
                  <a:cs typeface="Geneva"/>
                </a:rPr>
                <a:t>evaluate</a:t>
              </a:r>
              <a:r>
                <a:rPr kumimoji="0" lang="en-AU" altLang="en-US" sz="831" b="0" i="0" u="none" strike="noStrike" kern="0" cap="none" spc="0" normalizeH="0" baseline="0" noProof="0">
                  <a:ln>
                    <a:noFill/>
                  </a:ln>
                  <a:solidFill>
                    <a:srgbClr val="000000"/>
                  </a:solidFill>
                  <a:effectLst/>
                  <a:uLnTx/>
                  <a:uFillTx/>
                  <a:latin typeface="Arial" panose="020B0604020202020204" pitchFamily="34" charset="0"/>
                  <a:ea typeface="+mn-ea"/>
                  <a:cs typeface="Geneva"/>
                </a:rPr>
                <a:t>s whether “CREATE” interventions have been implemented by caregiver and are safe and effective</a:t>
              </a:r>
            </a:p>
          </p:txBody>
        </p:sp>
        <p:sp>
          <p:nvSpPr>
            <p:cNvPr id="13" name="TextBox 9">
              <a:extLst>
                <a:ext uri="{FF2B5EF4-FFF2-40B4-BE49-F238E27FC236}">
                  <a16:creationId xmlns:a16="http://schemas.microsoft.com/office/drawing/2014/main" id="{D19A38C5-A534-4560-8F76-B92A28C38586}"/>
                </a:ext>
              </a:extLst>
            </p:cNvPr>
            <p:cNvSpPr txBox="1">
              <a:spLocks noChangeArrowheads="1"/>
            </p:cNvSpPr>
            <p:nvPr/>
          </p:nvSpPr>
          <p:spPr bwMode="auto">
            <a:xfrm>
              <a:off x="1825625" y="598798"/>
              <a:ext cx="2246314" cy="5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316523" rtl="0" eaLnBrk="1" fontAlgn="auto" latinLnBrk="0" hangingPunct="1">
                <a:lnSpc>
                  <a:spcPct val="100000"/>
                </a:lnSpc>
                <a:spcBef>
                  <a:spcPct val="0"/>
                </a:spcBef>
                <a:spcAft>
                  <a:spcPts val="0"/>
                </a:spcAft>
                <a:buClrTx/>
                <a:buSzTx/>
                <a:buFontTx/>
                <a:buNone/>
                <a:tabLst/>
                <a:defRPr/>
              </a:pPr>
              <a:r>
                <a:rPr kumimoji="0" lang="en-AU" altLang="en-US" sz="1939" b="1" i="0" u="none" strike="noStrike" kern="0" cap="none" spc="0" normalizeH="0" baseline="0" noProof="0" dirty="0">
                  <a:ln>
                    <a:noFill/>
                  </a:ln>
                  <a:solidFill>
                    <a:srgbClr val="000000"/>
                  </a:solidFill>
                  <a:effectLst/>
                  <a:uLnTx/>
                  <a:uFillTx/>
                  <a:latin typeface="Arial" panose="020B0604020202020204" pitchFamily="34" charset="0"/>
                  <a:ea typeface="+mn-ea"/>
                  <a:cs typeface="Geneva"/>
                </a:rPr>
                <a:t>D</a:t>
              </a:r>
              <a:r>
                <a:rPr kumimoji="0" lang="en-AU" altLang="en-US" sz="1939" b="0" i="0" u="none" strike="noStrike" kern="0" cap="none" spc="0" normalizeH="0" baseline="0" noProof="0" dirty="0">
                  <a:ln>
                    <a:noFill/>
                  </a:ln>
                  <a:solidFill>
                    <a:srgbClr val="000000"/>
                  </a:solidFill>
                  <a:effectLst/>
                  <a:uLnTx/>
                  <a:uFillTx/>
                  <a:latin typeface="Arial" panose="020B0604020202020204" pitchFamily="34" charset="0"/>
                  <a:ea typeface="+mn-ea"/>
                  <a:cs typeface="Geneva"/>
                </a:rPr>
                <a:t>escribe</a:t>
              </a:r>
            </a:p>
          </p:txBody>
        </p:sp>
        <p:sp>
          <p:nvSpPr>
            <p:cNvPr id="14" name="TextBox 10">
              <a:extLst>
                <a:ext uri="{FF2B5EF4-FFF2-40B4-BE49-F238E27FC236}">
                  <a16:creationId xmlns:a16="http://schemas.microsoft.com/office/drawing/2014/main" id="{ECE5F386-4E82-4F82-BC86-FFEDA909DD5B}"/>
                </a:ext>
              </a:extLst>
            </p:cNvPr>
            <p:cNvSpPr txBox="1">
              <a:spLocks noChangeArrowheads="1"/>
            </p:cNvSpPr>
            <p:nvPr/>
          </p:nvSpPr>
          <p:spPr bwMode="auto">
            <a:xfrm>
              <a:off x="1843088" y="1763714"/>
              <a:ext cx="2246311" cy="5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316523" rtl="0" eaLnBrk="1" fontAlgn="auto" latinLnBrk="0" hangingPunct="1">
                <a:lnSpc>
                  <a:spcPct val="100000"/>
                </a:lnSpc>
                <a:spcBef>
                  <a:spcPct val="0"/>
                </a:spcBef>
                <a:spcAft>
                  <a:spcPts val="0"/>
                </a:spcAft>
                <a:buClrTx/>
                <a:buSzTx/>
                <a:buFontTx/>
                <a:buNone/>
                <a:tabLst/>
                <a:defRPr/>
              </a:pPr>
              <a:r>
                <a:rPr kumimoji="0" lang="en-AU" altLang="en-US" sz="1939" b="1" i="0" u="none" strike="noStrike" kern="0" cap="none" spc="0" normalizeH="0" baseline="0" noProof="0" dirty="0">
                  <a:ln>
                    <a:noFill/>
                  </a:ln>
                  <a:solidFill>
                    <a:srgbClr val="000000"/>
                  </a:solidFill>
                  <a:effectLst/>
                  <a:uLnTx/>
                  <a:uFillTx/>
                  <a:latin typeface="Arial" panose="020B0604020202020204" pitchFamily="34" charset="0"/>
                  <a:ea typeface="+mn-ea"/>
                  <a:cs typeface="Geneva"/>
                </a:rPr>
                <a:t>I</a:t>
              </a:r>
              <a:r>
                <a:rPr kumimoji="0" lang="en-AU" altLang="en-US" sz="1939" b="0" i="0" u="none" strike="noStrike" kern="0" cap="none" spc="0" normalizeH="0" baseline="0" noProof="0" dirty="0">
                  <a:ln>
                    <a:noFill/>
                  </a:ln>
                  <a:solidFill>
                    <a:srgbClr val="000000"/>
                  </a:solidFill>
                  <a:effectLst/>
                  <a:uLnTx/>
                  <a:uFillTx/>
                  <a:latin typeface="Arial" panose="020B0604020202020204" pitchFamily="34" charset="0"/>
                  <a:ea typeface="+mn-ea"/>
                  <a:cs typeface="Geneva"/>
                </a:rPr>
                <a:t>nvestigate </a:t>
              </a:r>
            </a:p>
          </p:txBody>
        </p:sp>
        <p:sp>
          <p:nvSpPr>
            <p:cNvPr id="15" name="TextBox 11">
              <a:extLst>
                <a:ext uri="{FF2B5EF4-FFF2-40B4-BE49-F238E27FC236}">
                  <a16:creationId xmlns:a16="http://schemas.microsoft.com/office/drawing/2014/main" id="{F1FD4443-EBBB-42D9-9E66-44108CDDEA2A}"/>
                </a:ext>
              </a:extLst>
            </p:cNvPr>
            <p:cNvSpPr txBox="1">
              <a:spLocks noChangeArrowheads="1"/>
            </p:cNvSpPr>
            <p:nvPr/>
          </p:nvSpPr>
          <p:spPr bwMode="auto">
            <a:xfrm>
              <a:off x="1825625" y="4108451"/>
              <a:ext cx="7304086" cy="5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316523" rtl="0" eaLnBrk="1" fontAlgn="auto" latinLnBrk="0" hangingPunct="1">
                <a:lnSpc>
                  <a:spcPct val="100000"/>
                </a:lnSpc>
                <a:spcBef>
                  <a:spcPct val="0"/>
                </a:spcBef>
                <a:spcAft>
                  <a:spcPts val="0"/>
                </a:spcAft>
                <a:buClrTx/>
                <a:buSzTx/>
                <a:buFontTx/>
                <a:buNone/>
                <a:tabLst/>
                <a:defRPr/>
              </a:pPr>
              <a:r>
                <a:rPr kumimoji="0" lang="en-AU" altLang="en-US" sz="1939" b="1" i="0" u="none" strike="noStrike" kern="0" cap="none" spc="0" normalizeH="0" baseline="0" noProof="0">
                  <a:ln>
                    <a:noFill/>
                  </a:ln>
                  <a:solidFill>
                    <a:srgbClr val="000000"/>
                  </a:solidFill>
                  <a:effectLst/>
                  <a:uLnTx/>
                  <a:uFillTx/>
                  <a:latin typeface="Arial" panose="020B0604020202020204" pitchFamily="34" charset="0"/>
                  <a:ea typeface="+mn-ea"/>
                  <a:cs typeface="Geneva"/>
                </a:rPr>
                <a:t>C</a:t>
              </a:r>
              <a:r>
                <a:rPr kumimoji="0" lang="en-AU" altLang="en-US" sz="1939" b="0" i="0" u="none" strike="noStrike" kern="0" cap="none" spc="0" normalizeH="0" baseline="0" noProof="0">
                  <a:ln>
                    <a:noFill/>
                  </a:ln>
                  <a:solidFill>
                    <a:srgbClr val="000000"/>
                  </a:solidFill>
                  <a:effectLst/>
                  <a:uLnTx/>
                  <a:uFillTx/>
                  <a:latin typeface="Arial" panose="020B0604020202020204" pitchFamily="34" charset="0"/>
                  <a:ea typeface="+mn-ea"/>
                  <a:cs typeface="Geneva"/>
                </a:rPr>
                <a:t>reate</a:t>
              </a:r>
            </a:p>
          </p:txBody>
        </p:sp>
        <p:sp>
          <p:nvSpPr>
            <p:cNvPr id="16" name="TextBox 12">
              <a:extLst>
                <a:ext uri="{FF2B5EF4-FFF2-40B4-BE49-F238E27FC236}">
                  <a16:creationId xmlns:a16="http://schemas.microsoft.com/office/drawing/2014/main" id="{D8A7E5E0-D579-483B-B2DB-26F6397E35AF}"/>
                </a:ext>
              </a:extLst>
            </p:cNvPr>
            <p:cNvSpPr txBox="1">
              <a:spLocks noChangeArrowheads="1"/>
            </p:cNvSpPr>
            <p:nvPr/>
          </p:nvSpPr>
          <p:spPr bwMode="auto">
            <a:xfrm>
              <a:off x="1833566" y="5872163"/>
              <a:ext cx="2022474" cy="5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316523" rtl="0" eaLnBrk="1" fontAlgn="auto" latinLnBrk="0" hangingPunct="1">
                <a:lnSpc>
                  <a:spcPct val="100000"/>
                </a:lnSpc>
                <a:spcBef>
                  <a:spcPct val="0"/>
                </a:spcBef>
                <a:spcAft>
                  <a:spcPts val="0"/>
                </a:spcAft>
                <a:buClrTx/>
                <a:buSzTx/>
                <a:buFontTx/>
                <a:buNone/>
                <a:tabLst/>
                <a:defRPr/>
              </a:pPr>
              <a:r>
                <a:rPr kumimoji="0" lang="en-AU" altLang="en-US" sz="1939" b="1" i="0" u="none" strike="noStrike" kern="0" cap="none" spc="0" normalizeH="0" baseline="0" noProof="0" dirty="0">
                  <a:ln>
                    <a:noFill/>
                  </a:ln>
                  <a:solidFill>
                    <a:srgbClr val="000000"/>
                  </a:solidFill>
                  <a:effectLst/>
                  <a:uLnTx/>
                  <a:uFillTx/>
                  <a:latin typeface="Arial" panose="020B0604020202020204" pitchFamily="34" charset="0"/>
                  <a:ea typeface="+mn-ea"/>
                  <a:cs typeface="Geneva"/>
                </a:rPr>
                <a:t>E</a:t>
              </a:r>
              <a:r>
                <a:rPr kumimoji="0" lang="en-AU" altLang="en-US" sz="1939" b="0" i="0" u="none" strike="noStrike" kern="0" cap="none" spc="0" normalizeH="0" baseline="0" noProof="0" dirty="0">
                  <a:ln>
                    <a:noFill/>
                  </a:ln>
                  <a:solidFill>
                    <a:srgbClr val="000000"/>
                  </a:solidFill>
                  <a:effectLst/>
                  <a:uLnTx/>
                  <a:uFillTx/>
                  <a:latin typeface="Arial" panose="020B0604020202020204" pitchFamily="34" charset="0"/>
                  <a:ea typeface="+mn-ea"/>
                  <a:cs typeface="Geneva"/>
                </a:rPr>
                <a:t>valuate</a:t>
              </a:r>
            </a:p>
          </p:txBody>
        </p:sp>
        <p:cxnSp>
          <p:nvCxnSpPr>
            <p:cNvPr id="17" name="Straight Arrow Connector 16">
              <a:extLst>
                <a:ext uri="{FF2B5EF4-FFF2-40B4-BE49-F238E27FC236}">
                  <a16:creationId xmlns:a16="http://schemas.microsoft.com/office/drawing/2014/main" id="{07A49DF5-1420-4973-87C2-C00D7284BB7D}"/>
                </a:ext>
              </a:extLst>
            </p:cNvPr>
            <p:cNvCxnSpPr>
              <a:cxnSpLocks/>
            </p:cNvCxnSpPr>
            <p:nvPr/>
          </p:nvCxnSpPr>
          <p:spPr>
            <a:xfrm flipH="1">
              <a:off x="2649537" y="1099712"/>
              <a:ext cx="1" cy="657651"/>
            </a:xfrm>
            <a:prstGeom prst="straightConnector1">
              <a:avLst/>
            </a:prstGeom>
            <a:noFill/>
            <a:ln w="57150" cap="flat" cmpd="sng" algn="ctr">
              <a:solidFill>
                <a:srgbClr val="1F497D">
                  <a:lumMod val="75000"/>
                  <a:lumOff val="25000"/>
                </a:srgbClr>
              </a:solidFill>
              <a:prstDash val="solid"/>
              <a:tailEnd type="arrow"/>
            </a:ln>
            <a:effectLst/>
          </p:spPr>
        </p:cxnSp>
        <p:cxnSp>
          <p:nvCxnSpPr>
            <p:cNvPr id="18" name="Straight Arrow Connector 17">
              <a:extLst>
                <a:ext uri="{FF2B5EF4-FFF2-40B4-BE49-F238E27FC236}">
                  <a16:creationId xmlns:a16="http://schemas.microsoft.com/office/drawing/2014/main" id="{7E874259-57E9-4DB4-B9D0-FC8744307C7F}"/>
                </a:ext>
              </a:extLst>
            </p:cNvPr>
            <p:cNvCxnSpPr>
              <a:cxnSpLocks/>
            </p:cNvCxnSpPr>
            <p:nvPr/>
          </p:nvCxnSpPr>
          <p:spPr>
            <a:xfrm>
              <a:off x="2649537" y="2325687"/>
              <a:ext cx="0" cy="1821655"/>
            </a:xfrm>
            <a:prstGeom prst="straightConnector1">
              <a:avLst/>
            </a:prstGeom>
            <a:noFill/>
            <a:ln w="57150" cap="flat" cmpd="sng" algn="ctr">
              <a:solidFill>
                <a:srgbClr val="1F497D">
                  <a:lumMod val="75000"/>
                  <a:lumOff val="25000"/>
                </a:srgbClr>
              </a:solidFill>
              <a:prstDash val="solid"/>
              <a:tailEnd type="arrow"/>
            </a:ln>
            <a:effectLst/>
          </p:spPr>
        </p:cxnSp>
        <p:sp>
          <p:nvSpPr>
            <p:cNvPr id="20" name="Rectangle 19">
              <a:extLst>
                <a:ext uri="{FF2B5EF4-FFF2-40B4-BE49-F238E27FC236}">
                  <a16:creationId xmlns:a16="http://schemas.microsoft.com/office/drawing/2014/main" id="{02D8D784-D323-4CCA-B05B-B086F7AFE52B}"/>
                </a:ext>
              </a:extLst>
            </p:cNvPr>
            <p:cNvSpPr/>
            <p:nvPr/>
          </p:nvSpPr>
          <p:spPr>
            <a:xfrm>
              <a:off x="685801" y="501650"/>
              <a:ext cx="955675" cy="1054100"/>
            </a:xfrm>
            <a:prstGeom prst="rect">
              <a:avLst/>
            </a:prstGeom>
            <a:solidFill>
              <a:sysClr val="windowText" lastClr="000000">
                <a:lumMod val="50000"/>
                <a:lumOff val="50000"/>
              </a:sysClr>
            </a:solidFill>
            <a:ln w="25400" cap="flat" cmpd="sng" algn="ctr">
              <a:solidFill>
                <a:srgbClr val="4F81BD">
                  <a:shade val="50000"/>
                </a:srgbClr>
              </a:solidFill>
              <a:prstDash val="solid"/>
            </a:ln>
            <a:effectLst/>
          </p:spPr>
          <p:txBody>
            <a:bodyPr anchor="ctr"/>
            <a:lstStyle/>
            <a:p>
              <a:pPr marL="0" marR="0" lvl="0" indent="0" algn="ctr" defTabSz="316523" rtl="0" eaLnBrk="1" fontAlgn="auto" latinLnBrk="0" hangingPunct="1">
                <a:lnSpc>
                  <a:spcPct val="100000"/>
                </a:lnSpc>
                <a:spcBef>
                  <a:spcPts val="0"/>
                </a:spcBef>
                <a:spcAft>
                  <a:spcPts val="0"/>
                </a:spcAft>
                <a:buClrTx/>
                <a:buSzTx/>
                <a:buFontTx/>
                <a:buNone/>
                <a:tabLst/>
                <a:defRPr/>
              </a:pPr>
              <a:r>
                <a:rPr kumimoji="0" lang="en-AU" sz="3323" b="1" i="0" u="none" strike="noStrike" kern="0" cap="none" spc="0" normalizeH="0" baseline="0" noProof="0" dirty="0">
                  <a:ln>
                    <a:noFill/>
                  </a:ln>
                  <a:solidFill>
                    <a:srgbClr val="FFFFFF"/>
                  </a:solidFill>
                  <a:effectLst/>
                  <a:uLnTx/>
                  <a:uFillTx/>
                  <a:latin typeface="Calibri"/>
                  <a:ea typeface="+mn-ea"/>
                  <a:cs typeface="Arial" charset="0"/>
                </a:rPr>
                <a:t>D</a:t>
              </a:r>
            </a:p>
          </p:txBody>
        </p:sp>
        <p:sp>
          <p:nvSpPr>
            <p:cNvPr id="21" name="Rectangle 20">
              <a:extLst>
                <a:ext uri="{FF2B5EF4-FFF2-40B4-BE49-F238E27FC236}">
                  <a16:creationId xmlns:a16="http://schemas.microsoft.com/office/drawing/2014/main" id="{FCC1B963-37B6-44BC-99DE-DB5A22EA32AB}"/>
                </a:ext>
              </a:extLst>
            </p:cNvPr>
            <p:cNvSpPr/>
            <p:nvPr/>
          </p:nvSpPr>
          <p:spPr>
            <a:xfrm>
              <a:off x="685800" y="1555750"/>
              <a:ext cx="954088" cy="1009650"/>
            </a:xfrm>
            <a:prstGeom prst="rect">
              <a:avLst/>
            </a:prstGeom>
            <a:solidFill>
              <a:sysClr val="windowText" lastClr="000000">
                <a:lumMod val="50000"/>
                <a:lumOff val="50000"/>
              </a:sysClr>
            </a:solidFill>
            <a:ln w="25400" cap="flat" cmpd="sng" algn="ctr">
              <a:solidFill>
                <a:srgbClr val="4F81BD">
                  <a:shade val="50000"/>
                </a:srgbClr>
              </a:solidFill>
              <a:prstDash val="solid"/>
            </a:ln>
            <a:effectLst/>
          </p:spPr>
          <p:txBody>
            <a:bodyPr anchor="ctr"/>
            <a:lstStyle/>
            <a:p>
              <a:pPr marL="0" marR="0" lvl="0" indent="0" algn="ctr" defTabSz="316523" rtl="0" eaLnBrk="1" fontAlgn="auto" latinLnBrk="0" hangingPunct="1">
                <a:lnSpc>
                  <a:spcPct val="100000"/>
                </a:lnSpc>
                <a:spcBef>
                  <a:spcPts val="0"/>
                </a:spcBef>
                <a:spcAft>
                  <a:spcPts val="0"/>
                </a:spcAft>
                <a:buClrTx/>
                <a:buSzTx/>
                <a:buFontTx/>
                <a:buNone/>
                <a:tabLst/>
                <a:defRPr/>
              </a:pPr>
              <a:r>
                <a:rPr kumimoji="0" lang="en-AU" sz="3323" b="1" i="0" u="none" strike="noStrike" kern="0" cap="none" spc="0" normalizeH="0" baseline="0" noProof="0" dirty="0">
                  <a:ln>
                    <a:noFill/>
                  </a:ln>
                  <a:solidFill>
                    <a:srgbClr val="FFFFFF"/>
                  </a:solidFill>
                  <a:effectLst/>
                  <a:uLnTx/>
                  <a:uFillTx/>
                  <a:latin typeface="Calibri"/>
                  <a:ea typeface="+mn-ea"/>
                  <a:cs typeface="Arial" charset="0"/>
                </a:rPr>
                <a:t>I</a:t>
              </a:r>
            </a:p>
          </p:txBody>
        </p:sp>
        <p:sp>
          <p:nvSpPr>
            <p:cNvPr id="22" name="Rectangle 21">
              <a:extLst>
                <a:ext uri="{FF2B5EF4-FFF2-40B4-BE49-F238E27FC236}">
                  <a16:creationId xmlns:a16="http://schemas.microsoft.com/office/drawing/2014/main" id="{40A1ECBD-5558-43F5-A8D8-104D5A0F0285}"/>
                </a:ext>
              </a:extLst>
            </p:cNvPr>
            <p:cNvSpPr/>
            <p:nvPr/>
          </p:nvSpPr>
          <p:spPr>
            <a:xfrm>
              <a:off x="685801" y="2565400"/>
              <a:ext cx="955675" cy="1054100"/>
            </a:xfrm>
            <a:prstGeom prst="rect">
              <a:avLst/>
            </a:prstGeom>
            <a:solidFill>
              <a:sysClr val="windowText" lastClr="000000">
                <a:lumMod val="50000"/>
                <a:lumOff val="50000"/>
              </a:sysClr>
            </a:solidFill>
            <a:ln w="25400" cap="flat" cmpd="sng" algn="ctr">
              <a:solidFill>
                <a:srgbClr val="4F81BD">
                  <a:shade val="50000"/>
                </a:srgbClr>
              </a:solidFill>
              <a:prstDash val="solid"/>
            </a:ln>
            <a:effectLst/>
          </p:spPr>
          <p:txBody>
            <a:bodyPr anchor="ctr"/>
            <a:lstStyle/>
            <a:p>
              <a:pPr marL="0" marR="0" lvl="0" indent="0" algn="ctr" defTabSz="316523" rtl="0" eaLnBrk="1" fontAlgn="auto" latinLnBrk="0" hangingPunct="1">
                <a:lnSpc>
                  <a:spcPct val="100000"/>
                </a:lnSpc>
                <a:spcBef>
                  <a:spcPts val="0"/>
                </a:spcBef>
                <a:spcAft>
                  <a:spcPts val="0"/>
                </a:spcAft>
                <a:buClrTx/>
                <a:buSzTx/>
                <a:buFontTx/>
                <a:buNone/>
                <a:tabLst/>
                <a:defRPr/>
              </a:pPr>
              <a:r>
                <a:rPr kumimoji="0" lang="en-AU" sz="3323" b="1" i="0" u="none" strike="noStrike" kern="0" cap="none" spc="0" normalizeH="0" baseline="0" noProof="0" dirty="0">
                  <a:ln>
                    <a:noFill/>
                  </a:ln>
                  <a:solidFill>
                    <a:srgbClr val="FFFFFF"/>
                  </a:solidFill>
                  <a:effectLst/>
                  <a:uLnTx/>
                  <a:uFillTx/>
                  <a:latin typeface="Calibri"/>
                  <a:ea typeface="+mn-ea"/>
                  <a:cs typeface="Arial" charset="0"/>
                </a:rPr>
                <a:t>C</a:t>
              </a:r>
            </a:p>
          </p:txBody>
        </p:sp>
        <p:sp>
          <p:nvSpPr>
            <p:cNvPr id="23" name="Rectangle 22">
              <a:extLst>
                <a:ext uri="{FF2B5EF4-FFF2-40B4-BE49-F238E27FC236}">
                  <a16:creationId xmlns:a16="http://schemas.microsoft.com/office/drawing/2014/main" id="{4C640697-2599-4B98-A035-26A41ADAE439}"/>
                </a:ext>
              </a:extLst>
            </p:cNvPr>
            <p:cNvSpPr/>
            <p:nvPr/>
          </p:nvSpPr>
          <p:spPr>
            <a:xfrm>
              <a:off x="685801" y="3619500"/>
              <a:ext cx="955675" cy="1055688"/>
            </a:xfrm>
            <a:prstGeom prst="rect">
              <a:avLst/>
            </a:prstGeom>
            <a:solidFill>
              <a:sysClr val="windowText" lastClr="000000">
                <a:lumMod val="50000"/>
                <a:lumOff val="50000"/>
              </a:sysClr>
            </a:solidFill>
            <a:ln w="25400" cap="flat" cmpd="sng" algn="ctr">
              <a:solidFill>
                <a:srgbClr val="4F81BD">
                  <a:shade val="50000"/>
                </a:srgbClr>
              </a:solidFill>
              <a:prstDash val="solid"/>
            </a:ln>
            <a:effectLst/>
          </p:spPr>
          <p:txBody>
            <a:bodyPr anchor="ctr"/>
            <a:lstStyle/>
            <a:p>
              <a:pPr marL="0" marR="0" lvl="0" indent="0" algn="ctr" defTabSz="316523" rtl="0" eaLnBrk="1" fontAlgn="auto" latinLnBrk="0" hangingPunct="1">
                <a:lnSpc>
                  <a:spcPct val="100000"/>
                </a:lnSpc>
                <a:spcBef>
                  <a:spcPts val="0"/>
                </a:spcBef>
                <a:spcAft>
                  <a:spcPts val="0"/>
                </a:spcAft>
                <a:buClrTx/>
                <a:buSzTx/>
                <a:buFontTx/>
                <a:buNone/>
                <a:tabLst/>
                <a:defRPr/>
              </a:pPr>
              <a:r>
                <a:rPr kumimoji="0" lang="en-AU" sz="3323" b="1" i="0" u="none" strike="noStrike" kern="0" cap="none" spc="0" normalizeH="0" baseline="0" noProof="0" dirty="0">
                  <a:ln>
                    <a:noFill/>
                  </a:ln>
                  <a:solidFill>
                    <a:srgbClr val="FFFFFF"/>
                  </a:solidFill>
                  <a:effectLst/>
                  <a:uLnTx/>
                  <a:uFillTx/>
                  <a:latin typeface="Calibri"/>
                  <a:ea typeface="+mn-ea"/>
                  <a:cs typeface="Arial" charset="0"/>
                </a:rPr>
                <a:t>E</a:t>
              </a:r>
            </a:p>
          </p:txBody>
        </p:sp>
        <p:cxnSp>
          <p:nvCxnSpPr>
            <p:cNvPr id="19" name="Straight Arrow Connector 18">
              <a:extLst>
                <a:ext uri="{FF2B5EF4-FFF2-40B4-BE49-F238E27FC236}">
                  <a16:creationId xmlns:a16="http://schemas.microsoft.com/office/drawing/2014/main" id="{45E56479-6660-46CB-8E23-C1C4EC7393C9}"/>
                </a:ext>
              </a:extLst>
            </p:cNvPr>
            <p:cNvCxnSpPr>
              <a:cxnSpLocks/>
            </p:cNvCxnSpPr>
            <p:nvPr/>
          </p:nvCxnSpPr>
          <p:spPr>
            <a:xfrm>
              <a:off x="2657475" y="4603751"/>
              <a:ext cx="0" cy="1322388"/>
            </a:xfrm>
            <a:prstGeom prst="straightConnector1">
              <a:avLst/>
            </a:prstGeom>
            <a:noFill/>
            <a:ln w="57150" cap="flat" cmpd="sng" algn="ctr">
              <a:solidFill>
                <a:srgbClr val="1F497D">
                  <a:lumMod val="75000"/>
                  <a:lumOff val="25000"/>
                </a:srgbClr>
              </a:solidFill>
              <a:prstDash val="solid"/>
              <a:tailEnd type="arrow"/>
            </a:ln>
            <a:effectLst/>
          </p:spPr>
        </p:cxnSp>
      </p:grpSp>
      <p:sp>
        <p:nvSpPr>
          <p:cNvPr id="24" name="Content Placeholder 3">
            <a:extLst>
              <a:ext uri="{FF2B5EF4-FFF2-40B4-BE49-F238E27FC236}">
                <a16:creationId xmlns:a16="http://schemas.microsoft.com/office/drawing/2014/main" id="{7B9B16D2-51F4-49E2-ADFD-D6D53293D226}"/>
              </a:ext>
            </a:extLst>
          </p:cNvPr>
          <p:cNvSpPr txBox="1">
            <a:spLocks/>
          </p:cNvSpPr>
          <p:nvPr/>
        </p:nvSpPr>
        <p:spPr bwMode="auto">
          <a:xfrm>
            <a:off x="1762741" y="4473520"/>
            <a:ext cx="5763835" cy="33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316523" rtl="0" eaLnBrk="1" fontAlgn="auto" latinLnBrk="0" hangingPunct="1">
              <a:lnSpc>
                <a:spcPct val="90000"/>
              </a:lnSpc>
              <a:spcBef>
                <a:spcPct val="20000"/>
              </a:spcBef>
              <a:spcAft>
                <a:spcPts val="0"/>
              </a:spcAft>
              <a:buClrTx/>
              <a:buSzTx/>
              <a:buFontTx/>
              <a:buNone/>
              <a:tabLst/>
              <a:defRPr/>
            </a:pPr>
            <a:r>
              <a:rPr kumimoji="0" lang="en-AU" sz="692"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Kales, H. C., Gitlin, L. N., &amp; </a:t>
            </a:r>
            <a:r>
              <a:rPr kumimoji="0" lang="en-AU" sz="692"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Lyketsos</a:t>
            </a:r>
            <a:r>
              <a:rPr kumimoji="0" lang="en-AU" sz="692"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 G. (2014). Management of neuropsychiatric symptoms of dementia in clinical settings: recommendations from a multidisciplinary expert panel. </a:t>
            </a:r>
            <a:r>
              <a:rPr kumimoji="0" lang="en-AU" sz="692"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Journal of the American Geriatrics Society, 62</a:t>
            </a:r>
            <a:r>
              <a:rPr kumimoji="0" lang="en-AU" sz="692"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762-769. doi:10.1111/jgs.12730</a:t>
            </a:r>
            <a:r>
              <a:rPr kumimoji="0" lang="en-AU" altLang="en-US" sz="692" b="0" i="0" u="none" strike="noStrike" kern="0" cap="none" spc="0" normalizeH="0" baseline="0" noProof="0" dirty="0">
                <a:ln>
                  <a:noFill/>
                </a:ln>
                <a:solidFill>
                  <a:srgbClr val="000000"/>
                </a:solidFill>
                <a:effectLst/>
                <a:uLnTx/>
                <a:uFillTx/>
                <a:latin typeface="Arial" panose="020B0604020202020204" pitchFamily="34" charset="0"/>
                <a:ea typeface="+mn-ea"/>
                <a:cs typeface="Geneva"/>
              </a:rPr>
              <a:t>,</a:t>
            </a:r>
          </a:p>
        </p:txBody>
      </p:sp>
    </p:spTree>
    <p:extLst>
      <p:ext uri="{BB962C8B-B14F-4D97-AF65-F5344CB8AC3E}">
        <p14:creationId xmlns:p14="http://schemas.microsoft.com/office/powerpoint/2010/main" val="1420353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19801-81CB-4C3C-92AE-3715045F1F27}"/>
              </a:ext>
            </a:extLst>
          </p:cNvPr>
          <p:cNvSpPr>
            <a:spLocks noGrp="1"/>
          </p:cNvSpPr>
          <p:nvPr>
            <p:ph type="title"/>
          </p:nvPr>
        </p:nvSpPr>
        <p:spPr>
          <a:xfrm>
            <a:off x="1331640" y="0"/>
            <a:ext cx="7056784" cy="857250"/>
          </a:xfrm>
        </p:spPr>
        <p:txBody>
          <a:bodyPr/>
          <a:lstStyle/>
          <a:p>
            <a:r>
              <a:rPr lang="en-US" sz="2000" dirty="0"/>
              <a:t>Stress–Competence Models (i.e., person-environment fit)</a:t>
            </a:r>
            <a:endParaRPr lang="en-AU" sz="2000" dirty="0"/>
          </a:p>
        </p:txBody>
      </p:sp>
      <p:pic>
        <p:nvPicPr>
          <p:cNvPr id="11" name="Content Placeholder 29">
            <a:extLst>
              <a:ext uri="{FF2B5EF4-FFF2-40B4-BE49-F238E27FC236}">
                <a16:creationId xmlns:a16="http://schemas.microsoft.com/office/drawing/2014/main" id="{92466991-8128-4317-A20D-8382285D0C56}"/>
              </a:ext>
            </a:extLst>
          </p:cNvPr>
          <p:cNvPicPr>
            <a:picLocks noGrp="1"/>
          </p:cNvPicPr>
          <p:nvPr>
            <p:ph sz="half" idx="1"/>
          </p:nvPr>
        </p:nvPicPr>
        <p:blipFill rotWithShape="1">
          <a:blip r:embed="rId4" cstate="print">
            <a:extLst>
              <a:ext uri="{28A0092B-C50C-407E-A947-70E740481C1C}">
                <a14:useLocalDpi xmlns:a14="http://schemas.microsoft.com/office/drawing/2010/main" val="0"/>
              </a:ext>
            </a:extLst>
          </a:blip>
          <a:srcRect l="4627" t="6333" b="22433"/>
          <a:stretch/>
        </p:blipFill>
        <p:spPr bwMode="auto">
          <a:xfrm>
            <a:off x="2267744" y="1131590"/>
            <a:ext cx="4176464" cy="3672408"/>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602A210-4786-4A52-BE3E-A94C67686E15}"/>
              </a:ext>
            </a:extLst>
          </p:cNvPr>
          <p:cNvSpPr txBox="1"/>
          <p:nvPr/>
        </p:nvSpPr>
        <p:spPr>
          <a:xfrm>
            <a:off x="2195736" y="732810"/>
            <a:ext cx="4392488" cy="369332"/>
          </a:xfrm>
          <a:prstGeom prst="rect">
            <a:avLst/>
          </a:prstGeom>
          <a:noFill/>
        </p:spPr>
        <p:txBody>
          <a:bodyPr wrap="square">
            <a:spAutoFit/>
          </a:bodyPr>
          <a:lstStyle/>
          <a:p>
            <a:pPr marL="0" marR="0" lvl="0" indent="0" algn="ctr" defTabSz="914400" rtl="0" eaLnBrk="0" fontAlgn="auto" latinLnBrk="0" hangingPunct="0">
              <a:lnSpc>
                <a:spcPct val="100000"/>
              </a:lnSpc>
              <a:spcBef>
                <a:spcPts val="600"/>
              </a:spcBef>
              <a:spcAft>
                <a:spcPts val="0"/>
              </a:spcAft>
              <a:buClrTx/>
              <a:buSzTx/>
              <a:buFontTx/>
              <a:buNone/>
              <a:tabLst/>
              <a:defRPr/>
            </a:pPr>
            <a:r>
              <a:rPr kumimoji="0" lang="en-AU" sz="1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Arial" panose="020B0604020202020204" pitchFamily="34" charset="0"/>
              </a:rPr>
              <a:t> Lawton’s E</a:t>
            </a:r>
            <a:r>
              <a:rPr kumimoji="0" lang="en-AU" sz="1800" b="1" i="0" u="none" strike="noStrike" kern="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Arial" panose="020B0604020202020204" pitchFamily="34" charset="0"/>
              </a:rPr>
              <a:t>cological</a:t>
            </a:r>
            <a:r>
              <a:rPr kumimoji="0" lang="en-AU" sz="1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Arial" panose="020B0604020202020204" pitchFamily="34" charset="0"/>
              </a:rPr>
              <a:t> Theory of Ageing </a:t>
            </a:r>
          </a:p>
        </p:txBody>
      </p:sp>
    </p:spTree>
    <p:custDataLst>
      <p:tags r:id="rId1"/>
    </p:custDataLst>
    <p:extLst>
      <p:ext uri="{BB962C8B-B14F-4D97-AF65-F5344CB8AC3E}">
        <p14:creationId xmlns:p14="http://schemas.microsoft.com/office/powerpoint/2010/main" val="2871440899"/>
      </p:ext>
    </p:extLst>
  </p:cSld>
  <p:clrMapOvr>
    <a:masterClrMapping/>
  </p:clrMapOvr>
  <mc:AlternateContent xmlns:mc="http://schemas.openxmlformats.org/markup-compatibility/2006" xmlns:p14="http://schemas.microsoft.com/office/powerpoint/2010/main">
    <mc:Choice Requires="p14">
      <p:transition spd="slow" p14:dur="2000" advTm="146922"/>
    </mc:Choice>
    <mc:Fallback xmlns="">
      <p:transition spd="slow" advTm="146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45C0F-AEFB-68E3-5E23-B8ABDB6CCA67}"/>
              </a:ext>
            </a:extLst>
          </p:cNvPr>
          <p:cNvSpPr>
            <a:spLocks noGrp="1"/>
          </p:cNvSpPr>
          <p:nvPr>
            <p:ph idx="1"/>
          </p:nvPr>
        </p:nvSpPr>
        <p:spPr>
          <a:xfrm>
            <a:off x="92882" y="1066344"/>
            <a:ext cx="2174862" cy="3608822"/>
          </a:xfrm>
        </p:spPr>
        <p:txBody>
          <a:bodyPr vert="horz" lIns="68580" tIns="34290" rIns="68580" bIns="34290" rtlCol="0" anchor="t">
            <a:normAutofit/>
          </a:bodyPr>
          <a:lstStyle/>
          <a:p>
            <a:pPr>
              <a:spcAft>
                <a:spcPts val="900"/>
              </a:spcAft>
            </a:pPr>
            <a:r>
              <a:rPr lang="en-AU" sz="1400" dirty="0">
                <a:cs typeface="Plus Jakarta Sans Medium" pitchFamily="2" charset="77"/>
              </a:rPr>
              <a:t>CNC PAH; Senior Lecturer CHSR, UQ. </a:t>
            </a:r>
          </a:p>
          <a:p>
            <a:pPr>
              <a:spcAft>
                <a:spcPts val="900"/>
              </a:spcAft>
            </a:pPr>
            <a:r>
              <a:rPr lang="en-AU" sz="1400" dirty="0">
                <a:cs typeface="Plus Jakarta Sans Medium" pitchFamily="2" charset="77"/>
              </a:rPr>
              <a:t>Research: Hospital care for people with dementia </a:t>
            </a:r>
          </a:p>
          <a:p>
            <a:pPr>
              <a:spcAft>
                <a:spcPts val="900"/>
              </a:spcAft>
            </a:pPr>
            <a:r>
              <a:rPr lang="en-AU" sz="1400" dirty="0">
                <a:cs typeface="Plus Jakarta Sans Medium" pitchFamily="2" charset="77"/>
              </a:rPr>
              <a:t>Love to play my fiddle, cook pizza in my woodfired oven (it’s a way of life), wilderness, camping, gardening, and keeping up with what my adult kids are up to (boy and girl)  </a:t>
            </a:r>
          </a:p>
          <a:p>
            <a:pPr>
              <a:spcAft>
                <a:spcPts val="900"/>
              </a:spcAft>
            </a:pPr>
            <a:endParaRPr lang="en-AU" sz="1500" dirty="0">
              <a:cs typeface="Plus Jakarta Sans Medium" pitchFamily="2" charset="77"/>
            </a:endParaRPr>
          </a:p>
          <a:p>
            <a:pPr marL="0" indent="0">
              <a:spcAft>
                <a:spcPts val="900"/>
              </a:spcAft>
              <a:buNone/>
            </a:pPr>
            <a:endParaRPr lang="en-AU" sz="1500" dirty="0">
              <a:cs typeface="Plus Jakarta Sans Medium" pitchFamily="2" charset="77"/>
            </a:endParaRPr>
          </a:p>
          <a:p>
            <a:pPr>
              <a:spcAft>
                <a:spcPts val="900"/>
              </a:spcAft>
            </a:pPr>
            <a:endParaRPr lang="en-AU" sz="1500" dirty="0">
              <a:cs typeface="Plus Jakarta Sans Medium" pitchFamily="2" charset="77"/>
            </a:endParaRPr>
          </a:p>
        </p:txBody>
      </p:sp>
      <p:sp>
        <p:nvSpPr>
          <p:cNvPr id="6" name="Title 1">
            <a:extLst>
              <a:ext uri="{FF2B5EF4-FFF2-40B4-BE49-F238E27FC236}">
                <a16:creationId xmlns:a16="http://schemas.microsoft.com/office/drawing/2014/main" id="{1ECF77B0-2A85-C907-FBAF-0B1CCF74D506}"/>
              </a:ext>
            </a:extLst>
          </p:cNvPr>
          <p:cNvSpPr txBox="1">
            <a:spLocks/>
          </p:cNvSpPr>
          <p:nvPr/>
        </p:nvSpPr>
        <p:spPr>
          <a:xfrm>
            <a:off x="179513" y="50748"/>
            <a:ext cx="2016224"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0" kern="1200">
                <a:solidFill>
                  <a:srgbClr val="00858A"/>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srgbClr val="00858A"/>
                </a:solidFill>
                <a:effectLst/>
                <a:uLnTx/>
                <a:uFillTx/>
                <a:latin typeface="Plus Jakarta Sans"/>
                <a:ea typeface="+mj-ea"/>
                <a:cs typeface="+mj-cs"/>
              </a:rPr>
              <a:t>Fun fact about me</a:t>
            </a:r>
            <a:endParaRPr kumimoji="0" lang="en-US" sz="2800" b="1" i="0" u="none" strike="noStrike" kern="1200" cap="none" spc="0" normalizeH="0" baseline="0" noProof="0" dirty="0">
              <a:ln>
                <a:noFill/>
              </a:ln>
              <a:solidFill>
                <a:srgbClr val="00858A"/>
              </a:solidFill>
              <a:effectLst/>
              <a:uLnTx/>
              <a:uFillTx/>
              <a:latin typeface="Plus Jakarta Sans"/>
              <a:ea typeface="+mj-ea"/>
              <a:cs typeface="+mj-cs"/>
            </a:endParaRPr>
          </a:p>
        </p:txBody>
      </p:sp>
      <p:pic>
        <p:nvPicPr>
          <p:cNvPr id="4" name="Content Placeholder 3" descr="A band playing on a stage&#10;&#10;Description automatically generated with medium confidence">
            <a:extLst>
              <a:ext uri="{FF2B5EF4-FFF2-40B4-BE49-F238E27FC236}">
                <a16:creationId xmlns:a16="http://schemas.microsoft.com/office/drawing/2014/main" id="{268D61F0-470F-3F6C-FEF9-0C678AE16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66424" y="-1595"/>
            <a:ext cx="6777576" cy="513465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descr="A picture containing text, person, indoor&#10;&#10;Description automatically generated">
            <a:extLst>
              <a:ext uri="{FF2B5EF4-FFF2-40B4-BE49-F238E27FC236}">
                <a16:creationId xmlns:a16="http://schemas.microsoft.com/office/drawing/2014/main" id="{EDC9356C-0109-F293-2B84-2FE9B0468F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76" t="3139" r="9541" b="1140"/>
          <a:stretch/>
        </p:blipFill>
        <p:spPr bwMode="auto">
          <a:xfrm rot="5400000">
            <a:off x="7011992" y="213277"/>
            <a:ext cx="2346879" cy="191713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402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F834C34-B3DE-4AED-820A-51AEEB0F3FE7}"/>
              </a:ext>
            </a:extLst>
          </p:cNvPr>
          <p:cNvGrpSpPr>
            <a:grpSpLocks/>
          </p:cNvGrpSpPr>
          <p:nvPr/>
        </p:nvGrpSpPr>
        <p:grpSpPr bwMode="auto">
          <a:xfrm>
            <a:off x="1403648" y="987574"/>
            <a:ext cx="6817083" cy="3846022"/>
            <a:chOff x="642938" y="1301750"/>
            <a:chExt cx="8221662" cy="4539870"/>
          </a:xfrm>
        </p:grpSpPr>
        <p:grpSp>
          <p:nvGrpSpPr>
            <p:cNvPr id="5" name="Group 23">
              <a:extLst>
                <a:ext uri="{FF2B5EF4-FFF2-40B4-BE49-F238E27FC236}">
                  <a16:creationId xmlns:a16="http://schemas.microsoft.com/office/drawing/2014/main" id="{9655AD42-9AC6-4FFF-A66D-19141ED5F6AA}"/>
                </a:ext>
              </a:extLst>
            </p:cNvPr>
            <p:cNvGrpSpPr>
              <a:grpSpLocks/>
            </p:cNvGrpSpPr>
            <p:nvPr/>
          </p:nvGrpSpPr>
          <p:grpSpPr bwMode="auto">
            <a:xfrm>
              <a:off x="642938" y="1301750"/>
              <a:ext cx="8221662" cy="4539870"/>
              <a:chOff x="681135" y="1600200"/>
              <a:chExt cx="8221436" cy="4540362"/>
            </a:xfrm>
          </p:grpSpPr>
          <p:grpSp>
            <p:nvGrpSpPr>
              <p:cNvPr id="15" name="Group 22">
                <a:extLst>
                  <a:ext uri="{FF2B5EF4-FFF2-40B4-BE49-F238E27FC236}">
                    <a16:creationId xmlns:a16="http://schemas.microsoft.com/office/drawing/2014/main" id="{EE602792-4D71-4A28-9211-E14F1D1487D2}"/>
                  </a:ext>
                </a:extLst>
              </p:cNvPr>
              <p:cNvGrpSpPr>
                <a:grpSpLocks/>
              </p:cNvGrpSpPr>
              <p:nvPr/>
            </p:nvGrpSpPr>
            <p:grpSpPr bwMode="auto">
              <a:xfrm>
                <a:off x="681135" y="1600200"/>
                <a:ext cx="7848600" cy="4115105"/>
                <a:chOff x="685800" y="1828800"/>
                <a:chExt cx="7848600" cy="4115105"/>
              </a:xfrm>
            </p:grpSpPr>
            <p:grpSp>
              <p:nvGrpSpPr>
                <p:cNvPr id="20" name="Group 5">
                  <a:extLst>
                    <a:ext uri="{FF2B5EF4-FFF2-40B4-BE49-F238E27FC236}">
                      <a16:creationId xmlns:a16="http://schemas.microsoft.com/office/drawing/2014/main" id="{58CB0889-D09C-4E0B-8989-895DBC3E9FFA}"/>
                    </a:ext>
                  </a:extLst>
                </p:cNvPr>
                <p:cNvGrpSpPr>
                  <a:grpSpLocks/>
                </p:cNvGrpSpPr>
                <p:nvPr/>
              </p:nvGrpSpPr>
              <p:grpSpPr bwMode="auto">
                <a:xfrm>
                  <a:off x="685800" y="1828800"/>
                  <a:ext cx="7848600" cy="4114800"/>
                  <a:chOff x="685800" y="1828800"/>
                  <a:chExt cx="7848600" cy="4114800"/>
                </a:xfrm>
              </p:grpSpPr>
              <p:sp>
                <p:nvSpPr>
                  <p:cNvPr id="23" name="Rectangle 22">
                    <a:extLst>
                      <a:ext uri="{FF2B5EF4-FFF2-40B4-BE49-F238E27FC236}">
                        <a16:creationId xmlns:a16="http://schemas.microsoft.com/office/drawing/2014/main" id="{1A62B382-D4C0-4A5B-86D4-A20B466CB30C}"/>
                      </a:ext>
                    </a:extLst>
                  </p:cNvPr>
                  <p:cNvSpPr/>
                  <p:nvPr/>
                </p:nvSpPr>
                <p:spPr>
                  <a:xfrm>
                    <a:off x="685800" y="4420792"/>
                    <a:ext cx="7848384" cy="1523113"/>
                  </a:xfrm>
                  <a:prstGeom prst="rect">
                    <a:avLst/>
                  </a:prstGeom>
                  <a:solidFill>
                    <a:srgbClr val="CD153C"/>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Arial"/>
                    </a:endParaRPr>
                  </a:p>
                </p:txBody>
              </p:sp>
              <p:sp>
                <p:nvSpPr>
                  <p:cNvPr id="24" name="Rectangle 23">
                    <a:extLst>
                      <a:ext uri="{FF2B5EF4-FFF2-40B4-BE49-F238E27FC236}">
                        <a16:creationId xmlns:a16="http://schemas.microsoft.com/office/drawing/2014/main" id="{4E6A0245-0498-4329-B2E6-6A113F1CDBC2}"/>
                      </a:ext>
                    </a:extLst>
                  </p:cNvPr>
                  <p:cNvSpPr/>
                  <p:nvPr/>
                </p:nvSpPr>
                <p:spPr>
                  <a:xfrm>
                    <a:off x="685800" y="3801382"/>
                    <a:ext cx="7848384" cy="686116"/>
                  </a:xfrm>
                  <a:prstGeom prst="rect">
                    <a:avLst/>
                  </a:prstGeom>
                  <a:solidFill>
                    <a:srgbClr val="EEECE1">
                      <a:lumMod val="50000"/>
                    </a:srgbClr>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Arial"/>
                    </a:endParaRPr>
                  </a:p>
                </p:txBody>
              </p:sp>
              <p:sp>
                <p:nvSpPr>
                  <p:cNvPr id="25" name="Rectangle 24">
                    <a:extLst>
                      <a:ext uri="{FF2B5EF4-FFF2-40B4-BE49-F238E27FC236}">
                        <a16:creationId xmlns:a16="http://schemas.microsoft.com/office/drawing/2014/main" id="{0092AF2F-972B-4ACE-BB83-25B3F85613C2}"/>
                      </a:ext>
                    </a:extLst>
                  </p:cNvPr>
                  <p:cNvSpPr/>
                  <p:nvPr/>
                </p:nvSpPr>
                <p:spPr>
                  <a:xfrm>
                    <a:off x="685800" y="1828800"/>
                    <a:ext cx="7848384" cy="1972582"/>
                  </a:xfrm>
                  <a:prstGeom prst="rect">
                    <a:avLst/>
                  </a:prstGeom>
                  <a:solidFill>
                    <a:srgbClr val="EEECE1">
                      <a:lumMod val="90000"/>
                    </a:srgbClr>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Arial"/>
                    </a:endParaRPr>
                  </a:p>
                </p:txBody>
              </p:sp>
            </p:grpSp>
            <p:cxnSp>
              <p:nvCxnSpPr>
                <p:cNvPr id="21" name="Straight Connector 20">
                  <a:extLst>
                    <a:ext uri="{FF2B5EF4-FFF2-40B4-BE49-F238E27FC236}">
                      <a16:creationId xmlns:a16="http://schemas.microsoft.com/office/drawing/2014/main" id="{55709B2E-ED64-4751-97E6-CA72137406FB}"/>
                    </a:ext>
                  </a:extLst>
                </p:cNvPr>
                <p:cNvCxnSpPr/>
                <p:nvPr/>
              </p:nvCxnSpPr>
              <p:spPr>
                <a:xfrm flipH="1">
                  <a:off x="685800" y="4487498"/>
                  <a:ext cx="7848384" cy="0"/>
                </a:xfrm>
                <a:prstGeom prst="line">
                  <a:avLst/>
                </a:prstGeom>
                <a:noFill/>
                <a:ln w="19050" cap="flat" cmpd="sng" algn="ctr">
                  <a:solidFill>
                    <a:sysClr val="windowText" lastClr="000000"/>
                  </a:solidFill>
                  <a:prstDash val="dash"/>
                </a:ln>
                <a:effectLst/>
              </p:spPr>
            </p:cxnSp>
            <p:cxnSp>
              <p:nvCxnSpPr>
                <p:cNvPr id="22" name="Straight Connector 21">
                  <a:extLst>
                    <a:ext uri="{FF2B5EF4-FFF2-40B4-BE49-F238E27FC236}">
                      <a16:creationId xmlns:a16="http://schemas.microsoft.com/office/drawing/2014/main" id="{921DB452-42BF-42E7-912F-EE35DE2A315B}"/>
                    </a:ext>
                  </a:extLst>
                </p:cNvPr>
                <p:cNvCxnSpPr/>
                <p:nvPr/>
              </p:nvCxnSpPr>
              <p:spPr>
                <a:xfrm>
                  <a:off x="3505122" y="1828800"/>
                  <a:ext cx="0" cy="4115105"/>
                </a:xfrm>
                <a:prstGeom prst="line">
                  <a:avLst/>
                </a:prstGeom>
                <a:noFill/>
                <a:ln w="19050" cap="flat" cmpd="sng" algn="ctr">
                  <a:solidFill>
                    <a:sysClr val="windowText" lastClr="000000"/>
                  </a:solidFill>
                  <a:prstDash val="dash"/>
                </a:ln>
                <a:effectLst/>
              </p:spPr>
            </p:cxnSp>
          </p:grpSp>
          <p:sp>
            <p:nvSpPr>
              <p:cNvPr id="16" name="TextBox 82">
                <a:extLst>
                  <a:ext uri="{FF2B5EF4-FFF2-40B4-BE49-F238E27FC236}">
                    <a16:creationId xmlns:a16="http://schemas.microsoft.com/office/drawing/2014/main" id="{496A5433-1C8E-45A7-81D6-DB814A1F516C}"/>
                  </a:ext>
                </a:extLst>
              </p:cNvPr>
              <p:cNvSpPr txBox="1">
                <a:spLocks noChangeArrowheads="1"/>
              </p:cNvSpPr>
              <p:nvPr/>
            </p:nvSpPr>
            <p:spPr bwMode="auto">
              <a:xfrm>
                <a:off x="1028700" y="5715001"/>
                <a:ext cx="1746251" cy="39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srgbClr val="0095AF">
                        <a:lumMod val="75000"/>
                      </a:srgbClr>
                    </a:solidFill>
                    <a:effectLst/>
                    <a:uLnTx/>
                    <a:uFillTx/>
                    <a:latin typeface="Calibri" panose="020F0502020204030204" pitchFamily="34" charset="0"/>
                    <a:ea typeface="+mn-ea"/>
                    <a:cs typeface="Arial" panose="020B0604020202020204" pitchFamily="34" charset="0"/>
                  </a:rPr>
                  <a:t>AM</a:t>
                </a:r>
              </a:p>
            </p:txBody>
          </p:sp>
          <p:sp>
            <p:nvSpPr>
              <p:cNvPr id="17" name="TextBox 82">
                <a:extLst>
                  <a:ext uri="{FF2B5EF4-FFF2-40B4-BE49-F238E27FC236}">
                    <a16:creationId xmlns:a16="http://schemas.microsoft.com/office/drawing/2014/main" id="{7F3D1932-F8E2-432A-A66F-2968F063D40B}"/>
                  </a:ext>
                </a:extLst>
              </p:cNvPr>
              <p:cNvSpPr txBox="1">
                <a:spLocks noChangeArrowheads="1"/>
              </p:cNvSpPr>
              <p:nvPr/>
            </p:nvSpPr>
            <p:spPr bwMode="auto">
              <a:xfrm>
                <a:off x="5187950" y="5726891"/>
                <a:ext cx="1746251" cy="39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srgbClr val="0095AF">
                        <a:lumMod val="75000"/>
                      </a:srgbClr>
                    </a:solidFill>
                    <a:effectLst/>
                    <a:uLnTx/>
                    <a:uFillTx/>
                    <a:latin typeface="Calibri" panose="020F0502020204030204" pitchFamily="34" charset="0"/>
                    <a:ea typeface="+mn-ea"/>
                    <a:cs typeface="Arial" panose="020B0604020202020204" pitchFamily="34" charset="0"/>
                  </a:rPr>
                  <a:t>PM</a:t>
                </a:r>
              </a:p>
            </p:txBody>
          </p:sp>
          <p:sp>
            <p:nvSpPr>
              <p:cNvPr id="18" name="TextBox 82">
                <a:extLst>
                  <a:ext uri="{FF2B5EF4-FFF2-40B4-BE49-F238E27FC236}">
                    <a16:creationId xmlns:a16="http://schemas.microsoft.com/office/drawing/2014/main" id="{C2889C75-D7E2-4E29-84C1-BD0ECA636BEB}"/>
                  </a:ext>
                </a:extLst>
              </p:cNvPr>
              <p:cNvSpPr txBox="1">
                <a:spLocks noChangeArrowheads="1"/>
              </p:cNvSpPr>
              <p:nvPr/>
            </p:nvSpPr>
            <p:spPr bwMode="auto">
              <a:xfrm>
                <a:off x="3124200" y="5740887"/>
                <a:ext cx="1746251" cy="39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srgbClr val="0095AF">
                        <a:lumMod val="75000"/>
                      </a:srgbClr>
                    </a:solidFill>
                    <a:effectLst/>
                    <a:uLnTx/>
                    <a:uFillTx/>
                    <a:latin typeface="Calibri" panose="020F0502020204030204" pitchFamily="34" charset="0"/>
                    <a:ea typeface="+mn-ea"/>
                    <a:cs typeface="Arial" panose="020B0604020202020204" pitchFamily="34" charset="0"/>
                  </a:rPr>
                  <a:t>Noon</a:t>
                </a:r>
              </a:p>
            </p:txBody>
          </p:sp>
          <p:sp>
            <p:nvSpPr>
              <p:cNvPr id="19" name="TextBox 82">
                <a:extLst>
                  <a:ext uri="{FF2B5EF4-FFF2-40B4-BE49-F238E27FC236}">
                    <a16:creationId xmlns:a16="http://schemas.microsoft.com/office/drawing/2014/main" id="{9D376C0F-E7CC-4705-8D92-5DF98EFF11EC}"/>
                  </a:ext>
                </a:extLst>
              </p:cNvPr>
              <p:cNvSpPr txBox="1">
                <a:spLocks noChangeArrowheads="1"/>
              </p:cNvSpPr>
              <p:nvPr/>
            </p:nvSpPr>
            <p:spPr bwMode="auto">
              <a:xfrm>
                <a:off x="7156320" y="5712895"/>
                <a:ext cx="1746251" cy="39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a:ln>
                      <a:noFill/>
                    </a:ln>
                    <a:solidFill>
                      <a:srgbClr val="0095AF">
                        <a:lumMod val="75000"/>
                      </a:srgbClr>
                    </a:solidFill>
                    <a:effectLst/>
                    <a:uLnTx/>
                    <a:uFillTx/>
                    <a:latin typeface="Calibri" panose="020F0502020204030204" pitchFamily="34" charset="0"/>
                    <a:ea typeface="+mn-ea"/>
                    <a:cs typeface="Arial" panose="020B0604020202020204" pitchFamily="34" charset="0"/>
                  </a:rPr>
                  <a:t>Night</a:t>
                </a:r>
              </a:p>
            </p:txBody>
          </p:sp>
        </p:grpSp>
        <p:sp>
          <p:nvSpPr>
            <p:cNvPr id="6" name="TextBox 83">
              <a:extLst>
                <a:ext uri="{FF2B5EF4-FFF2-40B4-BE49-F238E27FC236}">
                  <a16:creationId xmlns:a16="http://schemas.microsoft.com/office/drawing/2014/main" id="{2115C439-3FFC-4F59-88D9-8EB31DB4EA17}"/>
                </a:ext>
              </a:extLst>
            </p:cNvPr>
            <p:cNvSpPr txBox="1">
              <a:spLocks noChangeArrowheads="1"/>
            </p:cNvSpPr>
            <p:nvPr/>
          </p:nvSpPr>
          <p:spPr bwMode="auto">
            <a:xfrm>
              <a:off x="730250" y="3609975"/>
              <a:ext cx="2243138" cy="36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4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Anxious Behaviour</a:t>
              </a:r>
            </a:p>
          </p:txBody>
        </p:sp>
        <p:sp>
          <p:nvSpPr>
            <p:cNvPr id="7" name="TextBox 82">
              <a:extLst>
                <a:ext uri="{FF2B5EF4-FFF2-40B4-BE49-F238E27FC236}">
                  <a16:creationId xmlns:a16="http://schemas.microsoft.com/office/drawing/2014/main" id="{29B23C6D-66C7-4594-82D3-A2328DF84A21}"/>
                </a:ext>
              </a:extLst>
            </p:cNvPr>
            <p:cNvSpPr txBox="1">
              <a:spLocks noChangeArrowheads="1"/>
            </p:cNvSpPr>
            <p:nvPr/>
          </p:nvSpPr>
          <p:spPr bwMode="auto">
            <a:xfrm>
              <a:off x="730250" y="3309938"/>
              <a:ext cx="1746250" cy="36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Stress Threshold</a:t>
              </a:r>
            </a:p>
          </p:txBody>
        </p:sp>
        <p:sp>
          <p:nvSpPr>
            <p:cNvPr id="8" name="TextBox 48">
              <a:extLst>
                <a:ext uri="{FF2B5EF4-FFF2-40B4-BE49-F238E27FC236}">
                  <a16:creationId xmlns:a16="http://schemas.microsoft.com/office/drawing/2014/main" id="{D9F5ED5C-D0C7-40CC-B5A8-DB16D4C19AD1}"/>
                </a:ext>
              </a:extLst>
            </p:cNvPr>
            <p:cNvSpPr txBox="1">
              <a:spLocks noChangeArrowheads="1"/>
            </p:cNvSpPr>
            <p:nvPr/>
          </p:nvSpPr>
          <p:spPr bwMode="auto">
            <a:xfrm>
              <a:off x="730250" y="2084387"/>
              <a:ext cx="2519363" cy="36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Impaired Function</a:t>
              </a:r>
            </a:p>
          </p:txBody>
        </p:sp>
        <p:sp>
          <p:nvSpPr>
            <p:cNvPr id="9" name="TextBox 84">
              <a:extLst>
                <a:ext uri="{FF2B5EF4-FFF2-40B4-BE49-F238E27FC236}">
                  <a16:creationId xmlns:a16="http://schemas.microsoft.com/office/drawing/2014/main" id="{E969AB72-D2A2-4F87-8D49-0513098D641B}"/>
                </a:ext>
              </a:extLst>
            </p:cNvPr>
            <p:cNvSpPr txBox="1">
              <a:spLocks noChangeArrowheads="1"/>
            </p:cNvSpPr>
            <p:nvPr/>
          </p:nvSpPr>
          <p:spPr bwMode="auto">
            <a:xfrm>
              <a:off x="1453899" y="4859417"/>
              <a:ext cx="2614613" cy="36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Normative behaviour</a:t>
              </a:r>
            </a:p>
          </p:txBody>
        </p:sp>
        <p:cxnSp>
          <p:nvCxnSpPr>
            <p:cNvPr id="10" name="Straight Connector 9">
              <a:extLst>
                <a:ext uri="{FF2B5EF4-FFF2-40B4-BE49-F238E27FC236}">
                  <a16:creationId xmlns:a16="http://schemas.microsoft.com/office/drawing/2014/main" id="{05C57A92-7852-4631-BED6-94636C4516D8}"/>
                </a:ext>
              </a:extLst>
            </p:cNvPr>
            <p:cNvCxnSpPr/>
            <p:nvPr/>
          </p:nvCxnSpPr>
          <p:spPr>
            <a:xfrm flipV="1">
              <a:off x="647700" y="4827241"/>
              <a:ext cx="342900" cy="308083"/>
            </a:xfrm>
            <a:prstGeom prst="line">
              <a:avLst/>
            </a:prstGeom>
            <a:noFill/>
            <a:ln w="19050" cap="flat" cmpd="sng" algn="ctr">
              <a:solidFill>
                <a:sysClr val="windowText" lastClr="000000"/>
              </a:solidFill>
              <a:prstDash val="solid"/>
            </a:ln>
            <a:effectLst/>
          </p:spPr>
        </p:cxnSp>
        <p:cxnSp>
          <p:nvCxnSpPr>
            <p:cNvPr id="11" name="Straight Connector 10">
              <a:extLst>
                <a:ext uri="{FF2B5EF4-FFF2-40B4-BE49-F238E27FC236}">
                  <a16:creationId xmlns:a16="http://schemas.microsoft.com/office/drawing/2014/main" id="{A98E6ECC-DE83-42D5-862F-8AEE8C215F12}"/>
                </a:ext>
              </a:extLst>
            </p:cNvPr>
            <p:cNvCxnSpPr/>
            <p:nvPr/>
          </p:nvCxnSpPr>
          <p:spPr>
            <a:xfrm>
              <a:off x="990600" y="4827241"/>
              <a:ext cx="190500" cy="285851"/>
            </a:xfrm>
            <a:prstGeom prst="line">
              <a:avLst/>
            </a:prstGeom>
            <a:noFill/>
            <a:ln w="19050" cap="flat" cmpd="sng" algn="ctr">
              <a:solidFill>
                <a:sysClr val="windowText" lastClr="000000"/>
              </a:solidFill>
              <a:prstDash val="solid"/>
            </a:ln>
            <a:effectLst/>
          </p:spPr>
        </p:cxnSp>
        <p:cxnSp>
          <p:nvCxnSpPr>
            <p:cNvPr id="12" name="Straight Connector 11">
              <a:extLst>
                <a:ext uri="{FF2B5EF4-FFF2-40B4-BE49-F238E27FC236}">
                  <a16:creationId xmlns:a16="http://schemas.microsoft.com/office/drawing/2014/main" id="{8CC4FB95-8F58-4C53-B111-83DC060F34EB}"/>
                </a:ext>
              </a:extLst>
            </p:cNvPr>
            <p:cNvCxnSpPr/>
            <p:nvPr/>
          </p:nvCxnSpPr>
          <p:spPr>
            <a:xfrm flipV="1">
              <a:off x="1181100" y="3459921"/>
              <a:ext cx="2039938" cy="1653170"/>
            </a:xfrm>
            <a:prstGeom prst="line">
              <a:avLst/>
            </a:prstGeom>
            <a:noFill/>
            <a:ln w="19050" cap="flat" cmpd="sng" algn="ctr">
              <a:solidFill>
                <a:sysClr val="windowText" lastClr="000000"/>
              </a:solidFill>
              <a:prstDash val="solid"/>
            </a:ln>
            <a:effectLst/>
          </p:spPr>
        </p:cxnSp>
        <p:cxnSp>
          <p:nvCxnSpPr>
            <p:cNvPr id="13" name="Straight Connector 12">
              <a:extLst>
                <a:ext uri="{FF2B5EF4-FFF2-40B4-BE49-F238E27FC236}">
                  <a16:creationId xmlns:a16="http://schemas.microsoft.com/office/drawing/2014/main" id="{07160DE7-81B7-4EC2-BA1E-46A7CF9FF7DD}"/>
                </a:ext>
              </a:extLst>
            </p:cNvPr>
            <p:cNvCxnSpPr>
              <a:endCxn id="14" idx="0"/>
            </p:cNvCxnSpPr>
            <p:nvPr/>
          </p:nvCxnSpPr>
          <p:spPr>
            <a:xfrm flipV="1">
              <a:off x="3221038" y="3074024"/>
              <a:ext cx="2147887" cy="385898"/>
            </a:xfrm>
            <a:prstGeom prst="line">
              <a:avLst/>
            </a:prstGeom>
            <a:noFill/>
            <a:ln w="19050" cap="flat" cmpd="sng" algn="ctr">
              <a:solidFill>
                <a:sysClr val="windowText" lastClr="000000"/>
              </a:solidFill>
              <a:prstDash val="solid"/>
            </a:ln>
            <a:effectLst/>
          </p:spPr>
        </p:cxnSp>
        <p:sp>
          <p:nvSpPr>
            <p:cNvPr id="14" name="Freeform 66581">
              <a:extLst>
                <a:ext uri="{FF2B5EF4-FFF2-40B4-BE49-F238E27FC236}">
                  <a16:creationId xmlns:a16="http://schemas.microsoft.com/office/drawing/2014/main" id="{63E6722D-5A70-4A68-9545-5CEB5B0D714F}"/>
                </a:ext>
              </a:extLst>
            </p:cNvPr>
            <p:cNvSpPr/>
            <p:nvPr/>
          </p:nvSpPr>
          <p:spPr>
            <a:xfrm>
              <a:off x="5368925" y="2661128"/>
              <a:ext cx="3060700" cy="1040178"/>
            </a:xfrm>
            <a:custGeom>
              <a:avLst/>
              <a:gdLst>
                <a:gd name="connsiteX0" fmla="*/ 0 w 3060440"/>
                <a:gd name="connsiteY0" fmla="*/ 412297 h 1040379"/>
                <a:gd name="connsiteX1" fmla="*/ 158620 w 3060440"/>
                <a:gd name="connsiteY1" fmla="*/ 430958 h 1040379"/>
                <a:gd name="connsiteX2" fmla="*/ 485191 w 3060440"/>
                <a:gd name="connsiteY2" fmla="*/ 953472 h 1040379"/>
                <a:gd name="connsiteX3" fmla="*/ 718457 w 3060440"/>
                <a:gd name="connsiteY3" fmla="*/ 953472 h 1040379"/>
                <a:gd name="connsiteX4" fmla="*/ 1343608 w 3060440"/>
                <a:gd name="connsiteY4" fmla="*/ 104386 h 1040379"/>
                <a:gd name="connsiteX5" fmla="*/ 1548881 w 3060440"/>
                <a:gd name="connsiteY5" fmla="*/ 95056 h 1040379"/>
                <a:gd name="connsiteX6" fmla="*/ 2015412 w 3060440"/>
                <a:gd name="connsiteY6" fmla="*/ 841505 h 1040379"/>
                <a:gd name="connsiteX7" fmla="*/ 2407298 w 3060440"/>
                <a:gd name="connsiteY7" fmla="*/ 337652 h 1040379"/>
                <a:gd name="connsiteX8" fmla="*/ 2696546 w 3060440"/>
                <a:gd name="connsiteY8" fmla="*/ 813513 h 1040379"/>
                <a:gd name="connsiteX9" fmla="*/ 3060440 w 3060440"/>
                <a:gd name="connsiteY9" fmla="*/ 328321 h 1040379"/>
                <a:gd name="connsiteX10" fmla="*/ 3060440 w 3060440"/>
                <a:gd name="connsiteY10" fmla="*/ 328321 h 104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0440" h="1040379">
                  <a:moveTo>
                    <a:pt x="0" y="412297"/>
                  </a:moveTo>
                  <a:cubicBezTo>
                    <a:pt x="38877" y="376529"/>
                    <a:pt x="77755" y="340762"/>
                    <a:pt x="158620" y="430958"/>
                  </a:cubicBezTo>
                  <a:cubicBezTo>
                    <a:pt x="239485" y="521154"/>
                    <a:pt x="391885" y="866386"/>
                    <a:pt x="485191" y="953472"/>
                  </a:cubicBezTo>
                  <a:cubicBezTo>
                    <a:pt x="578497" y="1040558"/>
                    <a:pt x="575388" y="1094986"/>
                    <a:pt x="718457" y="953472"/>
                  </a:cubicBezTo>
                  <a:cubicBezTo>
                    <a:pt x="861527" y="811958"/>
                    <a:pt x="1205204" y="247455"/>
                    <a:pt x="1343608" y="104386"/>
                  </a:cubicBezTo>
                  <a:cubicBezTo>
                    <a:pt x="1482012" y="-38683"/>
                    <a:pt x="1436914" y="-27797"/>
                    <a:pt x="1548881" y="95056"/>
                  </a:cubicBezTo>
                  <a:cubicBezTo>
                    <a:pt x="1660848" y="217909"/>
                    <a:pt x="1872343" y="801072"/>
                    <a:pt x="2015412" y="841505"/>
                  </a:cubicBezTo>
                  <a:cubicBezTo>
                    <a:pt x="2158481" y="881938"/>
                    <a:pt x="2293776" y="342317"/>
                    <a:pt x="2407298" y="337652"/>
                  </a:cubicBezTo>
                  <a:cubicBezTo>
                    <a:pt x="2520820" y="332987"/>
                    <a:pt x="2587689" y="815068"/>
                    <a:pt x="2696546" y="813513"/>
                  </a:cubicBezTo>
                  <a:cubicBezTo>
                    <a:pt x="2805403" y="811958"/>
                    <a:pt x="3060440" y="328321"/>
                    <a:pt x="3060440" y="328321"/>
                  </a:cubicBezTo>
                  <a:lnTo>
                    <a:pt x="3060440" y="328321"/>
                  </a:lnTo>
                </a:path>
              </a:pathLst>
            </a:custGeom>
            <a:noFill/>
            <a:ln w="19050"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Arial"/>
              </a:endParaRPr>
            </a:p>
          </p:txBody>
        </p:sp>
      </p:grpSp>
      <p:sp>
        <p:nvSpPr>
          <p:cNvPr id="26" name="Title 1">
            <a:extLst>
              <a:ext uri="{FF2B5EF4-FFF2-40B4-BE49-F238E27FC236}">
                <a16:creationId xmlns:a16="http://schemas.microsoft.com/office/drawing/2014/main" id="{A4D5EDB0-B304-4D95-9C6F-F63DFCB3B704}"/>
              </a:ext>
            </a:extLst>
          </p:cNvPr>
          <p:cNvSpPr txBox="1">
            <a:spLocks/>
          </p:cNvSpPr>
          <p:nvPr/>
        </p:nvSpPr>
        <p:spPr bwMode="auto">
          <a:xfrm>
            <a:off x="1310967" y="100722"/>
            <a:ext cx="6600435" cy="88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1400" b="0" i="0" u="none" strike="noStrike" kern="1200" cap="none" spc="0" normalizeH="0" baseline="0" noProof="0" dirty="0">
                <a:ln>
                  <a:noFill/>
                </a:ln>
                <a:solidFill>
                  <a:srgbClr val="0095AF">
                    <a:lumMod val="75000"/>
                  </a:srgbClr>
                </a:solidFill>
                <a:effectLst/>
                <a:uLnTx/>
                <a:uFillTx/>
                <a:latin typeface="Calibri"/>
                <a:ea typeface="+mj-ea"/>
                <a:cs typeface="Arial"/>
              </a:rPr>
              <a:t>Responsive behaviours may have a temporal pattern. As stress accumulates during the day, a persons threshold is eventually exceeded, and by afternoon or evening they may cycle between anxious and impaired function (responsive behaviours).</a:t>
            </a:r>
          </a:p>
        </p:txBody>
      </p:sp>
    </p:spTree>
    <p:extLst>
      <p:ext uri="{BB962C8B-B14F-4D97-AF65-F5344CB8AC3E}">
        <p14:creationId xmlns:p14="http://schemas.microsoft.com/office/powerpoint/2010/main" val="2963214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149D1C-E29A-43E1-A459-41DFF5349864}"/>
              </a:ext>
            </a:extLst>
          </p:cNvPr>
          <p:cNvGrpSpPr/>
          <p:nvPr/>
        </p:nvGrpSpPr>
        <p:grpSpPr>
          <a:xfrm>
            <a:off x="1114364" y="915566"/>
            <a:ext cx="6915271" cy="3888546"/>
            <a:chOff x="1393564" y="1277433"/>
            <a:chExt cx="7295290" cy="4180525"/>
          </a:xfrm>
        </p:grpSpPr>
        <p:grpSp>
          <p:nvGrpSpPr>
            <p:cNvPr id="5" name="Group 2">
              <a:extLst>
                <a:ext uri="{FF2B5EF4-FFF2-40B4-BE49-F238E27FC236}">
                  <a16:creationId xmlns:a16="http://schemas.microsoft.com/office/drawing/2014/main" id="{6C31296F-2614-4344-801A-51AE7008D638}"/>
                </a:ext>
              </a:extLst>
            </p:cNvPr>
            <p:cNvGrpSpPr>
              <a:grpSpLocks/>
            </p:cNvGrpSpPr>
            <p:nvPr/>
          </p:nvGrpSpPr>
          <p:grpSpPr bwMode="auto">
            <a:xfrm>
              <a:off x="1393564" y="1277433"/>
              <a:ext cx="7295290" cy="4180525"/>
              <a:chOff x="681038" y="1372890"/>
              <a:chExt cx="8221662" cy="4551059"/>
            </a:xfrm>
          </p:grpSpPr>
          <p:grpSp>
            <p:nvGrpSpPr>
              <p:cNvPr id="7" name="Group 21">
                <a:extLst>
                  <a:ext uri="{FF2B5EF4-FFF2-40B4-BE49-F238E27FC236}">
                    <a16:creationId xmlns:a16="http://schemas.microsoft.com/office/drawing/2014/main" id="{58AEA67B-F8AC-4546-A83D-187CD0F2038B}"/>
                  </a:ext>
                </a:extLst>
              </p:cNvPr>
              <p:cNvGrpSpPr>
                <a:grpSpLocks/>
              </p:cNvGrpSpPr>
              <p:nvPr/>
            </p:nvGrpSpPr>
            <p:grpSpPr bwMode="auto">
              <a:xfrm>
                <a:off x="681038" y="1372890"/>
                <a:ext cx="8221662" cy="4551059"/>
                <a:chOff x="681135" y="1585614"/>
                <a:chExt cx="8221436" cy="4551551"/>
              </a:xfrm>
            </p:grpSpPr>
            <p:grpSp>
              <p:nvGrpSpPr>
                <p:cNvPr id="23" name="Group 22">
                  <a:extLst>
                    <a:ext uri="{FF2B5EF4-FFF2-40B4-BE49-F238E27FC236}">
                      <a16:creationId xmlns:a16="http://schemas.microsoft.com/office/drawing/2014/main" id="{1E4F5A59-B1CB-4B76-A29E-D774C4C8A78A}"/>
                    </a:ext>
                  </a:extLst>
                </p:cNvPr>
                <p:cNvGrpSpPr>
                  <a:grpSpLocks/>
                </p:cNvGrpSpPr>
                <p:nvPr/>
              </p:nvGrpSpPr>
              <p:grpSpPr bwMode="auto">
                <a:xfrm>
                  <a:off x="681135" y="1585614"/>
                  <a:ext cx="7867433" cy="4129970"/>
                  <a:chOff x="685800" y="1814214"/>
                  <a:chExt cx="7867433" cy="4129970"/>
                </a:xfrm>
              </p:grpSpPr>
              <p:grpSp>
                <p:nvGrpSpPr>
                  <p:cNvPr id="28" name="Group 30">
                    <a:extLst>
                      <a:ext uri="{FF2B5EF4-FFF2-40B4-BE49-F238E27FC236}">
                        <a16:creationId xmlns:a16="http://schemas.microsoft.com/office/drawing/2014/main" id="{0076B758-CEAF-4910-B9EE-00B99B33CE68}"/>
                      </a:ext>
                    </a:extLst>
                  </p:cNvPr>
                  <p:cNvGrpSpPr>
                    <a:grpSpLocks/>
                  </p:cNvGrpSpPr>
                  <p:nvPr/>
                </p:nvGrpSpPr>
                <p:grpSpPr bwMode="auto">
                  <a:xfrm>
                    <a:off x="690562" y="1814214"/>
                    <a:ext cx="7853427" cy="4129970"/>
                    <a:chOff x="690562" y="1814214"/>
                    <a:chExt cx="7853427" cy="4129970"/>
                  </a:xfrm>
                </p:grpSpPr>
                <p:sp>
                  <p:nvSpPr>
                    <p:cNvPr id="34" name="Rectangle 33">
                      <a:extLst>
                        <a:ext uri="{FF2B5EF4-FFF2-40B4-BE49-F238E27FC236}">
                          <a16:creationId xmlns:a16="http://schemas.microsoft.com/office/drawing/2014/main" id="{C18A7580-DC4B-4C48-A9EA-6783D7796119}"/>
                        </a:ext>
                      </a:extLst>
                    </p:cNvPr>
                    <p:cNvSpPr/>
                    <p:nvPr/>
                  </p:nvSpPr>
                  <p:spPr>
                    <a:xfrm>
                      <a:off x="695606" y="4420555"/>
                      <a:ext cx="7848383" cy="1523629"/>
                    </a:xfrm>
                    <a:prstGeom prst="rect">
                      <a:avLst/>
                    </a:prstGeom>
                    <a:solidFill>
                      <a:srgbClr val="CD153C"/>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95AF">
                            <a:lumMod val="75000"/>
                          </a:srgbClr>
                        </a:solidFill>
                        <a:effectLst/>
                        <a:uLnTx/>
                        <a:uFillTx/>
                        <a:latin typeface="Calibri"/>
                        <a:ea typeface="+mn-ea"/>
                        <a:cs typeface="Arial"/>
                      </a:endParaRPr>
                    </a:p>
                  </p:txBody>
                </p:sp>
                <p:sp>
                  <p:nvSpPr>
                    <p:cNvPr id="35" name="Rectangle 34">
                      <a:extLst>
                        <a:ext uri="{FF2B5EF4-FFF2-40B4-BE49-F238E27FC236}">
                          <a16:creationId xmlns:a16="http://schemas.microsoft.com/office/drawing/2014/main" id="{B3AF3B9F-C287-49D5-A280-447978CA98B9}"/>
                        </a:ext>
                      </a:extLst>
                    </p:cNvPr>
                    <p:cNvSpPr/>
                    <p:nvPr/>
                  </p:nvSpPr>
                  <p:spPr>
                    <a:xfrm>
                      <a:off x="690562" y="3786995"/>
                      <a:ext cx="7853426" cy="726318"/>
                    </a:xfrm>
                    <a:prstGeom prst="rect">
                      <a:avLst/>
                    </a:prstGeom>
                    <a:solidFill>
                      <a:srgbClr val="EEECE1">
                        <a:lumMod val="50000"/>
                      </a:srgbClr>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95AF">
                            <a:lumMod val="75000"/>
                          </a:srgbClr>
                        </a:solidFill>
                        <a:effectLst/>
                        <a:uLnTx/>
                        <a:uFillTx/>
                        <a:latin typeface="Calibri"/>
                        <a:ea typeface="+mn-ea"/>
                        <a:cs typeface="Arial"/>
                      </a:endParaRPr>
                    </a:p>
                  </p:txBody>
                </p:sp>
                <p:sp>
                  <p:nvSpPr>
                    <p:cNvPr id="36" name="Rectangle 35">
                      <a:extLst>
                        <a:ext uri="{FF2B5EF4-FFF2-40B4-BE49-F238E27FC236}">
                          <a16:creationId xmlns:a16="http://schemas.microsoft.com/office/drawing/2014/main" id="{3406B813-0918-456A-83A5-074699261655}"/>
                        </a:ext>
                      </a:extLst>
                    </p:cNvPr>
                    <p:cNvSpPr/>
                    <p:nvPr/>
                  </p:nvSpPr>
                  <p:spPr>
                    <a:xfrm>
                      <a:off x="695606" y="1814214"/>
                      <a:ext cx="7848383" cy="1972781"/>
                    </a:xfrm>
                    <a:prstGeom prst="rect">
                      <a:avLst/>
                    </a:prstGeom>
                    <a:solidFill>
                      <a:srgbClr val="EEECE1">
                        <a:lumMod val="90000"/>
                      </a:srgbClr>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95AF">
                            <a:lumMod val="75000"/>
                          </a:srgbClr>
                        </a:solidFill>
                        <a:effectLst/>
                        <a:uLnTx/>
                        <a:uFillTx/>
                        <a:latin typeface="Calibri"/>
                        <a:ea typeface="+mn-ea"/>
                        <a:cs typeface="Arial"/>
                      </a:endParaRPr>
                    </a:p>
                  </p:txBody>
                </p:sp>
              </p:grpSp>
              <p:cxnSp>
                <p:nvCxnSpPr>
                  <p:cNvPr id="29" name="Straight Connector 28">
                    <a:extLst>
                      <a:ext uri="{FF2B5EF4-FFF2-40B4-BE49-F238E27FC236}">
                        <a16:creationId xmlns:a16="http://schemas.microsoft.com/office/drawing/2014/main" id="{E3E740D4-025D-45F3-8FC5-8EFA4DE6CDCA}"/>
                      </a:ext>
                    </a:extLst>
                  </p:cNvPr>
                  <p:cNvCxnSpPr/>
                  <p:nvPr/>
                </p:nvCxnSpPr>
                <p:spPr>
                  <a:xfrm flipH="1">
                    <a:off x="704850" y="4520220"/>
                    <a:ext cx="7848383" cy="0"/>
                  </a:xfrm>
                  <a:prstGeom prst="line">
                    <a:avLst/>
                  </a:prstGeom>
                  <a:noFill/>
                  <a:ln w="19050" cap="flat" cmpd="sng" algn="ctr">
                    <a:solidFill>
                      <a:sysClr val="windowText" lastClr="000000"/>
                    </a:solidFill>
                    <a:prstDash val="dash"/>
                  </a:ln>
                  <a:effectLst/>
                </p:spPr>
              </p:cxnSp>
              <p:cxnSp>
                <p:nvCxnSpPr>
                  <p:cNvPr id="30" name="Straight Connector 29">
                    <a:extLst>
                      <a:ext uri="{FF2B5EF4-FFF2-40B4-BE49-F238E27FC236}">
                        <a16:creationId xmlns:a16="http://schemas.microsoft.com/office/drawing/2014/main" id="{849E8961-6FDF-465A-BE9B-0628EE1E5DCB}"/>
                      </a:ext>
                    </a:extLst>
                  </p:cNvPr>
                  <p:cNvCxnSpPr/>
                  <p:nvPr/>
                </p:nvCxnSpPr>
                <p:spPr>
                  <a:xfrm>
                    <a:off x="685800" y="5944184"/>
                    <a:ext cx="7853146" cy="0"/>
                  </a:xfrm>
                  <a:prstGeom prst="line">
                    <a:avLst/>
                  </a:prstGeom>
                  <a:noFill/>
                  <a:ln w="19050" cap="flat" cmpd="sng" algn="ctr">
                    <a:noFill/>
                    <a:prstDash val="solid"/>
                  </a:ln>
                  <a:effectLst/>
                </p:spPr>
              </p:cxnSp>
              <p:cxnSp>
                <p:nvCxnSpPr>
                  <p:cNvPr id="31" name="Straight Connector 30">
                    <a:extLst>
                      <a:ext uri="{FF2B5EF4-FFF2-40B4-BE49-F238E27FC236}">
                        <a16:creationId xmlns:a16="http://schemas.microsoft.com/office/drawing/2014/main" id="{B427E4C7-FAF0-4951-ACCD-C420C67868BA}"/>
                      </a:ext>
                    </a:extLst>
                  </p:cNvPr>
                  <p:cNvCxnSpPr/>
                  <p:nvPr/>
                </p:nvCxnSpPr>
                <p:spPr>
                  <a:xfrm>
                    <a:off x="8538946" y="1828800"/>
                    <a:ext cx="0" cy="4115384"/>
                  </a:xfrm>
                  <a:prstGeom prst="line">
                    <a:avLst/>
                  </a:prstGeom>
                  <a:noFill/>
                  <a:ln w="19050" cap="flat" cmpd="sng" algn="ctr">
                    <a:noFill/>
                    <a:prstDash val="solid"/>
                  </a:ln>
                  <a:effectLst/>
                </p:spPr>
              </p:cxnSp>
              <p:cxnSp>
                <p:nvCxnSpPr>
                  <p:cNvPr id="32" name="Straight Connector 31">
                    <a:extLst>
                      <a:ext uri="{FF2B5EF4-FFF2-40B4-BE49-F238E27FC236}">
                        <a16:creationId xmlns:a16="http://schemas.microsoft.com/office/drawing/2014/main" id="{D58AE65C-2129-48D1-8876-56267F2F807A}"/>
                      </a:ext>
                    </a:extLst>
                  </p:cNvPr>
                  <p:cNvCxnSpPr/>
                  <p:nvPr/>
                </p:nvCxnSpPr>
                <p:spPr>
                  <a:xfrm flipH="1">
                    <a:off x="685800" y="3644788"/>
                    <a:ext cx="7848383" cy="0"/>
                  </a:xfrm>
                  <a:prstGeom prst="line">
                    <a:avLst/>
                  </a:prstGeom>
                  <a:noFill/>
                  <a:ln w="19050" cap="flat" cmpd="sng" algn="ctr">
                    <a:solidFill>
                      <a:srgbClr val="EEECE1">
                        <a:lumMod val="90000"/>
                      </a:srgbClr>
                    </a:solidFill>
                    <a:prstDash val="solid"/>
                  </a:ln>
                  <a:effectLst/>
                </p:spPr>
              </p:cxnSp>
              <p:cxnSp>
                <p:nvCxnSpPr>
                  <p:cNvPr id="33" name="Straight Connector 32">
                    <a:extLst>
                      <a:ext uri="{FF2B5EF4-FFF2-40B4-BE49-F238E27FC236}">
                        <a16:creationId xmlns:a16="http://schemas.microsoft.com/office/drawing/2014/main" id="{C4E7D01F-CE64-412A-87AF-3F05C005ACDC}"/>
                      </a:ext>
                    </a:extLst>
                  </p:cNvPr>
                  <p:cNvCxnSpPr/>
                  <p:nvPr/>
                </p:nvCxnSpPr>
                <p:spPr>
                  <a:xfrm>
                    <a:off x="3505122" y="1828800"/>
                    <a:ext cx="0" cy="4115384"/>
                  </a:xfrm>
                  <a:prstGeom prst="line">
                    <a:avLst/>
                  </a:prstGeom>
                  <a:noFill/>
                  <a:ln w="19050" cap="flat" cmpd="sng" algn="ctr">
                    <a:solidFill>
                      <a:sysClr val="windowText" lastClr="000000"/>
                    </a:solidFill>
                    <a:prstDash val="dash"/>
                  </a:ln>
                  <a:effectLst/>
                </p:spPr>
              </p:cxnSp>
            </p:grpSp>
            <p:sp>
              <p:nvSpPr>
                <p:cNvPr id="24" name="TextBox 82">
                  <a:extLst>
                    <a:ext uri="{FF2B5EF4-FFF2-40B4-BE49-F238E27FC236}">
                      <a16:creationId xmlns:a16="http://schemas.microsoft.com/office/drawing/2014/main" id="{4AE4D8CE-7D69-458B-8DB6-7B84B351EA8C}"/>
                    </a:ext>
                  </a:extLst>
                </p:cNvPr>
                <p:cNvSpPr txBox="1">
                  <a:spLocks noChangeArrowheads="1"/>
                </p:cNvSpPr>
                <p:nvPr/>
              </p:nvSpPr>
              <p:spPr bwMode="auto">
                <a:xfrm>
                  <a:off x="1028700" y="5715000"/>
                  <a:ext cx="1746250" cy="39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srgbClr val="0095AF">
                          <a:lumMod val="75000"/>
                        </a:srgbClr>
                      </a:solidFill>
                      <a:effectLst/>
                      <a:uLnTx/>
                      <a:uFillTx/>
                      <a:latin typeface="Calibri" panose="020F0502020204030204" pitchFamily="34" charset="0"/>
                      <a:ea typeface="+mn-ea"/>
                      <a:cs typeface="Arial" panose="020B0604020202020204" pitchFamily="34" charset="0"/>
                    </a:rPr>
                    <a:t>AM</a:t>
                  </a:r>
                </a:p>
              </p:txBody>
            </p:sp>
            <p:sp>
              <p:nvSpPr>
                <p:cNvPr id="25" name="TextBox 82">
                  <a:extLst>
                    <a:ext uri="{FF2B5EF4-FFF2-40B4-BE49-F238E27FC236}">
                      <a16:creationId xmlns:a16="http://schemas.microsoft.com/office/drawing/2014/main" id="{9C1E2171-6A77-4B25-9882-125A635EECFA}"/>
                    </a:ext>
                  </a:extLst>
                </p:cNvPr>
                <p:cNvSpPr txBox="1">
                  <a:spLocks noChangeArrowheads="1"/>
                </p:cNvSpPr>
                <p:nvPr/>
              </p:nvSpPr>
              <p:spPr bwMode="auto">
                <a:xfrm>
                  <a:off x="5187950" y="5726891"/>
                  <a:ext cx="1746250" cy="39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srgbClr val="0095AF">
                          <a:lumMod val="75000"/>
                        </a:srgbClr>
                      </a:solidFill>
                      <a:effectLst/>
                      <a:uLnTx/>
                      <a:uFillTx/>
                      <a:latin typeface="Calibri" panose="020F0502020204030204" pitchFamily="34" charset="0"/>
                      <a:ea typeface="+mn-ea"/>
                      <a:cs typeface="Arial" panose="020B0604020202020204" pitchFamily="34" charset="0"/>
                    </a:rPr>
                    <a:t>PM</a:t>
                  </a:r>
                </a:p>
              </p:txBody>
            </p:sp>
            <p:sp>
              <p:nvSpPr>
                <p:cNvPr id="26" name="TextBox 82">
                  <a:extLst>
                    <a:ext uri="{FF2B5EF4-FFF2-40B4-BE49-F238E27FC236}">
                      <a16:creationId xmlns:a16="http://schemas.microsoft.com/office/drawing/2014/main" id="{2FA9D0C1-1F17-436A-AEEC-F934C1CE9934}"/>
                    </a:ext>
                  </a:extLst>
                </p:cNvPr>
                <p:cNvSpPr txBox="1">
                  <a:spLocks noChangeArrowheads="1"/>
                </p:cNvSpPr>
                <p:nvPr/>
              </p:nvSpPr>
              <p:spPr bwMode="auto">
                <a:xfrm>
                  <a:off x="3124200" y="5740887"/>
                  <a:ext cx="1746250" cy="39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srgbClr val="0095AF">
                          <a:lumMod val="75000"/>
                        </a:srgbClr>
                      </a:solidFill>
                      <a:effectLst/>
                      <a:uLnTx/>
                      <a:uFillTx/>
                      <a:latin typeface="Calibri" panose="020F0502020204030204" pitchFamily="34" charset="0"/>
                      <a:ea typeface="+mn-ea"/>
                      <a:cs typeface="Arial" panose="020B0604020202020204" pitchFamily="34" charset="0"/>
                    </a:rPr>
                    <a:t>Noon</a:t>
                  </a:r>
                </a:p>
              </p:txBody>
            </p:sp>
            <p:sp>
              <p:nvSpPr>
                <p:cNvPr id="27" name="TextBox 82">
                  <a:extLst>
                    <a:ext uri="{FF2B5EF4-FFF2-40B4-BE49-F238E27FC236}">
                      <a16:creationId xmlns:a16="http://schemas.microsoft.com/office/drawing/2014/main" id="{B6A4CF55-5249-4642-976E-77681EC7BE53}"/>
                    </a:ext>
                  </a:extLst>
                </p:cNvPr>
                <p:cNvSpPr txBox="1">
                  <a:spLocks noChangeArrowheads="1"/>
                </p:cNvSpPr>
                <p:nvPr/>
              </p:nvSpPr>
              <p:spPr bwMode="auto">
                <a:xfrm>
                  <a:off x="7156321" y="5712895"/>
                  <a:ext cx="1746250" cy="39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srgbClr val="0095AF">
                          <a:lumMod val="75000"/>
                        </a:srgbClr>
                      </a:solidFill>
                      <a:effectLst/>
                      <a:uLnTx/>
                      <a:uFillTx/>
                      <a:latin typeface="Calibri" panose="020F0502020204030204" pitchFamily="34" charset="0"/>
                      <a:ea typeface="+mn-ea"/>
                      <a:cs typeface="Arial" panose="020B0604020202020204" pitchFamily="34" charset="0"/>
                    </a:rPr>
                    <a:t>Night</a:t>
                  </a:r>
                </a:p>
              </p:txBody>
            </p:sp>
          </p:grpSp>
          <p:cxnSp>
            <p:nvCxnSpPr>
              <p:cNvPr id="8" name="Straight Connector 7">
                <a:extLst>
                  <a:ext uri="{FF2B5EF4-FFF2-40B4-BE49-F238E27FC236}">
                    <a16:creationId xmlns:a16="http://schemas.microsoft.com/office/drawing/2014/main" id="{9BF80739-0E4B-4A34-BBD4-43D6FB4A1C74}"/>
                  </a:ext>
                </a:extLst>
              </p:cNvPr>
              <p:cNvCxnSpPr/>
              <p:nvPr/>
            </p:nvCxnSpPr>
            <p:spPr>
              <a:xfrm flipV="1">
                <a:off x="685801" y="4191600"/>
                <a:ext cx="762000" cy="761732"/>
              </a:xfrm>
              <a:prstGeom prst="line">
                <a:avLst/>
              </a:prstGeom>
              <a:noFill/>
              <a:ln w="19050" cap="flat" cmpd="sng" algn="ctr">
                <a:noFill/>
                <a:prstDash val="solid"/>
              </a:ln>
              <a:effectLst/>
            </p:spPr>
          </p:cxnSp>
          <p:cxnSp>
            <p:nvCxnSpPr>
              <p:cNvPr id="9" name="Straight Connector 8">
                <a:extLst>
                  <a:ext uri="{FF2B5EF4-FFF2-40B4-BE49-F238E27FC236}">
                    <a16:creationId xmlns:a16="http://schemas.microsoft.com/office/drawing/2014/main" id="{F31ABBCA-F836-4715-AE22-2D3CE6B83A66}"/>
                  </a:ext>
                </a:extLst>
              </p:cNvPr>
              <p:cNvCxnSpPr/>
              <p:nvPr/>
            </p:nvCxnSpPr>
            <p:spPr>
              <a:xfrm>
                <a:off x="1447801" y="4191600"/>
                <a:ext cx="533400" cy="914078"/>
              </a:xfrm>
              <a:prstGeom prst="line">
                <a:avLst/>
              </a:prstGeom>
              <a:noFill/>
              <a:ln w="19050" cap="flat" cmpd="sng" algn="ctr">
                <a:solidFill>
                  <a:sysClr val="windowText" lastClr="000000"/>
                </a:solidFill>
                <a:prstDash val="solid"/>
              </a:ln>
              <a:effectLst/>
            </p:spPr>
          </p:cxnSp>
          <p:cxnSp>
            <p:nvCxnSpPr>
              <p:cNvPr id="10" name="Straight Connector 9">
                <a:extLst>
                  <a:ext uri="{FF2B5EF4-FFF2-40B4-BE49-F238E27FC236}">
                    <a16:creationId xmlns:a16="http://schemas.microsoft.com/office/drawing/2014/main" id="{44C7A6C8-5FE6-4DB6-B5AB-83815D56FA20}"/>
                  </a:ext>
                </a:extLst>
              </p:cNvPr>
              <p:cNvCxnSpPr/>
              <p:nvPr/>
            </p:nvCxnSpPr>
            <p:spPr>
              <a:xfrm flipV="1">
                <a:off x="1981201" y="4191600"/>
                <a:ext cx="838200" cy="914078"/>
              </a:xfrm>
              <a:prstGeom prst="line">
                <a:avLst/>
              </a:prstGeom>
              <a:noFill/>
              <a:ln w="19050" cap="flat" cmpd="sng" algn="ctr">
                <a:solidFill>
                  <a:sysClr val="windowText" lastClr="000000"/>
                </a:solidFill>
                <a:prstDash val="solid"/>
              </a:ln>
              <a:effectLst/>
            </p:spPr>
          </p:cxnSp>
          <p:cxnSp>
            <p:nvCxnSpPr>
              <p:cNvPr id="11" name="Straight Connector 10">
                <a:extLst>
                  <a:ext uri="{FF2B5EF4-FFF2-40B4-BE49-F238E27FC236}">
                    <a16:creationId xmlns:a16="http://schemas.microsoft.com/office/drawing/2014/main" id="{B2673CD4-658E-4E07-A009-AE1D881642E0}"/>
                  </a:ext>
                </a:extLst>
              </p:cNvPr>
              <p:cNvCxnSpPr/>
              <p:nvPr/>
            </p:nvCxnSpPr>
            <p:spPr>
              <a:xfrm>
                <a:off x="2813051" y="4191600"/>
                <a:ext cx="501650" cy="914078"/>
              </a:xfrm>
              <a:prstGeom prst="line">
                <a:avLst/>
              </a:prstGeom>
              <a:noFill/>
              <a:ln w="19050" cap="flat" cmpd="sng" algn="ctr">
                <a:solidFill>
                  <a:sysClr val="windowText" lastClr="000000"/>
                </a:solidFill>
                <a:prstDash val="solid"/>
              </a:ln>
              <a:effectLst/>
            </p:spPr>
          </p:cxnSp>
          <p:cxnSp>
            <p:nvCxnSpPr>
              <p:cNvPr id="12" name="Straight Connector 11">
                <a:extLst>
                  <a:ext uri="{FF2B5EF4-FFF2-40B4-BE49-F238E27FC236}">
                    <a16:creationId xmlns:a16="http://schemas.microsoft.com/office/drawing/2014/main" id="{4977E06E-1707-4C8B-8511-3285DE4EC232}"/>
                  </a:ext>
                </a:extLst>
              </p:cNvPr>
              <p:cNvCxnSpPr/>
              <p:nvPr/>
            </p:nvCxnSpPr>
            <p:spPr>
              <a:xfrm flipV="1">
                <a:off x="3314701" y="4191600"/>
                <a:ext cx="1127125" cy="914078"/>
              </a:xfrm>
              <a:prstGeom prst="line">
                <a:avLst/>
              </a:prstGeom>
              <a:solidFill>
                <a:sysClr val="window" lastClr="FFFFFF"/>
              </a:solidFill>
              <a:ln w="19050" cap="flat" cmpd="sng" algn="ctr">
                <a:solidFill>
                  <a:sysClr val="windowText" lastClr="000000"/>
                </a:solidFill>
                <a:prstDash val="solid"/>
              </a:ln>
              <a:effectLst/>
            </p:spPr>
          </p:cxnSp>
          <p:cxnSp>
            <p:nvCxnSpPr>
              <p:cNvPr id="13" name="Straight Connector 12">
                <a:extLst>
                  <a:ext uri="{FF2B5EF4-FFF2-40B4-BE49-F238E27FC236}">
                    <a16:creationId xmlns:a16="http://schemas.microsoft.com/office/drawing/2014/main" id="{D8B1F963-666F-40D6-8060-9D9464C20294}"/>
                  </a:ext>
                </a:extLst>
              </p:cNvPr>
              <p:cNvCxnSpPr/>
              <p:nvPr/>
            </p:nvCxnSpPr>
            <p:spPr>
              <a:xfrm>
                <a:off x="4441826" y="4191600"/>
                <a:ext cx="511175" cy="837905"/>
              </a:xfrm>
              <a:prstGeom prst="line">
                <a:avLst/>
              </a:prstGeom>
              <a:noFill/>
              <a:ln w="19050" cap="flat" cmpd="sng" algn="ctr">
                <a:solidFill>
                  <a:sysClr val="windowText" lastClr="000000"/>
                </a:solidFill>
                <a:prstDash val="solid"/>
              </a:ln>
              <a:effectLst/>
            </p:spPr>
          </p:cxnSp>
          <p:cxnSp>
            <p:nvCxnSpPr>
              <p:cNvPr id="14" name="Straight Connector 13">
                <a:extLst>
                  <a:ext uri="{FF2B5EF4-FFF2-40B4-BE49-F238E27FC236}">
                    <a16:creationId xmlns:a16="http://schemas.microsoft.com/office/drawing/2014/main" id="{3CF2AAA1-DE11-44F1-A6AA-6E4A17DF6C5C}"/>
                  </a:ext>
                </a:extLst>
              </p:cNvPr>
              <p:cNvCxnSpPr/>
              <p:nvPr/>
            </p:nvCxnSpPr>
            <p:spPr>
              <a:xfrm flipV="1">
                <a:off x="4953000" y="4191600"/>
                <a:ext cx="1219200" cy="837905"/>
              </a:xfrm>
              <a:prstGeom prst="line">
                <a:avLst/>
              </a:prstGeom>
              <a:solidFill>
                <a:sysClr val="window" lastClr="FFFFFF"/>
              </a:solidFill>
              <a:ln w="19050" cap="flat" cmpd="sng" algn="ctr">
                <a:solidFill>
                  <a:sysClr val="windowText" lastClr="000000"/>
                </a:solidFill>
                <a:prstDash val="solid"/>
              </a:ln>
              <a:effectLst/>
            </p:spPr>
          </p:cxnSp>
          <p:sp>
            <p:nvSpPr>
              <p:cNvPr id="15" name="Flowchart: Connector 14">
                <a:extLst>
                  <a:ext uri="{FF2B5EF4-FFF2-40B4-BE49-F238E27FC236}">
                    <a16:creationId xmlns:a16="http://schemas.microsoft.com/office/drawing/2014/main" id="{4A7719A1-2C6F-425E-87AD-A1117CB3FB99}"/>
                  </a:ext>
                </a:extLst>
              </p:cNvPr>
              <p:cNvSpPr/>
              <p:nvPr/>
            </p:nvSpPr>
            <p:spPr>
              <a:xfrm>
                <a:off x="1425576" y="4191600"/>
                <a:ext cx="44450" cy="46022"/>
              </a:xfrm>
              <a:prstGeom prst="flowChartConnector">
                <a:avLst/>
              </a:prstGeom>
              <a:solidFill>
                <a:sysClr val="windowText" lastClr="000000"/>
              </a:solidFill>
              <a:ln w="25400"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95AF">
                      <a:lumMod val="75000"/>
                    </a:srgbClr>
                  </a:solidFill>
                  <a:effectLst/>
                  <a:uLnTx/>
                  <a:uFillTx/>
                  <a:latin typeface="Calibri"/>
                  <a:ea typeface="+mn-ea"/>
                  <a:cs typeface="Arial"/>
                </a:endParaRPr>
              </a:p>
            </p:txBody>
          </p:sp>
          <p:sp>
            <p:nvSpPr>
              <p:cNvPr id="16" name="Flowchart: Connector 15">
                <a:extLst>
                  <a:ext uri="{FF2B5EF4-FFF2-40B4-BE49-F238E27FC236}">
                    <a16:creationId xmlns:a16="http://schemas.microsoft.com/office/drawing/2014/main" id="{266ADB7E-CE8E-408E-9AC0-1258FCD199CF}"/>
                  </a:ext>
                </a:extLst>
              </p:cNvPr>
              <p:cNvSpPr/>
              <p:nvPr/>
            </p:nvSpPr>
            <p:spPr>
              <a:xfrm>
                <a:off x="2790826" y="4164623"/>
                <a:ext cx="44450" cy="46021"/>
              </a:xfrm>
              <a:prstGeom prst="flowChartConnector">
                <a:avLst/>
              </a:prstGeom>
              <a:solidFill>
                <a:sysClr val="windowText" lastClr="000000"/>
              </a:solidFill>
              <a:ln w="25400"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95AF">
                      <a:lumMod val="75000"/>
                    </a:srgbClr>
                  </a:solidFill>
                  <a:effectLst/>
                  <a:uLnTx/>
                  <a:uFillTx/>
                  <a:latin typeface="Calibri"/>
                  <a:ea typeface="+mn-ea"/>
                  <a:cs typeface="Arial"/>
                </a:endParaRPr>
              </a:p>
            </p:txBody>
          </p:sp>
          <p:sp>
            <p:nvSpPr>
              <p:cNvPr id="17" name="Flowchart: Connector 16">
                <a:extLst>
                  <a:ext uri="{FF2B5EF4-FFF2-40B4-BE49-F238E27FC236}">
                    <a16:creationId xmlns:a16="http://schemas.microsoft.com/office/drawing/2014/main" id="{8563AF28-F4E9-4195-9FFD-B5DFC2ECE9A6}"/>
                  </a:ext>
                </a:extLst>
              </p:cNvPr>
              <p:cNvSpPr/>
              <p:nvPr/>
            </p:nvSpPr>
            <p:spPr>
              <a:xfrm>
                <a:off x="4395788" y="4169383"/>
                <a:ext cx="46038" cy="44434"/>
              </a:xfrm>
              <a:prstGeom prst="flowChartConnector">
                <a:avLst/>
              </a:prstGeom>
              <a:solidFill>
                <a:sysClr val="windowText" lastClr="000000"/>
              </a:solidFill>
              <a:ln w="25400"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95AF">
                      <a:lumMod val="75000"/>
                    </a:srgbClr>
                  </a:solidFill>
                  <a:effectLst/>
                  <a:uLnTx/>
                  <a:uFillTx/>
                  <a:latin typeface="Calibri"/>
                  <a:ea typeface="+mn-ea"/>
                  <a:cs typeface="Arial"/>
                </a:endParaRPr>
              </a:p>
            </p:txBody>
          </p:sp>
          <p:sp>
            <p:nvSpPr>
              <p:cNvPr id="18" name="Flowchart: Connector 17">
                <a:extLst>
                  <a:ext uri="{FF2B5EF4-FFF2-40B4-BE49-F238E27FC236}">
                    <a16:creationId xmlns:a16="http://schemas.microsoft.com/office/drawing/2014/main" id="{9EBE3985-E8D2-4CCD-B3AC-2FEA6AD910A5}"/>
                  </a:ext>
                </a:extLst>
              </p:cNvPr>
              <p:cNvSpPr/>
              <p:nvPr/>
            </p:nvSpPr>
            <p:spPr>
              <a:xfrm>
                <a:off x="6126162" y="4191600"/>
                <a:ext cx="46038" cy="46022"/>
              </a:xfrm>
              <a:prstGeom prst="flowChartConnector">
                <a:avLst/>
              </a:prstGeom>
              <a:solidFill>
                <a:sysClr val="windowText" lastClr="000000"/>
              </a:solidFill>
              <a:ln w="25400"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95AF">
                      <a:lumMod val="75000"/>
                    </a:srgbClr>
                  </a:solidFill>
                  <a:effectLst/>
                  <a:uLnTx/>
                  <a:uFillTx/>
                  <a:latin typeface="Calibri"/>
                  <a:ea typeface="+mn-ea"/>
                  <a:cs typeface="Arial"/>
                </a:endParaRPr>
              </a:p>
            </p:txBody>
          </p:sp>
          <p:sp>
            <p:nvSpPr>
              <p:cNvPr id="19" name="TextBox 83">
                <a:extLst>
                  <a:ext uri="{FF2B5EF4-FFF2-40B4-BE49-F238E27FC236}">
                    <a16:creationId xmlns:a16="http://schemas.microsoft.com/office/drawing/2014/main" id="{B2FC13CD-19EB-4112-947A-66B97A5CBDA2}"/>
                  </a:ext>
                </a:extLst>
              </p:cNvPr>
              <p:cNvSpPr txBox="1">
                <a:spLocks noChangeArrowheads="1"/>
              </p:cNvSpPr>
              <p:nvPr/>
            </p:nvSpPr>
            <p:spPr bwMode="auto">
              <a:xfrm>
                <a:off x="737352" y="3651158"/>
                <a:ext cx="2243137" cy="39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Anxious Behaviour</a:t>
                </a:r>
              </a:p>
            </p:txBody>
          </p:sp>
          <p:sp>
            <p:nvSpPr>
              <p:cNvPr id="20" name="TextBox 82">
                <a:extLst>
                  <a:ext uri="{FF2B5EF4-FFF2-40B4-BE49-F238E27FC236}">
                    <a16:creationId xmlns:a16="http://schemas.microsoft.com/office/drawing/2014/main" id="{50C3D2DD-68BC-4721-ABF8-F4E815365A6C}"/>
                  </a:ext>
                </a:extLst>
              </p:cNvPr>
              <p:cNvSpPr txBox="1">
                <a:spLocks noChangeArrowheads="1"/>
              </p:cNvSpPr>
              <p:nvPr/>
            </p:nvSpPr>
            <p:spPr bwMode="auto">
              <a:xfrm>
                <a:off x="737352" y="3353098"/>
                <a:ext cx="2097918" cy="39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Stress Threshold</a:t>
                </a:r>
              </a:p>
            </p:txBody>
          </p:sp>
          <p:sp>
            <p:nvSpPr>
              <p:cNvPr id="21" name="TextBox 48">
                <a:extLst>
                  <a:ext uri="{FF2B5EF4-FFF2-40B4-BE49-F238E27FC236}">
                    <a16:creationId xmlns:a16="http://schemas.microsoft.com/office/drawing/2014/main" id="{0FC17681-128A-4E6F-83F7-FE24A410F8FD}"/>
                  </a:ext>
                </a:extLst>
              </p:cNvPr>
              <p:cNvSpPr txBox="1">
                <a:spLocks noChangeArrowheads="1"/>
              </p:cNvSpPr>
              <p:nvPr/>
            </p:nvSpPr>
            <p:spPr bwMode="auto">
              <a:xfrm>
                <a:off x="809625" y="2233613"/>
                <a:ext cx="2519363" cy="39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Impaired Function</a:t>
                </a:r>
              </a:p>
            </p:txBody>
          </p:sp>
          <p:sp>
            <p:nvSpPr>
              <p:cNvPr id="22" name="TextBox 84">
                <a:extLst>
                  <a:ext uri="{FF2B5EF4-FFF2-40B4-BE49-F238E27FC236}">
                    <a16:creationId xmlns:a16="http://schemas.microsoft.com/office/drawing/2014/main" id="{DE5A9B52-EA5A-4524-833C-71BC2997E204}"/>
                  </a:ext>
                </a:extLst>
              </p:cNvPr>
              <p:cNvSpPr txBox="1">
                <a:spLocks noChangeArrowheads="1"/>
              </p:cNvSpPr>
              <p:nvPr/>
            </p:nvSpPr>
            <p:spPr bwMode="auto">
              <a:xfrm>
                <a:off x="1011031" y="5129213"/>
                <a:ext cx="2614612" cy="39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Normative behaviour</a:t>
                </a:r>
              </a:p>
            </p:txBody>
          </p:sp>
        </p:grpSp>
        <p:cxnSp>
          <p:nvCxnSpPr>
            <p:cNvPr id="6" name="Straight Connector 5">
              <a:extLst>
                <a:ext uri="{FF2B5EF4-FFF2-40B4-BE49-F238E27FC236}">
                  <a16:creationId xmlns:a16="http://schemas.microsoft.com/office/drawing/2014/main" id="{832F595E-D336-4593-B23E-EC76B21FAF97}"/>
                </a:ext>
              </a:extLst>
            </p:cNvPr>
            <p:cNvCxnSpPr>
              <a:cxnSpLocks/>
            </p:cNvCxnSpPr>
            <p:nvPr/>
          </p:nvCxnSpPr>
          <p:spPr bwMode="auto">
            <a:xfrm flipH="1">
              <a:off x="1494493" y="3869204"/>
              <a:ext cx="597464" cy="747126"/>
            </a:xfrm>
            <a:prstGeom prst="line">
              <a:avLst/>
            </a:prstGeom>
            <a:noFill/>
            <a:ln w="19050" cap="flat" cmpd="sng" algn="ctr">
              <a:solidFill>
                <a:sysClr val="windowText" lastClr="000000"/>
              </a:solidFill>
              <a:prstDash val="solid"/>
            </a:ln>
            <a:effectLst/>
          </p:spPr>
        </p:cxnSp>
      </p:grpSp>
      <p:sp>
        <p:nvSpPr>
          <p:cNvPr id="37" name="Rectangle 36">
            <a:extLst>
              <a:ext uri="{FF2B5EF4-FFF2-40B4-BE49-F238E27FC236}">
                <a16:creationId xmlns:a16="http://schemas.microsoft.com/office/drawing/2014/main" id="{3635A4CE-B04D-47FD-A73D-302C8F81928D}"/>
              </a:ext>
            </a:extLst>
          </p:cNvPr>
          <p:cNvSpPr/>
          <p:nvPr/>
        </p:nvSpPr>
        <p:spPr>
          <a:xfrm>
            <a:off x="1079843" y="283313"/>
            <a:ext cx="663600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srgbClr val="0095AF">
                    <a:lumMod val="75000"/>
                  </a:srgbClr>
                </a:solidFill>
                <a:effectLst/>
                <a:uLnTx/>
                <a:uFillTx/>
                <a:latin typeface="Calibri"/>
                <a:ea typeface="+mn-ea"/>
                <a:cs typeface="Arial" panose="020B0604020202020204" pitchFamily="34" charset="0"/>
              </a:rPr>
              <a:t>Through targeted and timely interventions, stressors can be reduced, thereby avoiding  anxious behaviour, more impaired functioning and responsive behaviours.</a:t>
            </a:r>
            <a:endParaRPr kumimoji="0" lang="en-AU" sz="1400" b="0" i="0" u="none" strike="noStrike" kern="0" cap="none" spc="0" normalizeH="0" baseline="0" noProof="0" dirty="0">
              <a:ln>
                <a:noFill/>
              </a:ln>
              <a:solidFill>
                <a:srgbClr val="0095AF">
                  <a:lumMod val="75000"/>
                </a:srgbClr>
              </a:solidFill>
              <a:effectLst/>
              <a:uLnTx/>
              <a:uFillTx/>
              <a:latin typeface="Calibri"/>
              <a:ea typeface="+mn-ea"/>
              <a:cs typeface="Arial"/>
            </a:endParaRPr>
          </a:p>
        </p:txBody>
      </p:sp>
    </p:spTree>
    <p:extLst>
      <p:ext uri="{BB962C8B-B14F-4D97-AF65-F5344CB8AC3E}">
        <p14:creationId xmlns:p14="http://schemas.microsoft.com/office/powerpoint/2010/main" val="334509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980D-911F-0742-B453-B08E8DAC06B7}"/>
              </a:ext>
            </a:extLst>
          </p:cNvPr>
          <p:cNvSpPr>
            <a:spLocks noGrp="1"/>
          </p:cNvSpPr>
          <p:nvPr>
            <p:ph type="title"/>
          </p:nvPr>
        </p:nvSpPr>
        <p:spPr>
          <a:xfrm>
            <a:off x="611560" y="-65086"/>
            <a:ext cx="8229600" cy="857251"/>
          </a:xfrm>
        </p:spPr>
        <p:txBody>
          <a:bodyPr/>
          <a:lstStyle/>
          <a:p>
            <a:r>
              <a:rPr lang="en-US" sz="2400" dirty="0"/>
              <a:t>Needs-driven dementia-compromised </a:t>
            </a:r>
            <a:r>
              <a:rPr lang="en-US" sz="2400" dirty="0" err="1"/>
              <a:t>Behaviours</a:t>
            </a:r>
            <a:r>
              <a:rPr lang="en-US" sz="2400" dirty="0"/>
              <a:t> (NDBs)</a:t>
            </a:r>
          </a:p>
        </p:txBody>
      </p:sp>
      <p:grpSp>
        <p:nvGrpSpPr>
          <p:cNvPr id="4" name="Group 3">
            <a:extLst>
              <a:ext uri="{FF2B5EF4-FFF2-40B4-BE49-F238E27FC236}">
                <a16:creationId xmlns:a16="http://schemas.microsoft.com/office/drawing/2014/main" id="{1BAF9CEB-76B1-4ECA-8223-AC210538928D}"/>
              </a:ext>
            </a:extLst>
          </p:cNvPr>
          <p:cNvGrpSpPr/>
          <p:nvPr/>
        </p:nvGrpSpPr>
        <p:grpSpPr>
          <a:xfrm>
            <a:off x="1619672" y="718195"/>
            <a:ext cx="6480720" cy="3261188"/>
            <a:chOff x="0" y="2"/>
            <a:chExt cx="5571461" cy="3881484"/>
          </a:xfrm>
        </p:grpSpPr>
        <p:sp>
          <p:nvSpPr>
            <p:cNvPr id="5" name="Rounded Rectangle 6">
              <a:extLst>
                <a:ext uri="{FF2B5EF4-FFF2-40B4-BE49-F238E27FC236}">
                  <a16:creationId xmlns:a16="http://schemas.microsoft.com/office/drawing/2014/main" id="{CC62317D-6E9C-4324-B6C1-9C0C243BEE38}"/>
                </a:ext>
              </a:extLst>
            </p:cNvPr>
            <p:cNvSpPr/>
            <p:nvPr/>
          </p:nvSpPr>
          <p:spPr>
            <a:xfrm>
              <a:off x="0" y="2"/>
              <a:ext cx="2286000" cy="197119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84407" tIns="42203" rIns="84407" bIns="42203" numCol="1" spcCol="0" rtlCol="0" fromWordArt="0" anchor="ctr" anchorCtr="0" forceAA="0" compatLnSpc="1">
              <a:prstTxWarp prst="textNoShape">
                <a:avLst/>
              </a:prstTxWarp>
              <a:noAutofit/>
            </a:bodyPr>
            <a:lstStyle/>
            <a:p>
              <a:pPr marL="0" marR="0" lvl="0" indent="0" algn="ctr" defTabSz="422031" rtl="0" eaLnBrk="1" fontAlgn="auto" latinLnBrk="0" hangingPunct="1">
                <a:lnSpc>
                  <a:spcPct val="100000"/>
                </a:lnSpc>
                <a:spcBef>
                  <a:spcPts val="0"/>
                </a:spcBef>
                <a:spcAft>
                  <a:spcPts val="0"/>
                </a:spcAft>
                <a:buClrTx/>
                <a:buSzTx/>
                <a:buFontTx/>
                <a:buNone/>
                <a:tabLst/>
                <a:defRPr/>
              </a:pPr>
              <a:r>
                <a:rPr kumimoji="0" lang="en-US" sz="1015" b="1" i="0" u="sng" strike="noStrike" kern="0" cap="none" spc="0" normalizeH="0" baseline="0" noProof="0" dirty="0">
                  <a:ln>
                    <a:noFill/>
                  </a:ln>
                  <a:solidFill>
                    <a:prstClr val="black"/>
                  </a:solidFill>
                  <a:effectLst/>
                  <a:uLnTx/>
                  <a:uFillTx/>
                  <a:latin typeface="Calibri"/>
                  <a:ea typeface="Calibri"/>
                  <a:cs typeface="Times New Roman"/>
                </a:rPr>
                <a:t>Background Factors</a:t>
              </a:r>
              <a:endParaRPr kumimoji="0" lang="en-US" sz="1015" b="0" i="0" u="none" strike="noStrike" kern="0" cap="none" spc="0" normalizeH="0" baseline="0" noProof="0" dirty="0">
                <a:ln>
                  <a:noFill/>
                </a:ln>
                <a:solidFill>
                  <a:prstClr val="black"/>
                </a:solidFill>
                <a:effectLst/>
                <a:uLnTx/>
                <a:uFillTx/>
                <a:latin typeface="Calibri"/>
                <a:ea typeface="Calibri"/>
                <a:cs typeface="Times New Roman"/>
              </a:endParaRPr>
            </a:p>
            <a:p>
              <a:pPr marL="0" marR="0" lvl="0" indent="0" algn="l" defTabSz="422031" rtl="0" eaLnBrk="1" fontAlgn="auto" latinLnBrk="0" hangingPunct="1">
                <a:lnSpc>
                  <a:spcPct val="100000"/>
                </a:lnSpc>
                <a:spcBef>
                  <a:spcPts val="0"/>
                </a:spcBef>
                <a:spcAft>
                  <a:spcPts val="0"/>
                </a:spcAft>
                <a:buClrTx/>
                <a:buSzTx/>
                <a:buFontTx/>
                <a:buNone/>
                <a:tabLst/>
                <a:defRPr/>
              </a:pPr>
              <a:r>
                <a:rPr kumimoji="0" lang="en-US" sz="1015" b="1" i="1" u="none" strike="noStrike" kern="0" cap="none" spc="0" normalizeH="0" baseline="0" noProof="0" dirty="0">
                  <a:ln>
                    <a:noFill/>
                  </a:ln>
                  <a:solidFill>
                    <a:prstClr val="black"/>
                  </a:solidFill>
                  <a:effectLst/>
                  <a:uLnTx/>
                  <a:uFillTx/>
                  <a:latin typeface="Calibri"/>
                  <a:ea typeface="Calibri"/>
                  <a:cs typeface="Times New Roman"/>
                </a:rPr>
                <a:t>Neurological status</a:t>
              </a: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 Stage and cause of dementia, motor, language and sensory ability</a:t>
              </a:r>
            </a:p>
            <a:p>
              <a:pPr marL="0" marR="0" lvl="0" indent="0" algn="l" defTabSz="422031" rtl="0" eaLnBrk="1" fontAlgn="auto" latinLnBrk="0" hangingPunct="1">
                <a:lnSpc>
                  <a:spcPct val="100000"/>
                </a:lnSpc>
                <a:spcBef>
                  <a:spcPts val="0"/>
                </a:spcBef>
                <a:spcAft>
                  <a:spcPts val="0"/>
                </a:spcAft>
                <a:buClrTx/>
                <a:buSzTx/>
                <a:buFontTx/>
                <a:buNone/>
                <a:tabLst/>
                <a:defRPr/>
              </a:pPr>
              <a:r>
                <a:rPr kumimoji="0" lang="en-US" sz="1015" b="1" i="1" u="none" strike="noStrike" kern="0" cap="none" spc="0" normalizeH="0" baseline="0" noProof="0" dirty="0">
                  <a:ln>
                    <a:noFill/>
                  </a:ln>
                  <a:solidFill>
                    <a:prstClr val="black"/>
                  </a:solidFill>
                  <a:effectLst/>
                  <a:uLnTx/>
                  <a:uFillTx/>
                  <a:latin typeface="Calibri"/>
                  <a:ea typeface="Calibri"/>
                  <a:cs typeface="Times New Roman"/>
                </a:rPr>
                <a:t>Health Status</a:t>
              </a: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 age, co-morbidities, gender</a:t>
              </a:r>
            </a:p>
            <a:p>
              <a:pPr marL="0" marR="0" lvl="0" indent="0" algn="l" defTabSz="422031" rtl="0" eaLnBrk="1" fontAlgn="auto" latinLnBrk="0" hangingPunct="1">
                <a:lnSpc>
                  <a:spcPct val="100000"/>
                </a:lnSpc>
                <a:spcBef>
                  <a:spcPts val="0"/>
                </a:spcBef>
                <a:spcAft>
                  <a:spcPts val="0"/>
                </a:spcAft>
                <a:buClrTx/>
                <a:buSzTx/>
                <a:buFontTx/>
                <a:buNone/>
                <a:tabLst/>
                <a:defRPr/>
              </a:pPr>
              <a:r>
                <a:rPr kumimoji="0" lang="en-US" sz="1015" b="1" i="1" u="none" strike="noStrike" kern="0" cap="none" spc="0" normalizeH="0" baseline="0" noProof="0" dirty="0">
                  <a:ln>
                    <a:noFill/>
                  </a:ln>
                  <a:solidFill>
                    <a:prstClr val="black"/>
                  </a:solidFill>
                  <a:effectLst/>
                  <a:uLnTx/>
                  <a:uFillTx/>
                  <a:latin typeface="Calibri"/>
                  <a:ea typeface="Calibri"/>
                  <a:cs typeface="Times New Roman"/>
                </a:rPr>
                <a:t>Premorbid characteristics:</a:t>
              </a: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 personality, past life experiences, past/present career, response to stress</a:t>
              </a:r>
            </a:p>
          </p:txBody>
        </p:sp>
        <p:sp>
          <p:nvSpPr>
            <p:cNvPr id="6" name="Rounded Rectangle 7">
              <a:extLst>
                <a:ext uri="{FF2B5EF4-FFF2-40B4-BE49-F238E27FC236}">
                  <a16:creationId xmlns:a16="http://schemas.microsoft.com/office/drawing/2014/main" id="{45BEF8A5-4D19-40B5-996E-F0A2EA20CBC1}"/>
                </a:ext>
              </a:extLst>
            </p:cNvPr>
            <p:cNvSpPr/>
            <p:nvPr/>
          </p:nvSpPr>
          <p:spPr>
            <a:xfrm>
              <a:off x="3285461" y="53157"/>
              <a:ext cx="2286000" cy="2089452"/>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84407" tIns="42203" rIns="84407" bIns="42203" numCol="1" spcCol="0" rtlCol="0" fromWordArt="0" anchor="ctr" anchorCtr="0" forceAA="0" compatLnSpc="1">
              <a:prstTxWarp prst="textNoShape">
                <a:avLst/>
              </a:prstTxWarp>
              <a:noAutofit/>
            </a:bodyPr>
            <a:lstStyle/>
            <a:p>
              <a:pPr marL="0" marR="0" lvl="0" indent="0" algn="ctr" defTabSz="422031" rtl="0" eaLnBrk="1" fontAlgn="auto" latinLnBrk="0" hangingPunct="1">
                <a:lnSpc>
                  <a:spcPct val="100000"/>
                </a:lnSpc>
                <a:spcBef>
                  <a:spcPts val="0"/>
                </a:spcBef>
                <a:spcAft>
                  <a:spcPts val="0"/>
                </a:spcAft>
                <a:buClrTx/>
                <a:buSzTx/>
                <a:buFontTx/>
                <a:buNone/>
                <a:tabLst/>
                <a:defRPr/>
              </a:pPr>
              <a:r>
                <a:rPr kumimoji="0" lang="en-US" sz="1015" b="1" i="0" u="sng" strike="noStrike" kern="0" cap="none" spc="0" normalizeH="0" baseline="0" noProof="0" dirty="0">
                  <a:ln>
                    <a:noFill/>
                  </a:ln>
                  <a:solidFill>
                    <a:prstClr val="black"/>
                  </a:solidFill>
                  <a:effectLst/>
                  <a:uLnTx/>
                  <a:uFillTx/>
                  <a:latin typeface="Calibri"/>
                  <a:ea typeface="Calibri"/>
                  <a:cs typeface="Times New Roman"/>
                </a:rPr>
                <a:t>Proximal Factors</a:t>
              </a:r>
              <a:endParaRPr kumimoji="0" lang="en-US" sz="1015" b="0" i="0" u="none" strike="noStrike" kern="0" cap="none" spc="0" normalizeH="0" baseline="0" noProof="0" dirty="0">
                <a:ln>
                  <a:noFill/>
                </a:ln>
                <a:solidFill>
                  <a:prstClr val="black"/>
                </a:solidFill>
                <a:effectLst/>
                <a:uLnTx/>
                <a:uFillTx/>
                <a:latin typeface="Calibri"/>
                <a:ea typeface="Calibri"/>
                <a:cs typeface="Times New Roman"/>
              </a:endParaRPr>
            </a:p>
            <a:p>
              <a:pPr marL="0" marR="0" lvl="0" indent="0" algn="l" defTabSz="422031" rtl="0" eaLnBrk="1" fontAlgn="auto" latinLnBrk="0" hangingPunct="1">
                <a:lnSpc>
                  <a:spcPct val="100000"/>
                </a:lnSpc>
                <a:spcBef>
                  <a:spcPts val="0"/>
                </a:spcBef>
                <a:spcAft>
                  <a:spcPts val="0"/>
                </a:spcAft>
                <a:buClrTx/>
                <a:buSzTx/>
                <a:buFontTx/>
                <a:buNone/>
                <a:tabLst/>
                <a:defRPr/>
              </a:pPr>
              <a:r>
                <a:rPr kumimoji="0" lang="en-US" sz="1015" b="1" i="1" u="none" strike="noStrike" kern="0" cap="none" spc="0" normalizeH="0" baseline="0" noProof="0" dirty="0">
                  <a:ln>
                    <a:noFill/>
                  </a:ln>
                  <a:solidFill>
                    <a:prstClr val="black"/>
                  </a:solidFill>
                  <a:effectLst/>
                  <a:uLnTx/>
                  <a:uFillTx/>
                  <a:latin typeface="Calibri"/>
                  <a:ea typeface="Calibri"/>
                  <a:cs typeface="Times New Roman"/>
                </a:rPr>
                <a:t>Physiological factors: </a:t>
              </a: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hunger, thirst, pain, discomfort, need for elimination</a:t>
              </a:r>
            </a:p>
            <a:p>
              <a:pPr marL="0" marR="0" lvl="0" indent="0" algn="l" defTabSz="422031" rtl="0" eaLnBrk="1" fontAlgn="auto" latinLnBrk="0" hangingPunct="1">
                <a:lnSpc>
                  <a:spcPct val="100000"/>
                </a:lnSpc>
                <a:spcBef>
                  <a:spcPts val="0"/>
                </a:spcBef>
                <a:spcAft>
                  <a:spcPts val="0"/>
                </a:spcAft>
                <a:buClrTx/>
                <a:buSzTx/>
                <a:buFontTx/>
                <a:buNone/>
                <a:tabLst/>
                <a:defRPr/>
              </a:pPr>
              <a:r>
                <a:rPr kumimoji="0" lang="en-US" sz="1015" b="1" i="1" u="none" strike="noStrike" kern="0" cap="none" spc="0" normalizeH="0" baseline="0" noProof="0" dirty="0">
                  <a:ln>
                    <a:noFill/>
                  </a:ln>
                  <a:solidFill>
                    <a:prstClr val="black"/>
                  </a:solidFill>
                  <a:effectLst/>
                  <a:uLnTx/>
                  <a:uFillTx/>
                  <a:latin typeface="Calibri"/>
                  <a:ea typeface="Calibri"/>
                  <a:cs typeface="Times New Roman"/>
                </a:rPr>
                <a:t>Psychosocial factors: </a:t>
              </a: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mood, emotion, boredom</a:t>
              </a:r>
            </a:p>
            <a:p>
              <a:pPr marL="0" marR="0" lvl="0" indent="0" algn="l" defTabSz="422031" rtl="0" eaLnBrk="1" fontAlgn="auto" latinLnBrk="0" hangingPunct="1">
                <a:lnSpc>
                  <a:spcPct val="100000"/>
                </a:lnSpc>
                <a:spcBef>
                  <a:spcPts val="0"/>
                </a:spcBef>
                <a:spcAft>
                  <a:spcPts val="0"/>
                </a:spcAft>
                <a:buClrTx/>
                <a:buSzTx/>
                <a:buFontTx/>
                <a:buNone/>
                <a:tabLst/>
                <a:defRPr/>
              </a:pPr>
              <a:r>
                <a:rPr kumimoji="0" lang="en-US" sz="1015" b="1" i="1" u="none" strike="noStrike" kern="0" cap="none" spc="0" normalizeH="0" baseline="0" noProof="0" dirty="0">
                  <a:ln>
                    <a:noFill/>
                  </a:ln>
                  <a:solidFill>
                    <a:prstClr val="black"/>
                  </a:solidFill>
                  <a:effectLst/>
                  <a:uLnTx/>
                  <a:uFillTx/>
                  <a:latin typeface="Calibri"/>
                  <a:ea typeface="Calibri"/>
                  <a:cs typeface="Times New Roman"/>
                </a:rPr>
                <a:t>Physical environment: </a:t>
              </a: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physical design, light, temperature, noise, crowding, routine</a:t>
              </a:r>
            </a:p>
            <a:p>
              <a:pPr marL="0" marR="0" lvl="0" indent="0" algn="l" defTabSz="422031" rtl="0" eaLnBrk="1" fontAlgn="auto" latinLnBrk="0" hangingPunct="1">
                <a:lnSpc>
                  <a:spcPct val="100000"/>
                </a:lnSpc>
                <a:spcBef>
                  <a:spcPts val="0"/>
                </a:spcBef>
                <a:spcAft>
                  <a:spcPts val="0"/>
                </a:spcAft>
                <a:buClrTx/>
                <a:buSzTx/>
                <a:buFontTx/>
                <a:buNone/>
                <a:tabLst/>
                <a:defRPr/>
              </a:pPr>
              <a:r>
                <a:rPr kumimoji="0" lang="en-US" sz="1015" b="1" i="1" u="none" strike="noStrike" kern="0" cap="none" spc="0" normalizeH="0" baseline="0" noProof="0" dirty="0">
                  <a:ln>
                    <a:noFill/>
                  </a:ln>
                  <a:solidFill>
                    <a:prstClr val="black"/>
                  </a:solidFill>
                  <a:effectLst/>
                  <a:uLnTx/>
                  <a:uFillTx/>
                  <a:latin typeface="Calibri"/>
                  <a:ea typeface="Calibri"/>
                  <a:cs typeface="Times New Roman"/>
                </a:rPr>
                <a:t>Social environment: </a:t>
              </a: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staffing and staff environment, social network</a:t>
              </a:r>
            </a:p>
          </p:txBody>
        </p:sp>
        <p:sp>
          <p:nvSpPr>
            <p:cNvPr id="7" name="Rounded Rectangle 8">
              <a:extLst>
                <a:ext uri="{FF2B5EF4-FFF2-40B4-BE49-F238E27FC236}">
                  <a16:creationId xmlns:a16="http://schemas.microsoft.com/office/drawing/2014/main" id="{35635FF2-44D8-473E-8781-C618EADA59C1}"/>
                </a:ext>
              </a:extLst>
            </p:cNvPr>
            <p:cNvSpPr/>
            <p:nvPr/>
          </p:nvSpPr>
          <p:spPr>
            <a:xfrm>
              <a:off x="1749703" y="2337599"/>
              <a:ext cx="2103703" cy="1543887"/>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84407" tIns="42203" rIns="84407" bIns="42203" numCol="1" spcCol="0" rtlCol="0" fromWordArt="0" anchor="ctr" anchorCtr="0" forceAA="0" compatLnSpc="1">
              <a:prstTxWarp prst="textNoShape">
                <a:avLst/>
              </a:prstTxWarp>
              <a:noAutofit/>
            </a:bodyPr>
            <a:lstStyle/>
            <a:p>
              <a:pPr marL="0" marR="0" lvl="0" indent="0" algn="ctr" defTabSz="422031" rtl="0" eaLnBrk="1" fontAlgn="auto" latinLnBrk="0" hangingPunct="1">
                <a:lnSpc>
                  <a:spcPct val="100000"/>
                </a:lnSpc>
                <a:spcBef>
                  <a:spcPts val="0"/>
                </a:spcBef>
                <a:spcAft>
                  <a:spcPts val="0"/>
                </a:spcAft>
                <a:buClrTx/>
                <a:buSzTx/>
                <a:buFontTx/>
                <a:buNone/>
                <a:tabLst/>
                <a:defRPr/>
              </a:pPr>
              <a:r>
                <a:rPr kumimoji="0" lang="en-US" sz="1015" b="1" i="0" u="sng" strike="noStrike" kern="0" cap="none" spc="0" normalizeH="0" baseline="0" noProof="0" dirty="0">
                  <a:ln>
                    <a:noFill/>
                  </a:ln>
                  <a:solidFill>
                    <a:prstClr val="black"/>
                  </a:solidFill>
                  <a:effectLst/>
                  <a:uLnTx/>
                  <a:uFillTx/>
                  <a:latin typeface="Calibri"/>
                  <a:ea typeface="Calibri"/>
                  <a:cs typeface="Times New Roman"/>
                </a:rPr>
                <a:t>Need-Driven Behaviour (NDB)</a:t>
              </a:r>
              <a:endParaRPr kumimoji="0" lang="en-US" sz="1015" b="0" i="0" u="none" strike="noStrike" kern="0" cap="none" spc="0" normalizeH="0" baseline="0" noProof="0" dirty="0">
                <a:ln>
                  <a:noFill/>
                </a:ln>
                <a:solidFill>
                  <a:prstClr val="black"/>
                </a:solidFill>
                <a:effectLst/>
                <a:uLnTx/>
                <a:uFillTx/>
                <a:latin typeface="Calibri"/>
                <a:ea typeface="Calibri"/>
                <a:cs typeface="Times New Roman"/>
              </a:endParaRPr>
            </a:p>
            <a:p>
              <a:pPr marL="0" marR="0" lvl="0" indent="0" algn="ctr" defTabSz="422031" rtl="0" eaLnBrk="1" fontAlgn="auto" latinLnBrk="0" hangingPunct="1">
                <a:lnSpc>
                  <a:spcPct val="100000"/>
                </a:lnSpc>
                <a:spcBef>
                  <a:spcPts val="0"/>
                </a:spcBef>
                <a:spcAft>
                  <a:spcPts val="0"/>
                </a:spcAft>
                <a:buClrTx/>
                <a:buSzTx/>
                <a:buFontTx/>
                <a:buNone/>
                <a:tabLst/>
                <a:defRPr/>
              </a:pP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Agitation</a:t>
              </a:r>
            </a:p>
            <a:p>
              <a:pPr marL="0" marR="0" lvl="0" indent="0" algn="ctr" defTabSz="422031" rtl="0" eaLnBrk="1" fontAlgn="auto" latinLnBrk="0" hangingPunct="1">
                <a:lnSpc>
                  <a:spcPct val="100000"/>
                </a:lnSpc>
                <a:spcBef>
                  <a:spcPts val="0"/>
                </a:spcBef>
                <a:spcAft>
                  <a:spcPts val="0"/>
                </a:spcAft>
                <a:buClrTx/>
                <a:buSzTx/>
                <a:buFontTx/>
                <a:buNone/>
                <a:tabLst/>
                <a:defRPr/>
              </a:pP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Aggression</a:t>
              </a:r>
            </a:p>
            <a:p>
              <a:pPr marL="0" marR="0" lvl="0" indent="0" algn="ctr" defTabSz="422031" rtl="0" eaLnBrk="1" fontAlgn="auto" latinLnBrk="0" hangingPunct="1">
                <a:lnSpc>
                  <a:spcPct val="100000"/>
                </a:lnSpc>
                <a:spcBef>
                  <a:spcPts val="0"/>
                </a:spcBef>
                <a:spcAft>
                  <a:spcPts val="0"/>
                </a:spcAft>
                <a:buClrTx/>
                <a:buSzTx/>
                <a:buFontTx/>
                <a:buNone/>
                <a:tabLst/>
                <a:defRPr/>
              </a:pP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Apathy</a:t>
              </a:r>
            </a:p>
            <a:p>
              <a:pPr marL="0" marR="0" lvl="0" indent="0" algn="ctr" defTabSz="422031" rtl="0" eaLnBrk="1" fontAlgn="auto" latinLnBrk="0" hangingPunct="1">
                <a:lnSpc>
                  <a:spcPct val="100000"/>
                </a:lnSpc>
                <a:spcBef>
                  <a:spcPts val="0"/>
                </a:spcBef>
                <a:spcAft>
                  <a:spcPts val="0"/>
                </a:spcAft>
                <a:buClrTx/>
                <a:buSzTx/>
                <a:buFontTx/>
                <a:buNone/>
                <a:tabLst/>
                <a:defRPr/>
              </a:pP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Wandering</a:t>
              </a:r>
            </a:p>
            <a:p>
              <a:pPr marL="0" marR="0" lvl="0" indent="0" algn="ctr" defTabSz="422031" rtl="0" eaLnBrk="1" fontAlgn="auto" latinLnBrk="0" hangingPunct="1">
                <a:lnSpc>
                  <a:spcPct val="100000"/>
                </a:lnSpc>
                <a:spcBef>
                  <a:spcPts val="0"/>
                </a:spcBef>
                <a:spcAft>
                  <a:spcPts val="0"/>
                </a:spcAft>
                <a:buClrTx/>
                <a:buSzTx/>
                <a:buFontTx/>
                <a:buNone/>
                <a:tabLst/>
                <a:defRPr/>
              </a:pPr>
              <a:r>
                <a:rPr kumimoji="0" lang="en-US" sz="1015" b="0" i="0" u="none" strike="noStrike" kern="0" cap="none" spc="0" normalizeH="0" baseline="0" noProof="0" dirty="0" err="1">
                  <a:ln>
                    <a:noFill/>
                  </a:ln>
                  <a:solidFill>
                    <a:prstClr val="black"/>
                  </a:solidFill>
                  <a:effectLst/>
                  <a:uLnTx/>
                  <a:uFillTx/>
                  <a:latin typeface="Calibri"/>
                  <a:ea typeface="Calibri"/>
                  <a:cs typeface="Times New Roman"/>
                </a:rPr>
                <a:t>Vocalisations</a:t>
              </a:r>
              <a:r>
                <a:rPr kumimoji="0" lang="en-US" sz="1015" b="0" i="0" u="none" strike="noStrike" kern="0" cap="none" spc="0" normalizeH="0" baseline="0" noProof="0" dirty="0">
                  <a:ln>
                    <a:noFill/>
                  </a:ln>
                  <a:solidFill>
                    <a:prstClr val="black"/>
                  </a:solidFill>
                  <a:effectLst/>
                  <a:uLnTx/>
                  <a:uFillTx/>
                  <a:latin typeface="Calibri"/>
                  <a:ea typeface="Calibri"/>
                  <a:cs typeface="Times New Roman"/>
                </a:rPr>
                <a:t> </a:t>
              </a:r>
            </a:p>
          </p:txBody>
        </p:sp>
        <p:sp>
          <p:nvSpPr>
            <p:cNvPr id="8" name="Left-Right Arrow 9">
              <a:extLst>
                <a:ext uri="{FF2B5EF4-FFF2-40B4-BE49-F238E27FC236}">
                  <a16:creationId xmlns:a16="http://schemas.microsoft.com/office/drawing/2014/main" id="{6F3774BF-2A8C-41B2-91D3-E2E8734152EF}"/>
                </a:ext>
              </a:extLst>
            </p:cNvPr>
            <p:cNvSpPr/>
            <p:nvPr/>
          </p:nvSpPr>
          <p:spPr>
            <a:xfrm>
              <a:off x="2424224" y="1002916"/>
              <a:ext cx="754660" cy="425303"/>
            </a:xfrm>
            <a:prstGeom prst="lef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84407" tIns="42203" rIns="84407" bIns="42203" numCol="1" spcCol="0" rtlCol="0" fromWordArt="0" anchor="ctr" anchorCtr="0" forceAA="0" compatLnSpc="1">
              <a:prstTxWarp prst="textNoShape">
                <a:avLst/>
              </a:prstTxWarp>
              <a:noAutofit/>
            </a:bodyPr>
            <a:lstStyle/>
            <a:p>
              <a:pPr marL="0" marR="0" lvl="0" indent="0" algn="l" defTabSz="422031" rtl="0" eaLnBrk="1" fontAlgn="auto" latinLnBrk="0" hangingPunct="1">
                <a:lnSpc>
                  <a:spcPct val="100000"/>
                </a:lnSpc>
                <a:spcBef>
                  <a:spcPts val="0"/>
                </a:spcBef>
                <a:spcAft>
                  <a:spcPts val="0"/>
                </a:spcAft>
                <a:buClrTx/>
                <a:buSzTx/>
                <a:buFontTx/>
                <a:buNone/>
                <a:tabLst/>
                <a:defRPr/>
              </a:pPr>
              <a:endParaRPr kumimoji="0" lang="en-US" sz="1663" b="0" i="0" u="none" strike="noStrike" kern="0" cap="none" spc="0" normalizeH="0" baseline="0" noProof="0">
                <a:ln>
                  <a:noFill/>
                </a:ln>
                <a:solidFill>
                  <a:prstClr val="black"/>
                </a:solidFill>
                <a:effectLst/>
                <a:uLnTx/>
                <a:uFillTx/>
                <a:latin typeface="Calibri"/>
                <a:ea typeface="+mn-ea"/>
                <a:cs typeface="Arial"/>
              </a:endParaRPr>
            </a:p>
          </p:txBody>
        </p:sp>
        <p:sp>
          <p:nvSpPr>
            <p:cNvPr id="9" name="Curved Right Arrow 10">
              <a:extLst>
                <a:ext uri="{FF2B5EF4-FFF2-40B4-BE49-F238E27FC236}">
                  <a16:creationId xmlns:a16="http://schemas.microsoft.com/office/drawing/2014/main" id="{5CF7A73C-530D-44BD-B180-504B9890CA9C}"/>
                </a:ext>
              </a:extLst>
            </p:cNvPr>
            <p:cNvSpPr/>
            <p:nvPr/>
          </p:nvSpPr>
          <p:spPr>
            <a:xfrm>
              <a:off x="680956" y="2407794"/>
              <a:ext cx="776177" cy="1276454"/>
            </a:xfrm>
            <a:prstGeom prst="curved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84407" tIns="42203" rIns="84407" bIns="42203" numCol="1" spcCol="0" rtlCol="0" fromWordArt="0" anchor="ctr" anchorCtr="0" forceAA="0" compatLnSpc="1">
              <a:prstTxWarp prst="textNoShape">
                <a:avLst/>
              </a:prstTxWarp>
              <a:noAutofit/>
            </a:bodyPr>
            <a:lstStyle/>
            <a:p>
              <a:pPr marL="0" marR="0" lvl="0" indent="0" algn="l" defTabSz="422031" rtl="0" eaLnBrk="1" fontAlgn="auto" latinLnBrk="0" hangingPunct="1">
                <a:lnSpc>
                  <a:spcPct val="100000"/>
                </a:lnSpc>
                <a:spcBef>
                  <a:spcPts val="0"/>
                </a:spcBef>
                <a:spcAft>
                  <a:spcPts val="0"/>
                </a:spcAft>
                <a:buClrTx/>
                <a:buSzTx/>
                <a:buFontTx/>
                <a:buNone/>
                <a:tabLst/>
                <a:defRPr/>
              </a:pPr>
              <a:endParaRPr kumimoji="0" lang="en-US" sz="1663" b="0" i="0" u="none" strike="noStrike" kern="0" cap="none" spc="0" normalizeH="0" baseline="0" noProof="0">
                <a:ln>
                  <a:noFill/>
                </a:ln>
                <a:solidFill>
                  <a:prstClr val="black"/>
                </a:solidFill>
                <a:effectLst/>
                <a:uLnTx/>
                <a:uFillTx/>
                <a:latin typeface="Calibri"/>
                <a:ea typeface="+mn-ea"/>
                <a:cs typeface="Arial"/>
              </a:endParaRPr>
            </a:p>
          </p:txBody>
        </p:sp>
        <p:sp>
          <p:nvSpPr>
            <p:cNvPr id="10" name="Curved Left Arrow 11">
              <a:extLst>
                <a:ext uri="{FF2B5EF4-FFF2-40B4-BE49-F238E27FC236}">
                  <a16:creationId xmlns:a16="http://schemas.microsoft.com/office/drawing/2014/main" id="{CD4FE53E-65AE-4F70-87CF-2AA2A6CD301E}"/>
                </a:ext>
              </a:extLst>
            </p:cNvPr>
            <p:cNvSpPr/>
            <p:nvPr/>
          </p:nvSpPr>
          <p:spPr>
            <a:xfrm>
              <a:off x="4085738" y="2407794"/>
              <a:ext cx="978018" cy="1403498"/>
            </a:xfrm>
            <a:prstGeom prst="curvedLef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84407" tIns="42203" rIns="84407" bIns="42203" numCol="1" spcCol="0" rtlCol="0" fromWordArt="0" anchor="ctr" anchorCtr="0" forceAA="0" compatLnSpc="1">
              <a:prstTxWarp prst="textNoShape">
                <a:avLst/>
              </a:prstTxWarp>
              <a:noAutofit/>
            </a:bodyPr>
            <a:lstStyle/>
            <a:p>
              <a:pPr marL="0" marR="0" lvl="0" indent="0" algn="l" defTabSz="422031" rtl="0" eaLnBrk="1" fontAlgn="auto" latinLnBrk="0" hangingPunct="1">
                <a:lnSpc>
                  <a:spcPct val="100000"/>
                </a:lnSpc>
                <a:spcBef>
                  <a:spcPts val="0"/>
                </a:spcBef>
                <a:spcAft>
                  <a:spcPts val="0"/>
                </a:spcAft>
                <a:buClrTx/>
                <a:buSzTx/>
                <a:buFontTx/>
                <a:buNone/>
                <a:tabLst/>
                <a:defRPr/>
              </a:pPr>
              <a:endParaRPr kumimoji="0" lang="en-US" sz="1663" b="0" i="0" u="none" strike="noStrike" kern="0" cap="none" spc="0" normalizeH="0" baseline="0" noProof="0">
                <a:ln>
                  <a:noFill/>
                </a:ln>
                <a:solidFill>
                  <a:prstClr val="black"/>
                </a:solidFill>
                <a:effectLst/>
                <a:uLnTx/>
                <a:uFillTx/>
                <a:latin typeface="Calibri"/>
                <a:ea typeface="+mn-ea"/>
                <a:cs typeface="Arial"/>
              </a:endParaRPr>
            </a:p>
          </p:txBody>
        </p:sp>
      </p:grpSp>
      <p:sp>
        <p:nvSpPr>
          <p:cNvPr id="11" name="Rectangle 10">
            <a:extLst>
              <a:ext uri="{FF2B5EF4-FFF2-40B4-BE49-F238E27FC236}">
                <a16:creationId xmlns:a16="http://schemas.microsoft.com/office/drawing/2014/main" id="{0F49CFF9-D701-481B-8D72-0F0D18B6B8C8}"/>
              </a:ext>
            </a:extLst>
          </p:cNvPr>
          <p:cNvSpPr/>
          <p:nvPr/>
        </p:nvSpPr>
        <p:spPr>
          <a:xfrm>
            <a:off x="1090465" y="4287227"/>
            <a:ext cx="6698125" cy="369332"/>
          </a:xfrm>
          <a:prstGeom prst="rect">
            <a:avLst/>
          </a:prstGeom>
        </p:spPr>
        <p:txBody>
          <a:bodyPr wrap="square">
            <a:spAutoFit/>
          </a:bodyPr>
          <a:lstStyle/>
          <a:p>
            <a:pPr marL="0" marR="0" lvl="0" indent="0" algn="l" defTabSz="42203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Algase, D. L., Beck, C., </a:t>
            </a:r>
            <a:r>
              <a:rPr kumimoji="0" lang="en-US" sz="900" b="0" i="0" u="none" strike="noStrike" kern="1200" cap="none" spc="0" normalizeH="0" baseline="0" noProof="0" dirty="0" err="1">
                <a:ln>
                  <a:noFill/>
                </a:ln>
                <a:solidFill>
                  <a:srgbClr val="002060"/>
                </a:solidFill>
                <a:effectLst/>
                <a:uLnTx/>
                <a:uFillTx/>
                <a:latin typeface="Calibri"/>
                <a:ea typeface="+mn-ea"/>
                <a:cs typeface="Arial" panose="020B0604020202020204" pitchFamily="34" charset="0"/>
              </a:rPr>
              <a:t>Kolanowski</a:t>
            </a:r>
            <a:r>
              <a:rPr kumimoji="0" lang="en-US" sz="9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A., </a:t>
            </a:r>
            <a:r>
              <a:rPr kumimoji="0" lang="en-US" sz="900" b="0" i="0" u="none" strike="noStrike" kern="1200" cap="none" spc="0" normalizeH="0" baseline="0" noProof="0" dirty="0" err="1">
                <a:ln>
                  <a:noFill/>
                </a:ln>
                <a:solidFill>
                  <a:srgbClr val="002060"/>
                </a:solidFill>
                <a:effectLst/>
                <a:uLnTx/>
                <a:uFillTx/>
                <a:latin typeface="Calibri"/>
                <a:ea typeface="+mn-ea"/>
                <a:cs typeface="Arial" panose="020B0604020202020204" pitchFamily="34" charset="0"/>
              </a:rPr>
              <a:t>Whall</a:t>
            </a:r>
            <a:r>
              <a:rPr kumimoji="0" lang="en-US" sz="9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A., </a:t>
            </a:r>
            <a:r>
              <a:rPr kumimoji="0" lang="en-US" sz="900" b="0" i="0" u="none" strike="noStrike" kern="1200" cap="none" spc="0" normalizeH="0" baseline="0" noProof="0" dirty="0" err="1">
                <a:ln>
                  <a:noFill/>
                </a:ln>
                <a:solidFill>
                  <a:srgbClr val="002060"/>
                </a:solidFill>
                <a:effectLst/>
                <a:uLnTx/>
                <a:uFillTx/>
                <a:latin typeface="Calibri"/>
                <a:ea typeface="+mn-ea"/>
                <a:cs typeface="Arial" panose="020B0604020202020204" pitchFamily="34" charset="0"/>
              </a:rPr>
              <a:t>Berent</a:t>
            </a:r>
            <a:r>
              <a:rPr kumimoji="0" lang="en-US" sz="9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S., Richards, K., &amp; Beattie, E. (1996). Need-driven dementia-compromised behavior: An alternative view of disruptive behavior. </a:t>
            </a:r>
            <a:r>
              <a:rPr kumimoji="0" lang="en-US" sz="900" b="0" i="1"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American Journal of Alzheimer's Disease</a:t>
            </a:r>
            <a:r>
              <a:rPr kumimoji="0" lang="en-US" sz="9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a:t>
            </a:r>
            <a:r>
              <a:rPr kumimoji="0" lang="en-US" sz="900" b="0" i="1"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11</a:t>
            </a:r>
            <a:r>
              <a:rPr kumimoji="0" lang="en-US" sz="9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(6), 10-19.</a:t>
            </a:r>
          </a:p>
        </p:txBody>
      </p:sp>
    </p:spTree>
    <p:extLst>
      <p:ext uri="{BB962C8B-B14F-4D97-AF65-F5344CB8AC3E}">
        <p14:creationId xmlns:p14="http://schemas.microsoft.com/office/powerpoint/2010/main" val="3322981086"/>
      </p:ext>
    </p:extLst>
  </p:cSld>
  <p:clrMapOvr>
    <a:masterClrMapping/>
  </p:clrMapOvr>
  <mc:AlternateContent xmlns:mc="http://schemas.openxmlformats.org/markup-compatibility/2006" xmlns:p14="http://schemas.microsoft.com/office/powerpoint/2010/main">
    <mc:Choice Requires="p14">
      <p:transition spd="slow" p14:dur="2000" advTm="26398"/>
    </mc:Choice>
    <mc:Fallback xmlns="">
      <p:transition spd="slow" advTm="2639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DF29-7E9E-1010-1EE5-B43151E269B2}"/>
              </a:ext>
            </a:extLst>
          </p:cNvPr>
          <p:cNvSpPr>
            <a:spLocks noGrp="1"/>
          </p:cNvSpPr>
          <p:nvPr>
            <p:ph type="title"/>
          </p:nvPr>
        </p:nvSpPr>
        <p:spPr>
          <a:xfrm>
            <a:off x="0" y="-22857"/>
            <a:ext cx="9144000" cy="650392"/>
          </a:xfrm>
          <a:solidFill>
            <a:schemeClr val="accent2">
              <a:lumMod val="75000"/>
            </a:schemeClr>
          </a:solidFill>
        </p:spPr>
        <p:txBody>
          <a:bodyPr/>
          <a:lstStyle/>
          <a:p>
            <a:pPr algn="ctr">
              <a:spcBef>
                <a:spcPts val="0"/>
              </a:spcBef>
              <a:spcAft>
                <a:spcPts val="0"/>
              </a:spcAft>
            </a:pPr>
            <a:r>
              <a:rPr lang="en-AU" sz="2000" b="1" dirty="0">
                <a:solidFill>
                  <a:schemeClr val="bg1"/>
                </a:solidFill>
              </a:rPr>
              <a:t>Cognition Support Plan</a:t>
            </a:r>
            <a:endParaRPr lang="en-AU" sz="2000" dirty="0">
              <a:solidFill>
                <a:schemeClr val="bg1"/>
              </a:solidFill>
            </a:endParaRPr>
          </a:p>
        </p:txBody>
      </p:sp>
      <p:grpSp>
        <p:nvGrpSpPr>
          <p:cNvPr id="28" name="Group 27">
            <a:extLst>
              <a:ext uri="{FF2B5EF4-FFF2-40B4-BE49-F238E27FC236}">
                <a16:creationId xmlns:a16="http://schemas.microsoft.com/office/drawing/2014/main" id="{6DB117E4-D216-8E0B-8AF4-3B7139444368}"/>
              </a:ext>
            </a:extLst>
          </p:cNvPr>
          <p:cNvGrpSpPr/>
          <p:nvPr/>
        </p:nvGrpSpPr>
        <p:grpSpPr>
          <a:xfrm>
            <a:off x="1873300" y="1269756"/>
            <a:ext cx="1346585" cy="869759"/>
            <a:chOff x="1475555" y="1671213"/>
            <a:chExt cx="1346585" cy="869759"/>
          </a:xfrm>
        </p:grpSpPr>
        <p:sp>
          <p:nvSpPr>
            <p:cNvPr id="16" name="TextBox 15">
              <a:extLst>
                <a:ext uri="{FF2B5EF4-FFF2-40B4-BE49-F238E27FC236}">
                  <a16:creationId xmlns:a16="http://schemas.microsoft.com/office/drawing/2014/main" id="{87D1156F-CD9F-BDC3-D7FA-BA12CDBB7A83}"/>
                </a:ext>
              </a:extLst>
            </p:cNvPr>
            <p:cNvSpPr txBox="1"/>
            <p:nvPr/>
          </p:nvSpPr>
          <p:spPr>
            <a:xfrm>
              <a:off x="1475555" y="2294751"/>
              <a:ext cx="1346585" cy="246221"/>
            </a:xfrm>
            <a:prstGeom prst="rect">
              <a:avLst/>
            </a:prstGeom>
            <a:noFill/>
          </p:spPr>
          <p:txBody>
            <a:bodyPr wrap="square" rtlCol="0">
              <a:spAutoFit/>
            </a:bodyPr>
            <a:lstStyle/>
            <a:p>
              <a:pPr algn="ctr"/>
              <a:r>
                <a:rPr lang="en-AU" sz="1000" dirty="0">
                  <a:solidFill>
                    <a:schemeClr val="bg1"/>
                  </a:solidFill>
                </a:rPr>
                <a:t>Leisure therapist</a:t>
              </a:r>
            </a:p>
          </p:txBody>
        </p:sp>
        <p:pic>
          <p:nvPicPr>
            <p:cNvPr id="19" name="Graphic 18" descr="Sunflower with solid fill">
              <a:extLst>
                <a:ext uri="{FF2B5EF4-FFF2-40B4-BE49-F238E27FC236}">
                  <a16:creationId xmlns:a16="http://schemas.microsoft.com/office/drawing/2014/main" id="{6D48D4F2-3710-5F87-DF0F-B66847F327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7992" y="1671213"/>
              <a:ext cx="606079" cy="606079"/>
            </a:xfrm>
            <a:prstGeom prst="rect">
              <a:avLst/>
            </a:prstGeom>
          </p:spPr>
        </p:pic>
      </p:grpSp>
      <p:grpSp>
        <p:nvGrpSpPr>
          <p:cNvPr id="21" name="Group 20">
            <a:extLst>
              <a:ext uri="{FF2B5EF4-FFF2-40B4-BE49-F238E27FC236}">
                <a16:creationId xmlns:a16="http://schemas.microsoft.com/office/drawing/2014/main" id="{3E571C2E-07C9-9D25-8A2F-852E36A70029}"/>
              </a:ext>
            </a:extLst>
          </p:cNvPr>
          <p:cNvGrpSpPr/>
          <p:nvPr/>
        </p:nvGrpSpPr>
        <p:grpSpPr>
          <a:xfrm>
            <a:off x="3099027" y="945303"/>
            <a:ext cx="1271024" cy="736538"/>
            <a:chOff x="6012160" y="1203067"/>
            <a:chExt cx="1490803" cy="819771"/>
          </a:xfrm>
        </p:grpSpPr>
        <p:pic>
          <p:nvPicPr>
            <p:cNvPr id="23" name="Graphic 22" descr="Stethoscope outline">
              <a:extLst>
                <a:ext uri="{FF2B5EF4-FFF2-40B4-BE49-F238E27FC236}">
                  <a16:creationId xmlns:a16="http://schemas.microsoft.com/office/drawing/2014/main" id="{0E850AC5-C541-D36F-F8F9-415840EB40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4527" y="1203067"/>
              <a:ext cx="572174" cy="572174"/>
            </a:xfrm>
            <a:prstGeom prst="rect">
              <a:avLst/>
            </a:prstGeom>
          </p:spPr>
        </p:pic>
        <p:sp>
          <p:nvSpPr>
            <p:cNvPr id="25" name="TextBox 24">
              <a:extLst>
                <a:ext uri="{FF2B5EF4-FFF2-40B4-BE49-F238E27FC236}">
                  <a16:creationId xmlns:a16="http://schemas.microsoft.com/office/drawing/2014/main" id="{42227639-6FFB-CDEB-5FD0-D6600C13B2D1}"/>
                </a:ext>
              </a:extLst>
            </p:cNvPr>
            <p:cNvSpPr txBox="1"/>
            <p:nvPr/>
          </p:nvSpPr>
          <p:spPr>
            <a:xfrm>
              <a:off x="6012160" y="1748793"/>
              <a:ext cx="1490803" cy="274045"/>
            </a:xfrm>
            <a:prstGeom prst="rect">
              <a:avLst/>
            </a:prstGeom>
            <a:noFill/>
          </p:spPr>
          <p:txBody>
            <a:bodyPr wrap="square" rtlCol="0">
              <a:spAutoFit/>
            </a:bodyPr>
            <a:lstStyle/>
            <a:p>
              <a:pPr algn="ctr"/>
              <a:r>
                <a:rPr lang="en-AU" sz="1000" dirty="0">
                  <a:solidFill>
                    <a:schemeClr val="bg1"/>
                  </a:solidFill>
                </a:rPr>
                <a:t>Geriatrician</a:t>
              </a:r>
            </a:p>
          </p:txBody>
        </p:sp>
      </p:grpSp>
      <p:grpSp>
        <p:nvGrpSpPr>
          <p:cNvPr id="43" name="Group 42">
            <a:extLst>
              <a:ext uri="{FF2B5EF4-FFF2-40B4-BE49-F238E27FC236}">
                <a16:creationId xmlns:a16="http://schemas.microsoft.com/office/drawing/2014/main" id="{375DBB49-8DEC-F1F5-FD7F-1A14093C9DDC}"/>
              </a:ext>
            </a:extLst>
          </p:cNvPr>
          <p:cNvGrpSpPr/>
          <p:nvPr/>
        </p:nvGrpSpPr>
        <p:grpSpPr>
          <a:xfrm>
            <a:off x="3740080" y="2371680"/>
            <a:ext cx="1504249" cy="1690019"/>
            <a:chOff x="3330666" y="1866513"/>
            <a:chExt cx="1930804" cy="1952640"/>
          </a:xfrm>
        </p:grpSpPr>
        <p:pic>
          <p:nvPicPr>
            <p:cNvPr id="4" name="Graphic 3" descr="Clipboard outline">
              <a:extLst>
                <a:ext uri="{FF2B5EF4-FFF2-40B4-BE49-F238E27FC236}">
                  <a16:creationId xmlns:a16="http://schemas.microsoft.com/office/drawing/2014/main" id="{29F05BA4-1A13-779F-5672-AD24D75944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86964" y="1866513"/>
              <a:ext cx="1321296" cy="1321296"/>
            </a:xfrm>
            <a:prstGeom prst="rect">
              <a:avLst/>
            </a:prstGeom>
          </p:spPr>
        </p:pic>
        <p:sp>
          <p:nvSpPr>
            <p:cNvPr id="31" name="TextBox 30">
              <a:extLst>
                <a:ext uri="{FF2B5EF4-FFF2-40B4-BE49-F238E27FC236}">
                  <a16:creationId xmlns:a16="http://schemas.microsoft.com/office/drawing/2014/main" id="{1C7B59F7-DD4B-A77D-9F38-929277B3C939}"/>
                </a:ext>
              </a:extLst>
            </p:cNvPr>
            <p:cNvSpPr txBox="1"/>
            <p:nvPr/>
          </p:nvSpPr>
          <p:spPr>
            <a:xfrm>
              <a:off x="3330666" y="3143507"/>
              <a:ext cx="1930804" cy="675646"/>
            </a:xfrm>
            <a:prstGeom prst="rect">
              <a:avLst/>
            </a:prstGeom>
            <a:noFill/>
            <a:ln>
              <a:solidFill>
                <a:srgbClr val="FFC000"/>
              </a:solidFill>
            </a:ln>
          </p:spPr>
          <p:txBody>
            <a:bodyPr wrap="square" rtlCol="0">
              <a:spAutoFit/>
            </a:bodyPr>
            <a:lstStyle/>
            <a:p>
              <a:pPr algn="ctr"/>
              <a:r>
                <a:rPr lang="en-AU" sz="1600" b="1" dirty="0">
                  <a:solidFill>
                    <a:srgbClr val="FFC000"/>
                  </a:solidFill>
                </a:rPr>
                <a:t>Cognition Support Plan </a:t>
              </a:r>
            </a:p>
          </p:txBody>
        </p:sp>
      </p:grpSp>
      <p:grpSp>
        <p:nvGrpSpPr>
          <p:cNvPr id="68" name="Group 67">
            <a:extLst>
              <a:ext uri="{FF2B5EF4-FFF2-40B4-BE49-F238E27FC236}">
                <a16:creationId xmlns:a16="http://schemas.microsoft.com/office/drawing/2014/main" id="{1E2DD5D7-19E1-2572-C4B9-17517AC22B9B}"/>
              </a:ext>
            </a:extLst>
          </p:cNvPr>
          <p:cNvGrpSpPr/>
          <p:nvPr/>
        </p:nvGrpSpPr>
        <p:grpSpPr>
          <a:xfrm>
            <a:off x="3734539" y="4208864"/>
            <a:ext cx="3461002" cy="483453"/>
            <a:chOff x="4404264" y="3511550"/>
            <a:chExt cx="3461002" cy="483453"/>
          </a:xfrm>
        </p:grpSpPr>
        <p:sp>
          <p:nvSpPr>
            <p:cNvPr id="67" name="Arrow: Pentagon 66">
              <a:extLst>
                <a:ext uri="{FF2B5EF4-FFF2-40B4-BE49-F238E27FC236}">
                  <a16:creationId xmlns:a16="http://schemas.microsoft.com/office/drawing/2014/main" id="{FBFFBBE9-1BCF-3649-2269-47E49E57EC0B}"/>
                </a:ext>
              </a:extLst>
            </p:cNvPr>
            <p:cNvSpPr/>
            <p:nvPr/>
          </p:nvSpPr>
          <p:spPr>
            <a:xfrm>
              <a:off x="4404264" y="3511550"/>
              <a:ext cx="3461002" cy="483453"/>
            </a:xfrm>
            <a:prstGeom prst="homePlate">
              <a:avLst/>
            </a:prstGeom>
            <a:solidFill>
              <a:schemeClr val="tx1">
                <a:lumMod val="75000"/>
                <a:lumOff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C56FF46D-9B8B-8A3E-A01F-7BAF2BFA0763}"/>
                </a:ext>
              </a:extLst>
            </p:cNvPr>
            <p:cNvSpPr txBox="1"/>
            <p:nvPr/>
          </p:nvSpPr>
          <p:spPr>
            <a:xfrm>
              <a:off x="5148064" y="3515026"/>
              <a:ext cx="1800200" cy="461665"/>
            </a:xfrm>
            <a:prstGeom prst="rect">
              <a:avLst/>
            </a:prstGeom>
            <a:noFill/>
          </p:spPr>
          <p:txBody>
            <a:bodyPr wrap="square" rtlCol="0">
              <a:spAutoFit/>
            </a:bodyPr>
            <a:lstStyle/>
            <a:p>
              <a:pPr algn="ctr"/>
              <a:r>
                <a:rPr lang="en-AU" sz="1200" dirty="0">
                  <a:solidFill>
                    <a:srgbClr val="FFC000"/>
                  </a:solidFill>
                </a:rPr>
                <a:t>Community transition/support</a:t>
              </a:r>
            </a:p>
          </p:txBody>
        </p:sp>
      </p:grpSp>
      <p:grpSp>
        <p:nvGrpSpPr>
          <p:cNvPr id="56" name="Group 55">
            <a:extLst>
              <a:ext uri="{FF2B5EF4-FFF2-40B4-BE49-F238E27FC236}">
                <a16:creationId xmlns:a16="http://schemas.microsoft.com/office/drawing/2014/main" id="{35E5D008-91BB-BA5A-AB66-57BDF055E122}"/>
              </a:ext>
            </a:extLst>
          </p:cNvPr>
          <p:cNvGrpSpPr/>
          <p:nvPr/>
        </p:nvGrpSpPr>
        <p:grpSpPr>
          <a:xfrm>
            <a:off x="5220072" y="1347614"/>
            <a:ext cx="1406834" cy="668453"/>
            <a:chOff x="467282" y="2581618"/>
            <a:chExt cx="1541588" cy="716015"/>
          </a:xfrm>
        </p:grpSpPr>
        <p:sp>
          <p:nvSpPr>
            <p:cNvPr id="50" name="TextBox 49">
              <a:extLst>
                <a:ext uri="{FF2B5EF4-FFF2-40B4-BE49-F238E27FC236}">
                  <a16:creationId xmlns:a16="http://schemas.microsoft.com/office/drawing/2014/main" id="{0B4700A5-8013-77B5-5D76-4AAD28211E41}"/>
                </a:ext>
              </a:extLst>
            </p:cNvPr>
            <p:cNvSpPr txBox="1"/>
            <p:nvPr/>
          </p:nvSpPr>
          <p:spPr>
            <a:xfrm>
              <a:off x="467282" y="3033893"/>
              <a:ext cx="1541588" cy="263740"/>
            </a:xfrm>
            <a:prstGeom prst="rect">
              <a:avLst/>
            </a:prstGeom>
            <a:noFill/>
          </p:spPr>
          <p:txBody>
            <a:bodyPr wrap="square" rtlCol="0">
              <a:spAutoFit/>
            </a:bodyPr>
            <a:lstStyle/>
            <a:p>
              <a:pPr algn="ctr"/>
              <a:r>
                <a:rPr lang="en-AU" sz="1000" dirty="0">
                  <a:solidFill>
                    <a:schemeClr val="bg1"/>
                  </a:solidFill>
                </a:rPr>
                <a:t>Social worker </a:t>
              </a:r>
            </a:p>
          </p:txBody>
        </p:sp>
        <p:pic>
          <p:nvPicPr>
            <p:cNvPr id="55" name="Graphic 54" descr="Renovation (House With Sparkles) outline">
              <a:extLst>
                <a:ext uri="{FF2B5EF4-FFF2-40B4-BE49-F238E27FC236}">
                  <a16:creationId xmlns:a16="http://schemas.microsoft.com/office/drawing/2014/main" id="{FC2DE739-E64D-A2AE-0D1E-4445BE6D813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3379" y="2581618"/>
              <a:ext cx="523290" cy="523290"/>
            </a:xfrm>
            <a:prstGeom prst="rect">
              <a:avLst/>
            </a:prstGeom>
          </p:spPr>
        </p:pic>
      </p:grpSp>
      <p:grpSp>
        <p:nvGrpSpPr>
          <p:cNvPr id="58" name="Group 57">
            <a:extLst>
              <a:ext uri="{FF2B5EF4-FFF2-40B4-BE49-F238E27FC236}">
                <a16:creationId xmlns:a16="http://schemas.microsoft.com/office/drawing/2014/main" id="{445CD594-D021-C855-9EF2-F35F0D1DD975}"/>
              </a:ext>
            </a:extLst>
          </p:cNvPr>
          <p:cNvGrpSpPr/>
          <p:nvPr/>
        </p:nvGrpSpPr>
        <p:grpSpPr>
          <a:xfrm>
            <a:off x="1530810" y="2408306"/>
            <a:ext cx="1271024" cy="915875"/>
            <a:chOff x="1382664" y="3858861"/>
            <a:chExt cx="1271024" cy="915875"/>
          </a:xfrm>
        </p:grpSpPr>
        <p:sp>
          <p:nvSpPr>
            <p:cNvPr id="46" name="TextBox 45">
              <a:extLst>
                <a:ext uri="{FF2B5EF4-FFF2-40B4-BE49-F238E27FC236}">
                  <a16:creationId xmlns:a16="http://schemas.microsoft.com/office/drawing/2014/main" id="{0EBAE622-0194-21C4-ED6F-C242ED6F8D33}"/>
                </a:ext>
              </a:extLst>
            </p:cNvPr>
            <p:cNvSpPr txBox="1"/>
            <p:nvPr/>
          </p:nvSpPr>
          <p:spPr>
            <a:xfrm>
              <a:off x="1382664" y="4374626"/>
              <a:ext cx="1271024" cy="400110"/>
            </a:xfrm>
            <a:prstGeom prst="rect">
              <a:avLst/>
            </a:prstGeom>
            <a:noFill/>
          </p:spPr>
          <p:txBody>
            <a:bodyPr wrap="square" rtlCol="0">
              <a:spAutoFit/>
            </a:bodyPr>
            <a:lstStyle/>
            <a:p>
              <a:pPr algn="ctr"/>
              <a:r>
                <a:rPr lang="en-AU" sz="1000" dirty="0">
                  <a:solidFill>
                    <a:schemeClr val="bg1"/>
                  </a:solidFill>
                </a:rPr>
                <a:t>Dementia nurse specialists</a:t>
              </a:r>
            </a:p>
          </p:txBody>
        </p:sp>
        <p:pic>
          <p:nvPicPr>
            <p:cNvPr id="57" name="Graphic 56" descr="Doctor female outline">
              <a:extLst>
                <a:ext uri="{FF2B5EF4-FFF2-40B4-BE49-F238E27FC236}">
                  <a16:creationId xmlns:a16="http://schemas.microsoft.com/office/drawing/2014/main" id="{063900DB-1C8B-F58F-CF23-489CF8B3C1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75649" y="3858861"/>
              <a:ext cx="584775" cy="584775"/>
            </a:xfrm>
            <a:prstGeom prst="rect">
              <a:avLst/>
            </a:prstGeom>
          </p:spPr>
        </p:pic>
      </p:grpSp>
      <p:grpSp>
        <p:nvGrpSpPr>
          <p:cNvPr id="63" name="Group 62">
            <a:extLst>
              <a:ext uri="{FF2B5EF4-FFF2-40B4-BE49-F238E27FC236}">
                <a16:creationId xmlns:a16="http://schemas.microsoft.com/office/drawing/2014/main" id="{D24B8557-3589-BE7F-03E3-7FF1865E08C9}"/>
              </a:ext>
            </a:extLst>
          </p:cNvPr>
          <p:cNvGrpSpPr/>
          <p:nvPr/>
        </p:nvGrpSpPr>
        <p:grpSpPr>
          <a:xfrm>
            <a:off x="5594997" y="2391709"/>
            <a:ext cx="1440160" cy="720756"/>
            <a:chOff x="4716016" y="1341938"/>
            <a:chExt cx="1440160" cy="720756"/>
          </a:xfrm>
        </p:grpSpPr>
        <p:sp>
          <p:nvSpPr>
            <p:cNvPr id="49" name="TextBox 48">
              <a:extLst>
                <a:ext uri="{FF2B5EF4-FFF2-40B4-BE49-F238E27FC236}">
                  <a16:creationId xmlns:a16="http://schemas.microsoft.com/office/drawing/2014/main" id="{3DC1B9EA-5E7B-DEA9-3AA5-C68889BD8F41}"/>
                </a:ext>
              </a:extLst>
            </p:cNvPr>
            <p:cNvSpPr txBox="1"/>
            <p:nvPr/>
          </p:nvSpPr>
          <p:spPr>
            <a:xfrm>
              <a:off x="4716016" y="1816473"/>
              <a:ext cx="1440160" cy="246221"/>
            </a:xfrm>
            <a:prstGeom prst="rect">
              <a:avLst/>
            </a:prstGeom>
            <a:noFill/>
          </p:spPr>
          <p:txBody>
            <a:bodyPr wrap="square" rtlCol="0">
              <a:spAutoFit/>
            </a:bodyPr>
            <a:lstStyle/>
            <a:p>
              <a:pPr algn="ctr"/>
              <a:r>
                <a:rPr lang="en-AU" sz="1000" dirty="0">
                  <a:solidFill>
                    <a:schemeClr val="bg1"/>
                  </a:solidFill>
                </a:rPr>
                <a:t>Neuropsychologist </a:t>
              </a:r>
            </a:p>
          </p:txBody>
        </p:sp>
        <p:pic>
          <p:nvPicPr>
            <p:cNvPr id="60" name="Graphic 59" descr="Head with gears with solid fill">
              <a:extLst>
                <a:ext uri="{FF2B5EF4-FFF2-40B4-BE49-F238E27FC236}">
                  <a16:creationId xmlns:a16="http://schemas.microsoft.com/office/drawing/2014/main" id="{B38572A1-487D-7E74-68AA-85D77FE021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57363" y="1341938"/>
              <a:ext cx="544268" cy="544268"/>
            </a:xfrm>
            <a:prstGeom prst="rect">
              <a:avLst/>
            </a:prstGeom>
          </p:spPr>
        </p:pic>
      </p:grpSp>
      <p:grpSp>
        <p:nvGrpSpPr>
          <p:cNvPr id="64" name="Group 63">
            <a:extLst>
              <a:ext uri="{FF2B5EF4-FFF2-40B4-BE49-F238E27FC236}">
                <a16:creationId xmlns:a16="http://schemas.microsoft.com/office/drawing/2014/main" id="{E418BAB6-ED92-C327-DAA4-8BCAF1A87CAE}"/>
              </a:ext>
            </a:extLst>
          </p:cNvPr>
          <p:cNvGrpSpPr/>
          <p:nvPr/>
        </p:nvGrpSpPr>
        <p:grpSpPr>
          <a:xfrm>
            <a:off x="4218827" y="987637"/>
            <a:ext cx="1139420" cy="793104"/>
            <a:chOff x="4498111" y="2482067"/>
            <a:chExt cx="1139420" cy="793104"/>
          </a:xfrm>
        </p:grpSpPr>
        <p:sp>
          <p:nvSpPr>
            <p:cNvPr id="53" name="TextBox 52">
              <a:extLst>
                <a:ext uri="{FF2B5EF4-FFF2-40B4-BE49-F238E27FC236}">
                  <a16:creationId xmlns:a16="http://schemas.microsoft.com/office/drawing/2014/main" id="{599E2747-00DE-67B6-9CCC-B6FF81A0C578}"/>
                </a:ext>
              </a:extLst>
            </p:cNvPr>
            <p:cNvSpPr txBox="1"/>
            <p:nvPr/>
          </p:nvSpPr>
          <p:spPr>
            <a:xfrm>
              <a:off x="4498111" y="3028950"/>
              <a:ext cx="1139420" cy="246221"/>
            </a:xfrm>
            <a:prstGeom prst="rect">
              <a:avLst/>
            </a:prstGeom>
            <a:noFill/>
          </p:spPr>
          <p:txBody>
            <a:bodyPr wrap="square" rtlCol="0">
              <a:spAutoFit/>
            </a:bodyPr>
            <a:lstStyle/>
            <a:p>
              <a:pPr algn="ctr"/>
              <a:r>
                <a:rPr lang="en-US" sz="1000" dirty="0">
                  <a:solidFill>
                    <a:schemeClr val="bg1"/>
                  </a:solidFill>
                </a:rPr>
                <a:t>Unit nurses</a:t>
              </a:r>
              <a:endParaRPr lang="en-AU" sz="1000" dirty="0">
                <a:solidFill>
                  <a:schemeClr val="bg1"/>
                </a:solidFill>
              </a:endParaRPr>
            </a:p>
          </p:txBody>
        </p:sp>
        <p:pic>
          <p:nvPicPr>
            <p:cNvPr id="62" name="Graphic 61" descr="Group of men with solid fill">
              <a:extLst>
                <a:ext uri="{FF2B5EF4-FFF2-40B4-BE49-F238E27FC236}">
                  <a16:creationId xmlns:a16="http://schemas.microsoft.com/office/drawing/2014/main" id="{68F49930-2B4D-5BCB-EF1E-19B1E4AEAB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51880" y="2482067"/>
              <a:ext cx="606079" cy="606079"/>
            </a:xfrm>
            <a:prstGeom prst="rect">
              <a:avLst/>
            </a:prstGeom>
          </p:spPr>
        </p:pic>
      </p:grpSp>
      <p:grpSp>
        <p:nvGrpSpPr>
          <p:cNvPr id="66" name="Group 65">
            <a:extLst>
              <a:ext uri="{FF2B5EF4-FFF2-40B4-BE49-F238E27FC236}">
                <a16:creationId xmlns:a16="http://schemas.microsoft.com/office/drawing/2014/main" id="{4DF0F9B6-2EC8-EEF8-56A0-26253EE4C5A2}"/>
              </a:ext>
            </a:extLst>
          </p:cNvPr>
          <p:cNvGrpSpPr/>
          <p:nvPr/>
        </p:nvGrpSpPr>
        <p:grpSpPr>
          <a:xfrm>
            <a:off x="7417916" y="3769311"/>
            <a:ext cx="1156179" cy="1061913"/>
            <a:chOff x="5250350" y="3298418"/>
            <a:chExt cx="1156179" cy="1061913"/>
          </a:xfrm>
          <a:solidFill>
            <a:srgbClr val="CC5C8F"/>
          </a:solidFill>
        </p:grpSpPr>
        <p:sp>
          <p:nvSpPr>
            <p:cNvPr id="51" name="TextBox 50">
              <a:extLst>
                <a:ext uri="{FF2B5EF4-FFF2-40B4-BE49-F238E27FC236}">
                  <a16:creationId xmlns:a16="http://schemas.microsoft.com/office/drawing/2014/main" id="{E4236082-E276-E303-4EC3-4491B3F35981}"/>
                </a:ext>
              </a:extLst>
            </p:cNvPr>
            <p:cNvSpPr txBox="1"/>
            <p:nvPr/>
          </p:nvSpPr>
          <p:spPr>
            <a:xfrm>
              <a:off x="5250350" y="3960221"/>
              <a:ext cx="1156179" cy="400110"/>
            </a:xfrm>
            <a:prstGeom prst="rect">
              <a:avLst/>
            </a:prstGeom>
            <a:solidFill>
              <a:srgbClr val="FFC000"/>
            </a:solidFill>
            <a:ln>
              <a:solidFill>
                <a:srgbClr val="CC5C8F"/>
              </a:solidFill>
            </a:ln>
          </p:spPr>
          <p:txBody>
            <a:bodyPr wrap="square" rtlCol="0">
              <a:spAutoFit/>
            </a:bodyPr>
            <a:lstStyle/>
            <a:p>
              <a:pPr algn="ctr"/>
              <a:r>
                <a:rPr lang="en-AU" sz="1000" dirty="0"/>
                <a:t>Dementia nurse navigator </a:t>
              </a:r>
            </a:p>
          </p:txBody>
        </p:sp>
        <p:pic>
          <p:nvPicPr>
            <p:cNvPr id="65" name="Graphic 64" descr="Doctor female outline">
              <a:extLst>
                <a:ext uri="{FF2B5EF4-FFF2-40B4-BE49-F238E27FC236}">
                  <a16:creationId xmlns:a16="http://schemas.microsoft.com/office/drawing/2014/main" id="{34F461D3-26BA-A31D-BAE0-EA8FC6083A7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36053" y="3298418"/>
              <a:ext cx="584775" cy="584775"/>
            </a:xfrm>
            <a:prstGeom prst="rect">
              <a:avLst/>
            </a:prstGeom>
          </p:spPr>
        </p:pic>
      </p:grpSp>
      <p:cxnSp>
        <p:nvCxnSpPr>
          <p:cNvPr id="71" name="Straight Arrow Connector 70">
            <a:extLst>
              <a:ext uri="{FF2B5EF4-FFF2-40B4-BE49-F238E27FC236}">
                <a16:creationId xmlns:a16="http://schemas.microsoft.com/office/drawing/2014/main" id="{3CB9866B-5F1B-681A-8C2E-5726BCD09CC6}"/>
              </a:ext>
            </a:extLst>
          </p:cNvPr>
          <p:cNvCxnSpPr>
            <a:cxnSpLocks/>
          </p:cNvCxnSpPr>
          <p:nvPr/>
        </p:nvCxnSpPr>
        <p:spPr>
          <a:xfrm flipH="1">
            <a:off x="4530147" y="1834082"/>
            <a:ext cx="106407" cy="4818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486B35C-AF86-1F37-9E1E-9C81CBE35A81}"/>
              </a:ext>
            </a:extLst>
          </p:cNvPr>
          <p:cNvCxnSpPr>
            <a:cxnSpLocks/>
          </p:cNvCxnSpPr>
          <p:nvPr/>
        </p:nvCxnSpPr>
        <p:spPr>
          <a:xfrm>
            <a:off x="3869028" y="1908837"/>
            <a:ext cx="269992" cy="4951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00E919E-CB92-ECA0-A68C-152AADC76A72}"/>
              </a:ext>
            </a:extLst>
          </p:cNvPr>
          <p:cNvCxnSpPr>
            <a:cxnSpLocks/>
          </p:cNvCxnSpPr>
          <p:nvPr/>
        </p:nvCxnSpPr>
        <p:spPr>
          <a:xfrm flipH="1">
            <a:off x="4969150" y="2118471"/>
            <a:ext cx="443315" cy="3900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7D35C89-BB51-B119-B03A-8EFB3B935715}"/>
              </a:ext>
            </a:extLst>
          </p:cNvPr>
          <p:cNvCxnSpPr>
            <a:cxnSpLocks/>
          </p:cNvCxnSpPr>
          <p:nvPr/>
        </p:nvCxnSpPr>
        <p:spPr>
          <a:xfrm flipH="1">
            <a:off x="5060292" y="2770401"/>
            <a:ext cx="65422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2904B30-0757-150E-E828-F3C62FFE704A}"/>
              </a:ext>
            </a:extLst>
          </p:cNvPr>
          <p:cNvCxnSpPr>
            <a:cxnSpLocks/>
          </p:cNvCxnSpPr>
          <p:nvPr/>
        </p:nvCxnSpPr>
        <p:spPr>
          <a:xfrm>
            <a:off x="3174957" y="2221698"/>
            <a:ext cx="694071" cy="4293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1AA37A9-A73C-EAC2-87BB-AD197BE26761}"/>
              </a:ext>
            </a:extLst>
          </p:cNvPr>
          <p:cNvCxnSpPr>
            <a:cxnSpLocks/>
          </p:cNvCxnSpPr>
          <p:nvPr/>
        </p:nvCxnSpPr>
        <p:spPr>
          <a:xfrm flipV="1">
            <a:off x="2830401" y="2866244"/>
            <a:ext cx="799193" cy="98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7A77B980-408E-1318-2C86-ACB1CF621E20}"/>
              </a:ext>
            </a:extLst>
          </p:cNvPr>
          <p:cNvGrpSpPr/>
          <p:nvPr/>
        </p:nvGrpSpPr>
        <p:grpSpPr>
          <a:xfrm>
            <a:off x="2086735" y="3387646"/>
            <a:ext cx="1137428" cy="724112"/>
            <a:chOff x="1252949" y="3466269"/>
            <a:chExt cx="1346585" cy="763698"/>
          </a:xfrm>
        </p:grpSpPr>
        <p:grpSp>
          <p:nvGrpSpPr>
            <p:cNvPr id="101" name="Group 100">
              <a:extLst>
                <a:ext uri="{FF2B5EF4-FFF2-40B4-BE49-F238E27FC236}">
                  <a16:creationId xmlns:a16="http://schemas.microsoft.com/office/drawing/2014/main" id="{A5796D85-AD99-ADF7-CCDB-89ECACBDC858}"/>
                </a:ext>
              </a:extLst>
            </p:cNvPr>
            <p:cNvGrpSpPr/>
            <p:nvPr/>
          </p:nvGrpSpPr>
          <p:grpSpPr>
            <a:xfrm>
              <a:off x="1252949" y="3578010"/>
              <a:ext cx="1346585" cy="651957"/>
              <a:chOff x="1252949" y="3578010"/>
              <a:chExt cx="1346585" cy="651957"/>
            </a:xfrm>
          </p:grpSpPr>
          <p:sp>
            <p:nvSpPr>
              <p:cNvPr id="98" name="TextBox 97">
                <a:extLst>
                  <a:ext uri="{FF2B5EF4-FFF2-40B4-BE49-F238E27FC236}">
                    <a16:creationId xmlns:a16="http://schemas.microsoft.com/office/drawing/2014/main" id="{D5F03CDA-6039-9303-D745-F3716B5C19BB}"/>
                  </a:ext>
                </a:extLst>
              </p:cNvPr>
              <p:cNvSpPr txBox="1"/>
              <p:nvPr/>
            </p:nvSpPr>
            <p:spPr>
              <a:xfrm>
                <a:off x="1252949" y="3983746"/>
                <a:ext cx="1346585" cy="246221"/>
              </a:xfrm>
              <a:prstGeom prst="rect">
                <a:avLst/>
              </a:prstGeom>
              <a:noFill/>
            </p:spPr>
            <p:txBody>
              <a:bodyPr wrap="square" rtlCol="0">
                <a:spAutoFit/>
              </a:bodyPr>
              <a:lstStyle/>
              <a:p>
                <a:pPr algn="ctr"/>
                <a:r>
                  <a:rPr lang="en-AU" sz="1000" dirty="0">
                    <a:solidFill>
                      <a:schemeClr val="bg1"/>
                    </a:solidFill>
                  </a:rPr>
                  <a:t>Physio, OT, speech</a:t>
                </a:r>
              </a:p>
            </p:txBody>
          </p:sp>
          <p:pic>
            <p:nvPicPr>
              <p:cNvPr id="100" name="Graphic 99" descr="Dumbbell outline">
                <a:extLst>
                  <a:ext uri="{FF2B5EF4-FFF2-40B4-BE49-F238E27FC236}">
                    <a16:creationId xmlns:a16="http://schemas.microsoft.com/office/drawing/2014/main" id="{DF162B99-94D7-0654-9898-2C2C15EBCC0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55142" y="3578010"/>
                <a:ext cx="511780" cy="511780"/>
              </a:xfrm>
              <a:prstGeom prst="rect">
                <a:avLst/>
              </a:prstGeom>
            </p:spPr>
          </p:pic>
        </p:grpSp>
        <p:pic>
          <p:nvPicPr>
            <p:cNvPr id="103" name="Graphic 102" descr="Table and chairs with solid fill">
              <a:extLst>
                <a:ext uri="{FF2B5EF4-FFF2-40B4-BE49-F238E27FC236}">
                  <a16:creationId xmlns:a16="http://schemas.microsoft.com/office/drawing/2014/main" id="{16FE60B6-DCE4-9B15-8349-5371044BFF7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12934" y="3466269"/>
              <a:ext cx="640587" cy="640587"/>
            </a:xfrm>
            <a:prstGeom prst="rect">
              <a:avLst/>
            </a:prstGeom>
          </p:spPr>
        </p:pic>
      </p:grpSp>
      <p:cxnSp>
        <p:nvCxnSpPr>
          <p:cNvPr id="105" name="Straight Arrow Connector 104">
            <a:extLst>
              <a:ext uri="{FF2B5EF4-FFF2-40B4-BE49-F238E27FC236}">
                <a16:creationId xmlns:a16="http://schemas.microsoft.com/office/drawing/2014/main" id="{2A91F9BC-B8F3-7E72-04A3-B11E3B379E07}"/>
              </a:ext>
            </a:extLst>
          </p:cNvPr>
          <p:cNvCxnSpPr>
            <a:cxnSpLocks/>
          </p:cNvCxnSpPr>
          <p:nvPr/>
        </p:nvCxnSpPr>
        <p:spPr>
          <a:xfrm flipV="1">
            <a:off x="3313909" y="3118734"/>
            <a:ext cx="555119" cy="3748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4926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left)">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FA22-0834-C36F-CABD-545D1382F251}"/>
              </a:ext>
            </a:extLst>
          </p:cNvPr>
          <p:cNvSpPr>
            <a:spLocks noGrp="1"/>
          </p:cNvSpPr>
          <p:nvPr>
            <p:ph type="title"/>
          </p:nvPr>
        </p:nvSpPr>
        <p:spPr>
          <a:xfrm>
            <a:off x="467544" y="555526"/>
            <a:ext cx="6851104" cy="633736"/>
          </a:xfrm>
          <a:solidFill>
            <a:schemeClr val="accent3">
              <a:lumMod val="20000"/>
              <a:lumOff val="80000"/>
            </a:schemeClr>
          </a:solidFill>
          <a:ln>
            <a:solidFill>
              <a:schemeClr val="tx1"/>
            </a:solidFill>
          </a:ln>
        </p:spPr>
        <p:txBody>
          <a:bodyPr/>
          <a:lstStyle/>
          <a:p>
            <a:r>
              <a:rPr lang="en-AU" dirty="0"/>
              <a:t>10 Principles of dementia enabling design </a:t>
            </a:r>
          </a:p>
        </p:txBody>
      </p:sp>
    </p:spTree>
    <p:extLst>
      <p:ext uri="{BB962C8B-B14F-4D97-AF65-F5344CB8AC3E}">
        <p14:creationId xmlns:p14="http://schemas.microsoft.com/office/powerpoint/2010/main" val="1774227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A54"/>
        </a:solidFill>
        <a:effectLst/>
      </p:bgPr>
    </p:bg>
    <p:spTree>
      <p:nvGrpSpPr>
        <p:cNvPr id="1" name=""/>
        <p:cNvGrpSpPr/>
        <p:nvPr/>
      </p:nvGrpSpPr>
      <p:grpSpPr>
        <a:xfrm>
          <a:off x="0" y="0"/>
          <a:ext cx="0" cy="0"/>
          <a:chOff x="0" y="0"/>
          <a:chExt cx="0" cy="0"/>
        </a:xfrm>
      </p:grpSpPr>
      <p:pic>
        <p:nvPicPr>
          <p:cNvPr id="3" name="Picture 2" descr="A picture containing floor, indoor, building&#10;&#10;Description automatically generated">
            <a:extLst>
              <a:ext uri="{FF2B5EF4-FFF2-40B4-BE49-F238E27FC236}">
                <a16:creationId xmlns:a16="http://schemas.microsoft.com/office/drawing/2014/main" id="{8B107B00-ABAD-6F4C-7A14-05474A062C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44" b="13507"/>
          <a:stretch/>
        </p:blipFill>
        <p:spPr>
          <a:xfrm>
            <a:off x="1806538" y="267494"/>
            <a:ext cx="5530924" cy="3931700"/>
          </a:xfrm>
          <a:prstGeom prst="rect">
            <a:avLst/>
          </a:prstGeom>
          <a:ln>
            <a:solidFill>
              <a:schemeClr val="tx1"/>
            </a:solidFill>
          </a:ln>
        </p:spPr>
      </p:pic>
      <p:sp>
        <p:nvSpPr>
          <p:cNvPr id="4" name="Title 1">
            <a:extLst>
              <a:ext uri="{FF2B5EF4-FFF2-40B4-BE49-F238E27FC236}">
                <a16:creationId xmlns:a16="http://schemas.microsoft.com/office/drawing/2014/main" id="{CFF33B7E-E87B-9886-6677-ED5D7BA62B0F}"/>
              </a:ext>
            </a:extLst>
          </p:cNvPr>
          <p:cNvSpPr txBox="1">
            <a:spLocks/>
          </p:cNvSpPr>
          <p:nvPr/>
        </p:nvSpPr>
        <p:spPr>
          <a:xfrm>
            <a:off x="611560" y="4392487"/>
            <a:ext cx="8229600" cy="483519"/>
          </a:xfrm>
          <a:prstGeom prst="rect">
            <a:avLst/>
          </a:prstGeom>
        </p:spPr>
        <p:txBody>
          <a:bodyPr/>
          <a:lstStyle>
            <a:lvl1pPr algn="l" rtl="0" eaLnBrk="0" fontAlgn="base" hangingPunct="0">
              <a:spcBef>
                <a:spcPct val="0"/>
              </a:spcBef>
              <a:spcAft>
                <a:spcPct val="0"/>
              </a:spcAft>
              <a:defRPr sz="2400">
                <a:solidFill>
                  <a:srgbClr val="278EAA"/>
                </a:solidFill>
                <a:latin typeface="+mj-lt"/>
                <a:ea typeface="+mj-ea"/>
                <a:cs typeface="+mj-cs"/>
              </a:defRPr>
            </a:lvl1pPr>
            <a:lvl2pPr algn="l" rtl="0" eaLnBrk="0" fontAlgn="base" hangingPunct="0">
              <a:spcBef>
                <a:spcPct val="0"/>
              </a:spcBef>
              <a:spcAft>
                <a:spcPct val="0"/>
              </a:spcAft>
              <a:defRPr sz="2400">
                <a:solidFill>
                  <a:srgbClr val="278EAA"/>
                </a:solidFill>
                <a:latin typeface="Arial" pitchFamily="34" charset="0"/>
              </a:defRPr>
            </a:lvl2pPr>
            <a:lvl3pPr algn="l" rtl="0" eaLnBrk="0" fontAlgn="base" hangingPunct="0">
              <a:spcBef>
                <a:spcPct val="0"/>
              </a:spcBef>
              <a:spcAft>
                <a:spcPct val="0"/>
              </a:spcAft>
              <a:defRPr sz="2400">
                <a:solidFill>
                  <a:srgbClr val="278EAA"/>
                </a:solidFill>
                <a:latin typeface="Arial" pitchFamily="34" charset="0"/>
              </a:defRPr>
            </a:lvl3pPr>
            <a:lvl4pPr algn="l" rtl="0" eaLnBrk="0" fontAlgn="base" hangingPunct="0">
              <a:spcBef>
                <a:spcPct val="0"/>
              </a:spcBef>
              <a:spcAft>
                <a:spcPct val="0"/>
              </a:spcAft>
              <a:defRPr sz="2400">
                <a:solidFill>
                  <a:srgbClr val="278EAA"/>
                </a:solidFill>
                <a:latin typeface="Arial" pitchFamily="34" charset="0"/>
              </a:defRPr>
            </a:lvl4pPr>
            <a:lvl5pPr algn="l" rtl="0" eaLnBrk="0" fontAlgn="base" hangingPunct="0">
              <a:spcBef>
                <a:spcPct val="0"/>
              </a:spcBef>
              <a:spcAft>
                <a:spcPct val="0"/>
              </a:spcAft>
              <a:defRPr sz="2400">
                <a:solidFill>
                  <a:srgbClr val="278EAA"/>
                </a:solidFill>
                <a:latin typeface="Arial" pitchFamily="34" charset="0"/>
              </a:defRPr>
            </a:lvl5pPr>
            <a:lvl6pPr marL="457189" algn="l" rtl="0" fontAlgn="base">
              <a:spcBef>
                <a:spcPct val="0"/>
              </a:spcBef>
              <a:spcAft>
                <a:spcPct val="0"/>
              </a:spcAft>
              <a:defRPr sz="3000">
                <a:solidFill>
                  <a:srgbClr val="278EAA"/>
                </a:solidFill>
                <a:latin typeface="Arial" pitchFamily="34" charset="0"/>
              </a:defRPr>
            </a:lvl6pPr>
            <a:lvl7pPr marL="914377" algn="l" rtl="0" fontAlgn="base">
              <a:spcBef>
                <a:spcPct val="0"/>
              </a:spcBef>
              <a:spcAft>
                <a:spcPct val="0"/>
              </a:spcAft>
              <a:defRPr sz="3000">
                <a:solidFill>
                  <a:srgbClr val="278EAA"/>
                </a:solidFill>
                <a:latin typeface="Arial" pitchFamily="34" charset="0"/>
              </a:defRPr>
            </a:lvl7pPr>
            <a:lvl8pPr marL="1371566" algn="l" rtl="0" fontAlgn="base">
              <a:spcBef>
                <a:spcPct val="0"/>
              </a:spcBef>
              <a:spcAft>
                <a:spcPct val="0"/>
              </a:spcAft>
              <a:defRPr sz="3000">
                <a:solidFill>
                  <a:srgbClr val="278EAA"/>
                </a:solidFill>
                <a:latin typeface="Arial" pitchFamily="34" charset="0"/>
              </a:defRPr>
            </a:lvl8pPr>
            <a:lvl9pPr marL="1828754" algn="l" rtl="0" fontAlgn="base">
              <a:spcBef>
                <a:spcPct val="0"/>
              </a:spcBef>
              <a:spcAft>
                <a:spcPct val="0"/>
              </a:spcAft>
              <a:defRPr sz="3000">
                <a:solidFill>
                  <a:srgbClr val="278EAA"/>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j-ea"/>
                <a:cs typeface="+mj-cs"/>
              </a:rPr>
              <a:t>Unobtrusive safety, reduce unhelpful stimulation, </a:t>
            </a:r>
            <a:r>
              <a:rPr kumimoji="0" lang="en-US" sz="1400" b="0" i="0" u="none" strike="noStrike" kern="0" cap="none" spc="0" normalizeH="0" baseline="0" noProof="0" dirty="0" err="1">
                <a:ln>
                  <a:noFill/>
                </a:ln>
                <a:solidFill>
                  <a:schemeClr val="bg1"/>
                </a:solidFill>
                <a:effectLst/>
                <a:uLnTx/>
                <a:uFillTx/>
                <a:latin typeface="Arial"/>
                <a:ea typeface="+mj-ea"/>
                <a:cs typeface="+mj-cs"/>
              </a:rPr>
              <a:t>optimise</a:t>
            </a:r>
            <a:r>
              <a:rPr kumimoji="0" lang="en-US" sz="1400" b="0" i="0" u="none" strike="noStrike" kern="0" cap="none" spc="0" normalizeH="0" baseline="0" noProof="0" dirty="0">
                <a:ln>
                  <a:noFill/>
                </a:ln>
                <a:solidFill>
                  <a:schemeClr val="bg1"/>
                </a:solidFill>
                <a:effectLst/>
                <a:uLnTx/>
                <a:uFillTx/>
                <a:latin typeface="Arial"/>
                <a:ea typeface="+mj-ea"/>
                <a:cs typeface="+mj-cs"/>
              </a:rPr>
              <a:t> helpful stimulation, create familiar space  </a:t>
            </a:r>
          </a:p>
        </p:txBody>
      </p:sp>
      <p:pic>
        <p:nvPicPr>
          <p:cNvPr id="2" name="Content Placeholder 3">
            <a:extLst>
              <a:ext uri="{FF2B5EF4-FFF2-40B4-BE49-F238E27FC236}">
                <a16:creationId xmlns:a16="http://schemas.microsoft.com/office/drawing/2014/main" id="{D11D46FE-2774-5EE1-41FC-3AE34F5A82A5}"/>
              </a:ext>
            </a:extLst>
          </p:cNvPr>
          <p:cNvPicPr>
            <a:picLocks noChangeAspect="1"/>
          </p:cNvPicPr>
          <p:nvPr/>
        </p:nvPicPr>
        <p:blipFill rotWithShape="1">
          <a:blip r:embed="rId3"/>
          <a:srcRect r="5515" b="11092"/>
          <a:stretch/>
        </p:blipFill>
        <p:spPr bwMode="auto">
          <a:xfrm>
            <a:off x="1806538" y="267493"/>
            <a:ext cx="5545013" cy="3931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3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A5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F33B7E-E87B-9886-6677-ED5D7BA62B0F}"/>
              </a:ext>
            </a:extLst>
          </p:cNvPr>
          <p:cNvSpPr txBox="1">
            <a:spLocks/>
          </p:cNvSpPr>
          <p:nvPr/>
        </p:nvSpPr>
        <p:spPr>
          <a:xfrm>
            <a:off x="611560" y="4392487"/>
            <a:ext cx="8229600" cy="483519"/>
          </a:xfrm>
          <a:prstGeom prst="rect">
            <a:avLst/>
          </a:prstGeom>
        </p:spPr>
        <p:txBody>
          <a:bodyPr/>
          <a:lstStyle>
            <a:lvl1pPr algn="l" rtl="0" eaLnBrk="0" fontAlgn="base" hangingPunct="0">
              <a:spcBef>
                <a:spcPct val="0"/>
              </a:spcBef>
              <a:spcAft>
                <a:spcPct val="0"/>
              </a:spcAft>
              <a:defRPr sz="2400">
                <a:solidFill>
                  <a:srgbClr val="278EAA"/>
                </a:solidFill>
                <a:latin typeface="+mj-lt"/>
                <a:ea typeface="+mj-ea"/>
                <a:cs typeface="+mj-cs"/>
              </a:defRPr>
            </a:lvl1pPr>
            <a:lvl2pPr algn="l" rtl="0" eaLnBrk="0" fontAlgn="base" hangingPunct="0">
              <a:spcBef>
                <a:spcPct val="0"/>
              </a:spcBef>
              <a:spcAft>
                <a:spcPct val="0"/>
              </a:spcAft>
              <a:defRPr sz="2400">
                <a:solidFill>
                  <a:srgbClr val="278EAA"/>
                </a:solidFill>
                <a:latin typeface="Arial" pitchFamily="34" charset="0"/>
              </a:defRPr>
            </a:lvl2pPr>
            <a:lvl3pPr algn="l" rtl="0" eaLnBrk="0" fontAlgn="base" hangingPunct="0">
              <a:spcBef>
                <a:spcPct val="0"/>
              </a:spcBef>
              <a:spcAft>
                <a:spcPct val="0"/>
              </a:spcAft>
              <a:defRPr sz="2400">
                <a:solidFill>
                  <a:srgbClr val="278EAA"/>
                </a:solidFill>
                <a:latin typeface="Arial" pitchFamily="34" charset="0"/>
              </a:defRPr>
            </a:lvl3pPr>
            <a:lvl4pPr algn="l" rtl="0" eaLnBrk="0" fontAlgn="base" hangingPunct="0">
              <a:spcBef>
                <a:spcPct val="0"/>
              </a:spcBef>
              <a:spcAft>
                <a:spcPct val="0"/>
              </a:spcAft>
              <a:defRPr sz="2400">
                <a:solidFill>
                  <a:srgbClr val="278EAA"/>
                </a:solidFill>
                <a:latin typeface="Arial" pitchFamily="34" charset="0"/>
              </a:defRPr>
            </a:lvl4pPr>
            <a:lvl5pPr algn="l" rtl="0" eaLnBrk="0" fontAlgn="base" hangingPunct="0">
              <a:spcBef>
                <a:spcPct val="0"/>
              </a:spcBef>
              <a:spcAft>
                <a:spcPct val="0"/>
              </a:spcAft>
              <a:defRPr sz="2400">
                <a:solidFill>
                  <a:srgbClr val="278EAA"/>
                </a:solidFill>
                <a:latin typeface="Arial" pitchFamily="34" charset="0"/>
              </a:defRPr>
            </a:lvl5pPr>
            <a:lvl6pPr marL="457189" algn="l" rtl="0" fontAlgn="base">
              <a:spcBef>
                <a:spcPct val="0"/>
              </a:spcBef>
              <a:spcAft>
                <a:spcPct val="0"/>
              </a:spcAft>
              <a:defRPr sz="3000">
                <a:solidFill>
                  <a:srgbClr val="278EAA"/>
                </a:solidFill>
                <a:latin typeface="Arial" pitchFamily="34" charset="0"/>
              </a:defRPr>
            </a:lvl6pPr>
            <a:lvl7pPr marL="914377" algn="l" rtl="0" fontAlgn="base">
              <a:spcBef>
                <a:spcPct val="0"/>
              </a:spcBef>
              <a:spcAft>
                <a:spcPct val="0"/>
              </a:spcAft>
              <a:defRPr sz="3000">
                <a:solidFill>
                  <a:srgbClr val="278EAA"/>
                </a:solidFill>
                <a:latin typeface="Arial" pitchFamily="34" charset="0"/>
              </a:defRPr>
            </a:lvl7pPr>
            <a:lvl8pPr marL="1371566" algn="l" rtl="0" fontAlgn="base">
              <a:spcBef>
                <a:spcPct val="0"/>
              </a:spcBef>
              <a:spcAft>
                <a:spcPct val="0"/>
              </a:spcAft>
              <a:defRPr sz="3000">
                <a:solidFill>
                  <a:srgbClr val="278EAA"/>
                </a:solidFill>
                <a:latin typeface="Arial" pitchFamily="34" charset="0"/>
              </a:defRPr>
            </a:lvl8pPr>
            <a:lvl9pPr marL="1828754" algn="l" rtl="0" fontAlgn="base">
              <a:spcBef>
                <a:spcPct val="0"/>
              </a:spcBef>
              <a:spcAft>
                <a:spcPct val="0"/>
              </a:spcAft>
              <a:defRPr sz="3000">
                <a:solidFill>
                  <a:srgbClr val="278EAA"/>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j-ea"/>
                <a:cs typeface="+mj-cs"/>
              </a:rPr>
              <a:t>Familiar space, human scale, opportunities to be alone or with others</a:t>
            </a:r>
          </a:p>
        </p:txBody>
      </p:sp>
      <p:pic>
        <p:nvPicPr>
          <p:cNvPr id="5" name="Picture 4" descr="A picture containing floor, indoor, building, ceiling&#10;&#10;Description automatically generated">
            <a:extLst>
              <a:ext uri="{FF2B5EF4-FFF2-40B4-BE49-F238E27FC236}">
                <a16:creationId xmlns:a16="http://schemas.microsoft.com/office/drawing/2014/main" id="{FCC58547-82E0-B19E-C488-D212F69A78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12" r="4680" b="15001"/>
          <a:stretch/>
        </p:blipFill>
        <p:spPr>
          <a:xfrm>
            <a:off x="1763688" y="267494"/>
            <a:ext cx="5616624" cy="4004826"/>
          </a:xfrm>
          <a:prstGeom prst="rect">
            <a:avLst/>
          </a:prstGeom>
          <a:ln>
            <a:solidFill>
              <a:schemeClr val="tx1"/>
            </a:solidFill>
          </a:ln>
        </p:spPr>
      </p:pic>
      <p:pic>
        <p:nvPicPr>
          <p:cNvPr id="6" name="Picture 5">
            <a:extLst>
              <a:ext uri="{FF2B5EF4-FFF2-40B4-BE49-F238E27FC236}">
                <a16:creationId xmlns:a16="http://schemas.microsoft.com/office/drawing/2014/main" id="{24E2D39F-3290-3AC6-C51F-0AA20214D39A}"/>
              </a:ext>
            </a:extLst>
          </p:cNvPr>
          <p:cNvPicPr>
            <a:picLocks noChangeAspect="1"/>
          </p:cNvPicPr>
          <p:nvPr/>
        </p:nvPicPr>
        <p:blipFill rotWithShape="1">
          <a:blip r:embed="rId3"/>
          <a:srcRect l="1760" r="2864" b="9325"/>
          <a:stretch/>
        </p:blipFill>
        <p:spPr>
          <a:xfrm>
            <a:off x="1763688" y="267494"/>
            <a:ext cx="5616621" cy="4004826"/>
          </a:xfrm>
          <a:prstGeom prst="rect">
            <a:avLst/>
          </a:prstGeom>
          <a:ln>
            <a:solidFill>
              <a:schemeClr val="tx1"/>
            </a:solidFill>
          </a:ln>
        </p:spPr>
      </p:pic>
    </p:spTree>
    <p:extLst>
      <p:ext uri="{BB962C8B-B14F-4D97-AF65-F5344CB8AC3E}">
        <p14:creationId xmlns:p14="http://schemas.microsoft.com/office/powerpoint/2010/main" val="20237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A5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F33B7E-E87B-9886-6677-ED5D7BA62B0F}"/>
              </a:ext>
            </a:extLst>
          </p:cNvPr>
          <p:cNvSpPr txBox="1">
            <a:spLocks/>
          </p:cNvSpPr>
          <p:nvPr/>
        </p:nvSpPr>
        <p:spPr>
          <a:xfrm>
            <a:off x="0" y="4506425"/>
            <a:ext cx="9252520" cy="483519"/>
          </a:xfrm>
          <a:prstGeom prst="rect">
            <a:avLst/>
          </a:prstGeom>
        </p:spPr>
        <p:txBody>
          <a:bodyPr/>
          <a:lstStyle>
            <a:lvl1pPr algn="l" rtl="0" eaLnBrk="0" fontAlgn="base" hangingPunct="0">
              <a:spcBef>
                <a:spcPct val="0"/>
              </a:spcBef>
              <a:spcAft>
                <a:spcPct val="0"/>
              </a:spcAft>
              <a:defRPr sz="2400">
                <a:solidFill>
                  <a:srgbClr val="278EAA"/>
                </a:solidFill>
                <a:latin typeface="+mj-lt"/>
                <a:ea typeface="+mj-ea"/>
                <a:cs typeface="+mj-cs"/>
              </a:defRPr>
            </a:lvl1pPr>
            <a:lvl2pPr algn="l" rtl="0" eaLnBrk="0" fontAlgn="base" hangingPunct="0">
              <a:spcBef>
                <a:spcPct val="0"/>
              </a:spcBef>
              <a:spcAft>
                <a:spcPct val="0"/>
              </a:spcAft>
              <a:defRPr sz="2400">
                <a:solidFill>
                  <a:srgbClr val="278EAA"/>
                </a:solidFill>
                <a:latin typeface="Arial" pitchFamily="34" charset="0"/>
              </a:defRPr>
            </a:lvl2pPr>
            <a:lvl3pPr algn="l" rtl="0" eaLnBrk="0" fontAlgn="base" hangingPunct="0">
              <a:spcBef>
                <a:spcPct val="0"/>
              </a:spcBef>
              <a:spcAft>
                <a:spcPct val="0"/>
              </a:spcAft>
              <a:defRPr sz="2400">
                <a:solidFill>
                  <a:srgbClr val="278EAA"/>
                </a:solidFill>
                <a:latin typeface="Arial" pitchFamily="34" charset="0"/>
              </a:defRPr>
            </a:lvl3pPr>
            <a:lvl4pPr algn="l" rtl="0" eaLnBrk="0" fontAlgn="base" hangingPunct="0">
              <a:spcBef>
                <a:spcPct val="0"/>
              </a:spcBef>
              <a:spcAft>
                <a:spcPct val="0"/>
              </a:spcAft>
              <a:defRPr sz="2400">
                <a:solidFill>
                  <a:srgbClr val="278EAA"/>
                </a:solidFill>
                <a:latin typeface="Arial" pitchFamily="34" charset="0"/>
              </a:defRPr>
            </a:lvl4pPr>
            <a:lvl5pPr algn="l" rtl="0" eaLnBrk="0" fontAlgn="base" hangingPunct="0">
              <a:spcBef>
                <a:spcPct val="0"/>
              </a:spcBef>
              <a:spcAft>
                <a:spcPct val="0"/>
              </a:spcAft>
              <a:defRPr sz="2400">
                <a:solidFill>
                  <a:srgbClr val="278EAA"/>
                </a:solidFill>
                <a:latin typeface="Arial" pitchFamily="34" charset="0"/>
              </a:defRPr>
            </a:lvl5pPr>
            <a:lvl6pPr marL="457189" algn="l" rtl="0" fontAlgn="base">
              <a:spcBef>
                <a:spcPct val="0"/>
              </a:spcBef>
              <a:spcAft>
                <a:spcPct val="0"/>
              </a:spcAft>
              <a:defRPr sz="3000">
                <a:solidFill>
                  <a:srgbClr val="278EAA"/>
                </a:solidFill>
                <a:latin typeface="Arial" pitchFamily="34" charset="0"/>
              </a:defRPr>
            </a:lvl6pPr>
            <a:lvl7pPr marL="914377" algn="l" rtl="0" fontAlgn="base">
              <a:spcBef>
                <a:spcPct val="0"/>
              </a:spcBef>
              <a:spcAft>
                <a:spcPct val="0"/>
              </a:spcAft>
              <a:defRPr sz="3000">
                <a:solidFill>
                  <a:srgbClr val="278EAA"/>
                </a:solidFill>
                <a:latin typeface="Arial" pitchFamily="34" charset="0"/>
              </a:defRPr>
            </a:lvl7pPr>
            <a:lvl8pPr marL="1371566" algn="l" rtl="0" fontAlgn="base">
              <a:spcBef>
                <a:spcPct val="0"/>
              </a:spcBef>
              <a:spcAft>
                <a:spcPct val="0"/>
              </a:spcAft>
              <a:defRPr sz="3000">
                <a:solidFill>
                  <a:srgbClr val="278EAA"/>
                </a:solidFill>
                <a:latin typeface="Arial" pitchFamily="34" charset="0"/>
              </a:defRPr>
            </a:lvl8pPr>
            <a:lvl9pPr marL="1828754" algn="l" rtl="0" fontAlgn="base">
              <a:spcBef>
                <a:spcPct val="0"/>
              </a:spcBef>
              <a:spcAft>
                <a:spcPct val="0"/>
              </a:spcAft>
              <a:defRPr sz="3000">
                <a:solidFill>
                  <a:srgbClr val="278EAA"/>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j-ea"/>
                <a:cs typeface="+mj-cs"/>
              </a:rPr>
              <a:t>Allow people to see and be seen, create familiar space, opportunities to be alone with others, vision or way of life </a:t>
            </a:r>
          </a:p>
        </p:txBody>
      </p:sp>
      <p:pic>
        <p:nvPicPr>
          <p:cNvPr id="2" name="Picture 1" descr="A picture containing indoor, floor, wall, bathroom&#10;&#10;Description automatically generated">
            <a:extLst>
              <a:ext uri="{FF2B5EF4-FFF2-40B4-BE49-F238E27FC236}">
                <a16:creationId xmlns:a16="http://schemas.microsoft.com/office/drawing/2014/main" id="{9EAE8721-2D17-B511-26C2-71FF8A011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78" t="3630" r="4005" b="3798"/>
          <a:stretch/>
        </p:blipFill>
        <p:spPr>
          <a:xfrm>
            <a:off x="2051720" y="267494"/>
            <a:ext cx="5307105" cy="4158089"/>
          </a:xfrm>
          <a:prstGeom prst="rect">
            <a:avLst/>
          </a:prstGeom>
          <a:ln>
            <a:solidFill>
              <a:schemeClr val="tx1"/>
            </a:solidFill>
          </a:ln>
        </p:spPr>
      </p:pic>
      <p:pic>
        <p:nvPicPr>
          <p:cNvPr id="3" name="Picture 2">
            <a:extLst>
              <a:ext uri="{FF2B5EF4-FFF2-40B4-BE49-F238E27FC236}">
                <a16:creationId xmlns:a16="http://schemas.microsoft.com/office/drawing/2014/main" id="{486958CD-F372-F28E-C26E-7459375738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62"/>
          <a:stretch/>
        </p:blipFill>
        <p:spPr>
          <a:xfrm>
            <a:off x="2051720" y="253727"/>
            <a:ext cx="5400600" cy="4231341"/>
          </a:xfrm>
          <a:prstGeom prst="rect">
            <a:avLst/>
          </a:prstGeom>
          <a:ln>
            <a:solidFill>
              <a:schemeClr val="tx1"/>
            </a:solidFill>
          </a:ln>
        </p:spPr>
      </p:pic>
    </p:spTree>
    <p:extLst>
      <p:ext uri="{BB962C8B-B14F-4D97-AF65-F5344CB8AC3E}">
        <p14:creationId xmlns:p14="http://schemas.microsoft.com/office/powerpoint/2010/main" val="40280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A5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F33B7E-E87B-9886-6677-ED5D7BA62B0F}"/>
              </a:ext>
            </a:extLst>
          </p:cNvPr>
          <p:cNvSpPr txBox="1">
            <a:spLocks/>
          </p:cNvSpPr>
          <p:nvPr/>
        </p:nvSpPr>
        <p:spPr>
          <a:xfrm>
            <a:off x="899592" y="4506425"/>
            <a:ext cx="7416824" cy="483519"/>
          </a:xfrm>
          <a:prstGeom prst="rect">
            <a:avLst/>
          </a:prstGeom>
        </p:spPr>
        <p:txBody>
          <a:bodyPr/>
          <a:lstStyle>
            <a:lvl1pPr algn="l" rtl="0" eaLnBrk="0" fontAlgn="base" hangingPunct="0">
              <a:spcBef>
                <a:spcPct val="0"/>
              </a:spcBef>
              <a:spcAft>
                <a:spcPct val="0"/>
              </a:spcAft>
              <a:defRPr sz="2400">
                <a:solidFill>
                  <a:srgbClr val="278EAA"/>
                </a:solidFill>
                <a:latin typeface="+mj-lt"/>
                <a:ea typeface="+mj-ea"/>
                <a:cs typeface="+mj-cs"/>
              </a:defRPr>
            </a:lvl1pPr>
            <a:lvl2pPr algn="l" rtl="0" eaLnBrk="0" fontAlgn="base" hangingPunct="0">
              <a:spcBef>
                <a:spcPct val="0"/>
              </a:spcBef>
              <a:spcAft>
                <a:spcPct val="0"/>
              </a:spcAft>
              <a:defRPr sz="2400">
                <a:solidFill>
                  <a:srgbClr val="278EAA"/>
                </a:solidFill>
                <a:latin typeface="Arial" pitchFamily="34" charset="0"/>
              </a:defRPr>
            </a:lvl2pPr>
            <a:lvl3pPr algn="l" rtl="0" eaLnBrk="0" fontAlgn="base" hangingPunct="0">
              <a:spcBef>
                <a:spcPct val="0"/>
              </a:spcBef>
              <a:spcAft>
                <a:spcPct val="0"/>
              </a:spcAft>
              <a:defRPr sz="2400">
                <a:solidFill>
                  <a:srgbClr val="278EAA"/>
                </a:solidFill>
                <a:latin typeface="Arial" pitchFamily="34" charset="0"/>
              </a:defRPr>
            </a:lvl3pPr>
            <a:lvl4pPr algn="l" rtl="0" eaLnBrk="0" fontAlgn="base" hangingPunct="0">
              <a:spcBef>
                <a:spcPct val="0"/>
              </a:spcBef>
              <a:spcAft>
                <a:spcPct val="0"/>
              </a:spcAft>
              <a:defRPr sz="2400">
                <a:solidFill>
                  <a:srgbClr val="278EAA"/>
                </a:solidFill>
                <a:latin typeface="Arial" pitchFamily="34" charset="0"/>
              </a:defRPr>
            </a:lvl4pPr>
            <a:lvl5pPr algn="l" rtl="0" eaLnBrk="0" fontAlgn="base" hangingPunct="0">
              <a:spcBef>
                <a:spcPct val="0"/>
              </a:spcBef>
              <a:spcAft>
                <a:spcPct val="0"/>
              </a:spcAft>
              <a:defRPr sz="2400">
                <a:solidFill>
                  <a:srgbClr val="278EAA"/>
                </a:solidFill>
                <a:latin typeface="Arial" pitchFamily="34" charset="0"/>
              </a:defRPr>
            </a:lvl5pPr>
            <a:lvl6pPr marL="457189" algn="l" rtl="0" fontAlgn="base">
              <a:spcBef>
                <a:spcPct val="0"/>
              </a:spcBef>
              <a:spcAft>
                <a:spcPct val="0"/>
              </a:spcAft>
              <a:defRPr sz="3000">
                <a:solidFill>
                  <a:srgbClr val="278EAA"/>
                </a:solidFill>
                <a:latin typeface="Arial" pitchFamily="34" charset="0"/>
              </a:defRPr>
            </a:lvl6pPr>
            <a:lvl7pPr marL="914377" algn="l" rtl="0" fontAlgn="base">
              <a:spcBef>
                <a:spcPct val="0"/>
              </a:spcBef>
              <a:spcAft>
                <a:spcPct val="0"/>
              </a:spcAft>
              <a:defRPr sz="3000">
                <a:solidFill>
                  <a:srgbClr val="278EAA"/>
                </a:solidFill>
                <a:latin typeface="Arial" pitchFamily="34" charset="0"/>
              </a:defRPr>
            </a:lvl7pPr>
            <a:lvl8pPr marL="1371566" algn="l" rtl="0" fontAlgn="base">
              <a:spcBef>
                <a:spcPct val="0"/>
              </a:spcBef>
              <a:spcAft>
                <a:spcPct val="0"/>
              </a:spcAft>
              <a:defRPr sz="3000">
                <a:solidFill>
                  <a:srgbClr val="278EAA"/>
                </a:solidFill>
                <a:latin typeface="Arial" pitchFamily="34" charset="0"/>
              </a:defRPr>
            </a:lvl8pPr>
            <a:lvl9pPr marL="1828754" algn="l" rtl="0" fontAlgn="base">
              <a:spcBef>
                <a:spcPct val="0"/>
              </a:spcBef>
              <a:spcAft>
                <a:spcPct val="0"/>
              </a:spcAft>
              <a:defRPr sz="3000">
                <a:solidFill>
                  <a:srgbClr val="278EAA"/>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j-ea"/>
                <a:cs typeface="+mj-cs"/>
              </a:rPr>
              <a:t>Provide human scale, allow people to see and be seen, create familiar space, opportunities to be alone with others, vision or way of life </a:t>
            </a:r>
          </a:p>
        </p:txBody>
      </p:sp>
      <p:pic>
        <p:nvPicPr>
          <p:cNvPr id="5" name="Picture 4" descr="A picture containing ground, area&#10;&#10;Description automatically generated">
            <a:extLst>
              <a:ext uri="{FF2B5EF4-FFF2-40B4-BE49-F238E27FC236}">
                <a16:creationId xmlns:a16="http://schemas.microsoft.com/office/drawing/2014/main" id="{BCA70790-456A-6CC6-F0C7-4CE8D0E63E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35696" y="248508"/>
            <a:ext cx="5544616" cy="4228945"/>
          </a:xfrm>
          <a:prstGeom prst="rect">
            <a:avLst/>
          </a:prstGeom>
          <a:ln>
            <a:solidFill>
              <a:schemeClr val="tx1"/>
            </a:solidFill>
          </a:ln>
        </p:spPr>
      </p:pic>
      <p:pic>
        <p:nvPicPr>
          <p:cNvPr id="6" name="Picture 5" descr="A picture containing porch&#10;&#10;Description automatically generated">
            <a:extLst>
              <a:ext uri="{FF2B5EF4-FFF2-40B4-BE49-F238E27FC236}">
                <a16:creationId xmlns:a16="http://schemas.microsoft.com/office/drawing/2014/main" id="{FE6C08A4-DBF2-12C8-4512-A185B1F146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6" t="1004" r="3431" b="154"/>
          <a:stretch/>
        </p:blipFill>
        <p:spPr>
          <a:xfrm>
            <a:off x="1835696" y="248508"/>
            <a:ext cx="5544616" cy="4257917"/>
          </a:xfrm>
          <a:prstGeom prst="rect">
            <a:avLst/>
          </a:prstGeom>
          <a:ln>
            <a:solidFill>
              <a:schemeClr val="tx1"/>
            </a:solidFill>
          </a:ln>
        </p:spPr>
      </p:pic>
    </p:spTree>
    <p:extLst>
      <p:ext uri="{BB962C8B-B14F-4D97-AF65-F5344CB8AC3E}">
        <p14:creationId xmlns:p14="http://schemas.microsoft.com/office/powerpoint/2010/main" val="4044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16A4D1C4-6448-1E1C-09DF-3611357ABC9F}"/>
              </a:ext>
            </a:extLst>
          </p:cNvPr>
          <p:cNvSpPr/>
          <p:nvPr/>
        </p:nvSpPr>
        <p:spPr>
          <a:xfrm rot="10251395">
            <a:off x="2310581" y="4345981"/>
            <a:ext cx="3834964" cy="988114"/>
          </a:xfrm>
          <a:prstGeom prst="r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1">
            <a:extLst>
              <a:ext uri="{FF2B5EF4-FFF2-40B4-BE49-F238E27FC236}">
                <a16:creationId xmlns:a16="http://schemas.microsoft.com/office/drawing/2014/main" id="{687D4FDA-CEBA-A65B-A415-FA1274C930A6}"/>
              </a:ext>
            </a:extLst>
          </p:cNvPr>
          <p:cNvSpPr txBox="1">
            <a:spLocks/>
          </p:cNvSpPr>
          <p:nvPr/>
        </p:nvSpPr>
        <p:spPr>
          <a:xfrm>
            <a:off x="1331640" y="4598278"/>
            <a:ext cx="8438659" cy="483519"/>
          </a:xfrm>
          <a:prstGeom prst="rect">
            <a:avLst/>
          </a:prstGeom>
        </p:spPr>
        <p:txBody>
          <a:bodyPr/>
          <a:lstStyle>
            <a:lvl1pPr algn="l" rtl="0" eaLnBrk="0" fontAlgn="base" hangingPunct="0">
              <a:spcBef>
                <a:spcPct val="0"/>
              </a:spcBef>
              <a:spcAft>
                <a:spcPct val="0"/>
              </a:spcAft>
              <a:defRPr sz="2400">
                <a:solidFill>
                  <a:srgbClr val="278EAA"/>
                </a:solidFill>
                <a:latin typeface="+mj-lt"/>
                <a:ea typeface="+mj-ea"/>
                <a:cs typeface="+mj-cs"/>
              </a:defRPr>
            </a:lvl1pPr>
            <a:lvl2pPr algn="l" rtl="0" eaLnBrk="0" fontAlgn="base" hangingPunct="0">
              <a:spcBef>
                <a:spcPct val="0"/>
              </a:spcBef>
              <a:spcAft>
                <a:spcPct val="0"/>
              </a:spcAft>
              <a:defRPr sz="2400">
                <a:solidFill>
                  <a:srgbClr val="278EAA"/>
                </a:solidFill>
                <a:latin typeface="Arial" pitchFamily="34" charset="0"/>
              </a:defRPr>
            </a:lvl2pPr>
            <a:lvl3pPr algn="l" rtl="0" eaLnBrk="0" fontAlgn="base" hangingPunct="0">
              <a:spcBef>
                <a:spcPct val="0"/>
              </a:spcBef>
              <a:spcAft>
                <a:spcPct val="0"/>
              </a:spcAft>
              <a:defRPr sz="2400">
                <a:solidFill>
                  <a:srgbClr val="278EAA"/>
                </a:solidFill>
                <a:latin typeface="Arial" pitchFamily="34" charset="0"/>
              </a:defRPr>
            </a:lvl3pPr>
            <a:lvl4pPr algn="l" rtl="0" eaLnBrk="0" fontAlgn="base" hangingPunct="0">
              <a:spcBef>
                <a:spcPct val="0"/>
              </a:spcBef>
              <a:spcAft>
                <a:spcPct val="0"/>
              </a:spcAft>
              <a:defRPr sz="2400">
                <a:solidFill>
                  <a:srgbClr val="278EAA"/>
                </a:solidFill>
                <a:latin typeface="Arial" pitchFamily="34" charset="0"/>
              </a:defRPr>
            </a:lvl4pPr>
            <a:lvl5pPr algn="l" rtl="0" eaLnBrk="0" fontAlgn="base" hangingPunct="0">
              <a:spcBef>
                <a:spcPct val="0"/>
              </a:spcBef>
              <a:spcAft>
                <a:spcPct val="0"/>
              </a:spcAft>
              <a:defRPr sz="2400">
                <a:solidFill>
                  <a:srgbClr val="278EAA"/>
                </a:solidFill>
                <a:latin typeface="Arial" pitchFamily="34" charset="0"/>
              </a:defRPr>
            </a:lvl5pPr>
            <a:lvl6pPr marL="457189" algn="l" rtl="0" fontAlgn="base">
              <a:spcBef>
                <a:spcPct val="0"/>
              </a:spcBef>
              <a:spcAft>
                <a:spcPct val="0"/>
              </a:spcAft>
              <a:defRPr sz="3000">
                <a:solidFill>
                  <a:srgbClr val="278EAA"/>
                </a:solidFill>
                <a:latin typeface="Arial" pitchFamily="34" charset="0"/>
              </a:defRPr>
            </a:lvl6pPr>
            <a:lvl7pPr marL="914377" algn="l" rtl="0" fontAlgn="base">
              <a:spcBef>
                <a:spcPct val="0"/>
              </a:spcBef>
              <a:spcAft>
                <a:spcPct val="0"/>
              </a:spcAft>
              <a:defRPr sz="3000">
                <a:solidFill>
                  <a:srgbClr val="278EAA"/>
                </a:solidFill>
                <a:latin typeface="Arial" pitchFamily="34" charset="0"/>
              </a:defRPr>
            </a:lvl7pPr>
            <a:lvl8pPr marL="1371566" algn="l" rtl="0" fontAlgn="base">
              <a:spcBef>
                <a:spcPct val="0"/>
              </a:spcBef>
              <a:spcAft>
                <a:spcPct val="0"/>
              </a:spcAft>
              <a:defRPr sz="3000">
                <a:solidFill>
                  <a:srgbClr val="278EAA"/>
                </a:solidFill>
                <a:latin typeface="Arial" pitchFamily="34" charset="0"/>
              </a:defRPr>
            </a:lvl8pPr>
            <a:lvl9pPr marL="1828754" algn="l" rtl="0" fontAlgn="base">
              <a:spcBef>
                <a:spcPct val="0"/>
              </a:spcBef>
              <a:spcAft>
                <a:spcPct val="0"/>
              </a:spcAft>
              <a:defRPr sz="3000">
                <a:solidFill>
                  <a:srgbClr val="278EAA"/>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j-ea"/>
                <a:cs typeface="+mj-cs"/>
              </a:rPr>
              <a:t>Helpful stimulation – contrasting toilet seat, contrast wall </a:t>
            </a:r>
            <a:r>
              <a:rPr kumimoji="0" lang="en-US" sz="1400" b="0" i="0" u="none" strike="noStrike" kern="0" cap="none" spc="0" normalizeH="0" baseline="0" noProof="0" dirty="0" err="1">
                <a:ln>
                  <a:noFill/>
                </a:ln>
                <a:solidFill>
                  <a:schemeClr val="bg1"/>
                </a:solidFill>
                <a:effectLst/>
                <a:uLnTx/>
                <a:uFillTx/>
                <a:latin typeface="Arial"/>
                <a:ea typeface="+mj-ea"/>
                <a:cs typeface="+mj-cs"/>
              </a:rPr>
              <a:t>colour</a:t>
            </a:r>
            <a:r>
              <a:rPr kumimoji="0" lang="en-US" sz="1400" b="0" i="0" u="none" strike="noStrike" kern="0" cap="none" spc="0" normalizeH="0" baseline="0" noProof="0" dirty="0">
                <a:ln>
                  <a:noFill/>
                </a:ln>
                <a:solidFill>
                  <a:schemeClr val="bg1"/>
                </a:solidFill>
                <a:effectLst/>
                <a:uLnTx/>
                <a:uFillTx/>
                <a:latin typeface="Arial"/>
                <a:ea typeface="+mj-ea"/>
                <a:cs typeface="+mj-cs"/>
              </a:rPr>
              <a:t> against basins</a:t>
            </a:r>
          </a:p>
        </p:txBody>
      </p:sp>
      <p:pic>
        <p:nvPicPr>
          <p:cNvPr id="5" name="Picture 4" descr="A person standing in a bathroom&#10;&#10;Description automatically generated with medium confidence">
            <a:extLst>
              <a:ext uri="{FF2B5EF4-FFF2-40B4-BE49-F238E27FC236}">
                <a16:creationId xmlns:a16="http://schemas.microsoft.com/office/drawing/2014/main" id="{CD4C397E-15D8-2874-8F6F-FF64224A28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07" r="32972"/>
          <a:stretch/>
        </p:blipFill>
        <p:spPr>
          <a:xfrm>
            <a:off x="5220072" y="328810"/>
            <a:ext cx="2376265" cy="4094945"/>
          </a:xfrm>
          <a:prstGeom prst="rect">
            <a:avLst/>
          </a:prstGeom>
          <a:ln>
            <a:solidFill>
              <a:schemeClr val="tx1"/>
            </a:solidFill>
          </a:ln>
        </p:spPr>
      </p:pic>
      <p:pic>
        <p:nvPicPr>
          <p:cNvPr id="12" name="Picture 11" descr="A bathroom with a toilet and sink&#10;&#10;Description automatically generated with medium confidence">
            <a:extLst>
              <a:ext uri="{FF2B5EF4-FFF2-40B4-BE49-F238E27FC236}">
                <a16:creationId xmlns:a16="http://schemas.microsoft.com/office/drawing/2014/main" id="{5DDE3974-C516-DEF1-7ABA-AE438C2617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2" t="-106" r="22611" b="5009"/>
          <a:stretch/>
        </p:blipFill>
        <p:spPr>
          <a:xfrm>
            <a:off x="1043608" y="328811"/>
            <a:ext cx="3809138" cy="4094945"/>
          </a:xfrm>
          <a:prstGeom prst="rect">
            <a:avLst/>
          </a:prstGeom>
        </p:spPr>
      </p:pic>
    </p:spTree>
    <p:extLst>
      <p:ext uri="{BB962C8B-B14F-4D97-AF65-F5344CB8AC3E}">
        <p14:creationId xmlns:p14="http://schemas.microsoft.com/office/powerpoint/2010/main" val="394376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63F3404-01A9-4339-B43A-1B71912EBD06}"/>
              </a:ext>
            </a:extLst>
          </p:cNvPr>
          <p:cNvSpPr>
            <a:spLocks noGrp="1"/>
          </p:cNvSpPr>
          <p:nvPr>
            <p:ph sz="half" idx="1"/>
          </p:nvPr>
        </p:nvSpPr>
        <p:spPr>
          <a:xfrm>
            <a:off x="223178" y="375506"/>
            <a:ext cx="4032448" cy="864096"/>
          </a:xfrm>
          <a:prstGeom prst="roundRect">
            <a:avLst/>
          </a:prstGeom>
          <a:solidFill>
            <a:srgbClr val="FFC000">
              <a:alpha val="83137"/>
            </a:srgbClr>
          </a:solidFill>
          <a:ln w="38100">
            <a:solidFill>
              <a:srgbClr val="7030A0"/>
            </a:solidFill>
          </a:ln>
        </p:spPr>
        <p:txBody>
          <a:bodyPr anchor="t"/>
          <a:lstStyle/>
          <a:p>
            <a:pPr marL="0" indent="0" algn="ctr">
              <a:buNone/>
            </a:pPr>
            <a:r>
              <a:rPr lang="en-AU" sz="2000" b="1" dirty="0">
                <a:solidFill>
                  <a:srgbClr val="7030A0"/>
                </a:solidFill>
              </a:rPr>
              <a:t>95yr old woman tasered by police in nursing home</a:t>
            </a:r>
            <a:r>
              <a:rPr lang="en-AU" sz="2000" b="1" dirty="0">
                <a:solidFill>
                  <a:schemeClr val="bg2"/>
                </a:solidFill>
              </a:rPr>
              <a:t>  </a:t>
            </a:r>
          </a:p>
          <a:p>
            <a:pPr marL="0" indent="0" algn="just">
              <a:buNone/>
            </a:pPr>
            <a:r>
              <a:rPr lang="en-AU" sz="1400" dirty="0">
                <a:solidFill>
                  <a:schemeClr val="bg2"/>
                </a:solidFill>
              </a:rPr>
              <a:t>.  </a:t>
            </a:r>
          </a:p>
        </p:txBody>
      </p:sp>
      <p:sp>
        <p:nvSpPr>
          <p:cNvPr id="2" name="Content Placeholder 2">
            <a:extLst>
              <a:ext uri="{FF2B5EF4-FFF2-40B4-BE49-F238E27FC236}">
                <a16:creationId xmlns:a16="http://schemas.microsoft.com/office/drawing/2014/main" id="{535798FD-E46B-C7B2-B515-7430E62D495C}"/>
              </a:ext>
            </a:extLst>
          </p:cNvPr>
          <p:cNvSpPr txBox="1">
            <a:spLocks/>
          </p:cNvSpPr>
          <p:nvPr/>
        </p:nvSpPr>
        <p:spPr bwMode="auto">
          <a:xfrm>
            <a:off x="3419872" y="1410961"/>
            <a:ext cx="5435138" cy="1080120"/>
          </a:xfrm>
          <a:prstGeom prst="roundRect">
            <a:avLst/>
          </a:prstGeom>
          <a:solidFill>
            <a:srgbClr val="FFFFFF">
              <a:alpha val="52941"/>
            </a:srgbClr>
          </a:solidFill>
          <a:ln w="38100">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lgn="ctr">
              <a:buFontTx/>
              <a:buNone/>
            </a:pPr>
            <a:r>
              <a:rPr lang="en-AU" sz="1800" kern="0" dirty="0">
                <a:solidFill>
                  <a:srgbClr val="7030A0"/>
                </a:solidFill>
              </a:rPr>
              <a:t>93yr old man from nursing home sent hospital for waving a coat hanger. Dies from aspiration pneumonia due to sedation. </a:t>
            </a:r>
            <a:endParaRPr lang="en-AU" sz="1800" kern="0" dirty="0">
              <a:solidFill>
                <a:schemeClr val="bg2"/>
              </a:solidFill>
            </a:endParaRPr>
          </a:p>
          <a:p>
            <a:pPr marL="0" indent="0" algn="just">
              <a:buFontTx/>
              <a:buNone/>
            </a:pPr>
            <a:r>
              <a:rPr lang="en-AU" sz="1800" kern="0" dirty="0">
                <a:solidFill>
                  <a:schemeClr val="bg2"/>
                </a:solidFill>
              </a:rPr>
              <a:t>.  </a:t>
            </a:r>
          </a:p>
        </p:txBody>
      </p:sp>
      <p:sp>
        <p:nvSpPr>
          <p:cNvPr id="3" name="Content Placeholder 2">
            <a:extLst>
              <a:ext uri="{FF2B5EF4-FFF2-40B4-BE49-F238E27FC236}">
                <a16:creationId xmlns:a16="http://schemas.microsoft.com/office/drawing/2014/main" id="{C3255FED-58F4-DBBD-BECD-0AB49BA406FB}"/>
              </a:ext>
            </a:extLst>
          </p:cNvPr>
          <p:cNvSpPr txBox="1">
            <a:spLocks/>
          </p:cNvSpPr>
          <p:nvPr/>
        </p:nvSpPr>
        <p:spPr bwMode="auto">
          <a:xfrm>
            <a:off x="467544" y="2783443"/>
            <a:ext cx="6768752" cy="1296144"/>
          </a:xfrm>
          <a:prstGeom prst="roundRect">
            <a:avLst/>
          </a:prstGeom>
          <a:solidFill>
            <a:srgbClr val="E5F4F2">
              <a:alpha val="72157"/>
            </a:srgbClr>
          </a:solidFill>
          <a:ln w="38100">
            <a:solidFill>
              <a:srgbClr val="7030A0"/>
            </a:solidFill>
          </a:ln>
          <a:effec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lgn="ctr">
              <a:buFontTx/>
              <a:buNone/>
            </a:pPr>
            <a:r>
              <a:rPr lang="en-AU" sz="2000" kern="0" dirty="0">
                <a:solidFill>
                  <a:srgbClr val="7030A0"/>
                </a:solidFill>
              </a:rPr>
              <a:t>74yr old man with PD and PTSD from childhood sexual abuse dies in hospital with sepsis due to infected wounds from 4-point physical restraint</a:t>
            </a:r>
            <a:endParaRPr lang="en-AU" sz="2000" kern="0" dirty="0">
              <a:solidFill>
                <a:schemeClr val="bg2"/>
              </a:solidFill>
            </a:endParaRPr>
          </a:p>
        </p:txBody>
      </p:sp>
      <p:sp>
        <p:nvSpPr>
          <p:cNvPr id="7" name="Content Placeholder 2">
            <a:extLst>
              <a:ext uri="{FF2B5EF4-FFF2-40B4-BE49-F238E27FC236}">
                <a16:creationId xmlns:a16="http://schemas.microsoft.com/office/drawing/2014/main" id="{795C2BF5-3A38-1C17-191A-3906CFA5F74E}"/>
              </a:ext>
            </a:extLst>
          </p:cNvPr>
          <p:cNvSpPr txBox="1">
            <a:spLocks/>
          </p:cNvSpPr>
          <p:nvPr/>
        </p:nvSpPr>
        <p:spPr bwMode="auto">
          <a:xfrm>
            <a:off x="3491880" y="4371950"/>
            <a:ext cx="5435138" cy="596602"/>
          </a:xfrm>
          <a:prstGeom prst="roundRect">
            <a:avLst/>
          </a:prstGeom>
          <a:solidFill>
            <a:srgbClr val="FFFFFF">
              <a:alpha val="52941"/>
            </a:srgbClr>
          </a:solidFill>
          <a:ln w="38100">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lgn="ctr">
              <a:buFontTx/>
              <a:buNone/>
            </a:pPr>
            <a:r>
              <a:rPr lang="en-AU" sz="1200" kern="0" dirty="0">
                <a:solidFill>
                  <a:srgbClr val="7030A0"/>
                </a:solidFill>
              </a:rPr>
              <a:t>Distressed 97year old female with delirium on dementia and injuries receives 4-point leather restraint, sedation and no pain relief in ED  </a:t>
            </a:r>
            <a:endParaRPr lang="en-AU" sz="1200" kern="0" dirty="0">
              <a:solidFill>
                <a:schemeClr val="bg2"/>
              </a:solidFill>
            </a:endParaRPr>
          </a:p>
          <a:p>
            <a:pPr marL="0" indent="0" algn="just">
              <a:buFontTx/>
              <a:buNone/>
            </a:pPr>
            <a:r>
              <a:rPr lang="en-AU" sz="1800" kern="0" dirty="0">
                <a:solidFill>
                  <a:schemeClr val="bg2"/>
                </a:solidFill>
              </a:rPr>
              <a:t>.  </a:t>
            </a:r>
          </a:p>
        </p:txBody>
      </p:sp>
    </p:spTree>
    <p:extLst>
      <p:ext uri="{BB962C8B-B14F-4D97-AF65-F5344CB8AC3E}">
        <p14:creationId xmlns:p14="http://schemas.microsoft.com/office/powerpoint/2010/main" val="47220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animBg="1"/>
      <p:bldP spid="3"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85000"/>
          </a:schemeClr>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B2ACF8A-7E15-93EA-CF44-59C8ABA4A07D}"/>
              </a:ext>
            </a:extLst>
          </p:cNvPr>
          <p:cNvSpPr/>
          <p:nvPr/>
        </p:nvSpPr>
        <p:spPr>
          <a:xfrm>
            <a:off x="4353359" y="361038"/>
            <a:ext cx="4560580" cy="4324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8" name="Group 47">
            <a:extLst>
              <a:ext uri="{FF2B5EF4-FFF2-40B4-BE49-F238E27FC236}">
                <a16:creationId xmlns:a16="http://schemas.microsoft.com/office/drawing/2014/main" id="{8B5484B6-3F70-6D7B-F3B6-39C99DB96992}"/>
              </a:ext>
            </a:extLst>
          </p:cNvPr>
          <p:cNvGrpSpPr/>
          <p:nvPr/>
        </p:nvGrpSpPr>
        <p:grpSpPr>
          <a:xfrm>
            <a:off x="4379815" y="453308"/>
            <a:ext cx="4518690" cy="1335710"/>
            <a:chOff x="3995933" y="53431"/>
            <a:chExt cx="4968539" cy="1753631"/>
          </a:xfrm>
        </p:grpSpPr>
        <p:graphicFrame>
          <p:nvGraphicFramePr>
            <p:cNvPr id="9" name="Chart 8">
              <a:extLst>
                <a:ext uri="{FF2B5EF4-FFF2-40B4-BE49-F238E27FC236}">
                  <a16:creationId xmlns:a16="http://schemas.microsoft.com/office/drawing/2014/main" id="{F84D8B04-769A-5C3F-9A62-A1B67FF14C47}"/>
                </a:ext>
              </a:extLst>
            </p:cNvPr>
            <p:cNvGraphicFramePr>
              <a:graphicFrameLocks/>
            </p:cNvGraphicFramePr>
            <p:nvPr>
              <p:extLst>
                <p:ext uri="{D42A27DB-BD31-4B8C-83A1-F6EECF244321}">
                  <p14:modId xmlns:p14="http://schemas.microsoft.com/office/powerpoint/2010/main" val="1896676434"/>
                </p:ext>
              </p:extLst>
            </p:nvPr>
          </p:nvGraphicFramePr>
          <p:xfrm>
            <a:off x="3995933" y="252143"/>
            <a:ext cx="4968539" cy="1554919"/>
          </p:xfrm>
          <a:graphic>
            <a:graphicData uri="http://schemas.openxmlformats.org/drawingml/2006/chart">
              <c:chart xmlns:c="http://schemas.openxmlformats.org/drawingml/2006/chart" xmlns:r="http://schemas.openxmlformats.org/officeDocument/2006/relationships" r:id="rId3"/>
            </a:graphicData>
          </a:graphic>
        </p:graphicFrame>
        <p:cxnSp>
          <p:nvCxnSpPr>
            <p:cNvPr id="26" name="Straight Connector 25">
              <a:extLst>
                <a:ext uri="{FF2B5EF4-FFF2-40B4-BE49-F238E27FC236}">
                  <a16:creationId xmlns:a16="http://schemas.microsoft.com/office/drawing/2014/main" id="{C8E1643D-5058-D06D-2CD2-4C2BD24F2AC4}"/>
                </a:ext>
              </a:extLst>
            </p:cNvPr>
            <p:cNvCxnSpPr>
              <a:cxnSpLocks/>
            </p:cNvCxnSpPr>
            <p:nvPr/>
          </p:nvCxnSpPr>
          <p:spPr>
            <a:xfrm>
              <a:off x="5436096" y="405363"/>
              <a:ext cx="0" cy="1235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D82FF32-7514-F3F8-E7C3-39901E5AD0D7}"/>
                </a:ext>
              </a:extLst>
            </p:cNvPr>
            <p:cNvSpPr txBox="1"/>
            <p:nvPr/>
          </p:nvSpPr>
          <p:spPr>
            <a:xfrm>
              <a:off x="4327070" y="59787"/>
              <a:ext cx="1440160" cy="246221"/>
            </a:xfrm>
            <a:prstGeom prst="rect">
              <a:avLst/>
            </a:prstGeom>
            <a:noFill/>
          </p:spPr>
          <p:txBody>
            <a:bodyPr wrap="square" rtlCol="0">
              <a:spAutoFit/>
            </a:bodyPr>
            <a:lstStyle/>
            <a:p>
              <a:r>
                <a:rPr lang="en-AU" sz="1000" dirty="0">
                  <a:latin typeface="Calibri" panose="020F0502020204030204" pitchFamily="34" charset="0"/>
                  <a:cs typeface="Calibri" panose="020F0502020204030204" pitchFamily="34" charset="0"/>
                </a:rPr>
                <a:t>General ward care</a:t>
              </a:r>
            </a:p>
          </p:txBody>
        </p:sp>
        <p:sp>
          <p:nvSpPr>
            <p:cNvPr id="41" name="TextBox 40">
              <a:extLst>
                <a:ext uri="{FF2B5EF4-FFF2-40B4-BE49-F238E27FC236}">
                  <a16:creationId xmlns:a16="http://schemas.microsoft.com/office/drawing/2014/main" id="{67C06A7D-1070-5F73-91F6-FBC4A137FA4D}"/>
                </a:ext>
              </a:extLst>
            </p:cNvPr>
            <p:cNvSpPr txBox="1"/>
            <p:nvPr/>
          </p:nvSpPr>
          <p:spPr>
            <a:xfrm>
              <a:off x="6186666" y="53431"/>
              <a:ext cx="1440160" cy="246221"/>
            </a:xfrm>
            <a:prstGeom prst="rect">
              <a:avLst/>
            </a:prstGeom>
            <a:noFill/>
          </p:spPr>
          <p:txBody>
            <a:bodyPr wrap="square" rtlCol="0">
              <a:spAutoFit/>
            </a:bodyPr>
            <a:lstStyle/>
            <a:p>
              <a:r>
                <a:rPr lang="en-AU" sz="1000" dirty="0">
                  <a:latin typeface="Calibri" panose="020F0502020204030204" pitchFamily="34" charset="0"/>
                  <a:cs typeface="Calibri" panose="020F0502020204030204" pitchFamily="34" charset="0"/>
                </a:rPr>
                <a:t>ACU care</a:t>
              </a:r>
            </a:p>
          </p:txBody>
        </p:sp>
      </p:grpSp>
      <p:grpSp>
        <p:nvGrpSpPr>
          <p:cNvPr id="47" name="Group 46">
            <a:extLst>
              <a:ext uri="{FF2B5EF4-FFF2-40B4-BE49-F238E27FC236}">
                <a16:creationId xmlns:a16="http://schemas.microsoft.com/office/drawing/2014/main" id="{5F6AE4DF-3129-EB6E-0919-31A169E7BD4A}"/>
              </a:ext>
            </a:extLst>
          </p:cNvPr>
          <p:cNvGrpSpPr/>
          <p:nvPr/>
        </p:nvGrpSpPr>
        <p:grpSpPr>
          <a:xfrm>
            <a:off x="4353359" y="1815259"/>
            <a:ext cx="4566368" cy="1376476"/>
            <a:chOff x="3995933" y="1666753"/>
            <a:chExt cx="4968539" cy="1649152"/>
          </a:xfrm>
        </p:grpSpPr>
        <p:graphicFrame>
          <p:nvGraphicFramePr>
            <p:cNvPr id="8" name="Chart 7">
              <a:extLst>
                <a:ext uri="{FF2B5EF4-FFF2-40B4-BE49-F238E27FC236}">
                  <a16:creationId xmlns:a16="http://schemas.microsoft.com/office/drawing/2014/main" id="{E66FF7C6-DBE8-C826-674B-2E5ABF0B1D92}"/>
                </a:ext>
              </a:extLst>
            </p:cNvPr>
            <p:cNvGraphicFramePr>
              <a:graphicFrameLocks/>
            </p:cNvGraphicFramePr>
            <p:nvPr>
              <p:extLst>
                <p:ext uri="{D42A27DB-BD31-4B8C-83A1-F6EECF244321}">
                  <p14:modId xmlns:p14="http://schemas.microsoft.com/office/powerpoint/2010/main" val="2381403662"/>
                </p:ext>
              </p:extLst>
            </p:nvPr>
          </p:nvGraphicFramePr>
          <p:xfrm>
            <a:off x="3995933" y="1816652"/>
            <a:ext cx="4968539" cy="1499253"/>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Straight Connector 27">
              <a:extLst>
                <a:ext uri="{FF2B5EF4-FFF2-40B4-BE49-F238E27FC236}">
                  <a16:creationId xmlns:a16="http://schemas.microsoft.com/office/drawing/2014/main" id="{C07D61AD-3F5E-6114-885D-362E21337BBD}"/>
                </a:ext>
              </a:extLst>
            </p:cNvPr>
            <p:cNvCxnSpPr>
              <a:cxnSpLocks/>
            </p:cNvCxnSpPr>
            <p:nvPr/>
          </p:nvCxnSpPr>
          <p:spPr>
            <a:xfrm>
              <a:off x="6560324" y="1972705"/>
              <a:ext cx="0" cy="11871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272E24B-87CA-31C3-A234-317D6DC5ECDF}"/>
                </a:ext>
              </a:extLst>
            </p:cNvPr>
            <p:cNvSpPr txBox="1"/>
            <p:nvPr/>
          </p:nvSpPr>
          <p:spPr>
            <a:xfrm>
              <a:off x="4390600" y="1693541"/>
              <a:ext cx="1440160" cy="246221"/>
            </a:xfrm>
            <a:prstGeom prst="rect">
              <a:avLst/>
            </a:prstGeom>
            <a:noFill/>
          </p:spPr>
          <p:txBody>
            <a:bodyPr wrap="square" rtlCol="0">
              <a:spAutoFit/>
            </a:bodyPr>
            <a:lstStyle/>
            <a:p>
              <a:r>
                <a:rPr lang="en-AU" sz="1000" dirty="0">
                  <a:latin typeface="Calibri" panose="020F0502020204030204" pitchFamily="34" charset="0"/>
                  <a:cs typeface="Calibri" panose="020F0502020204030204" pitchFamily="34" charset="0"/>
                </a:rPr>
                <a:t>General ward care</a:t>
              </a:r>
            </a:p>
          </p:txBody>
        </p:sp>
        <p:sp>
          <p:nvSpPr>
            <p:cNvPr id="43" name="TextBox 42">
              <a:extLst>
                <a:ext uri="{FF2B5EF4-FFF2-40B4-BE49-F238E27FC236}">
                  <a16:creationId xmlns:a16="http://schemas.microsoft.com/office/drawing/2014/main" id="{EA81DACB-CC27-314B-D03B-E836B330E3FA}"/>
                </a:ext>
              </a:extLst>
            </p:cNvPr>
            <p:cNvSpPr txBox="1"/>
            <p:nvPr/>
          </p:nvSpPr>
          <p:spPr>
            <a:xfrm>
              <a:off x="6976077" y="1666753"/>
              <a:ext cx="1440160" cy="246221"/>
            </a:xfrm>
            <a:prstGeom prst="rect">
              <a:avLst/>
            </a:prstGeom>
            <a:noFill/>
          </p:spPr>
          <p:txBody>
            <a:bodyPr wrap="square" rtlCol="0">
              <a:spAutoFit/>
            </a:bodyPr>
            <a:lstStyle/>
            <a:p>
              <a:r>
                <a:rPr lang="en-AU" sz="1000" dirty="0">
                  <a:latin typeface="Calibri" panose="020F0502020204030204" pitchFamily="34" charset="0"/>
                  <a:cs typeface="Calibri" panose="020F0502020204030204" pitchFamily="34" charset="0"/>
                </a:rPr>
                <a:t>ACU care</a:t>
              </a:r>
            </a:p>
          </p:txBody>
        </p:sp>
      </p:grpSp>
      <p:grpSp>
        <p:nvGrpSpPr>
          <p:cNvPr id="46" name="Group 45">
            <a:extLst>
              <a:ext uri="{FF2B5EF4-FFF2-40B4-BE49-F238E27FC236}">
                <a16:creationId xmlns:a16="http://schemas.microsoft.com/office/drawing/2014/main" id="{3B1E4E1D-B104-13CE-32C4-DAABB299EABB}"/>
              </a:ext>
            </a:extLst>
          </p:cNvPr>
          <p:cNvGrpSpPr/>
          <p:nvPr/>
        </p:nvGrpSpPr>
        <p:grpSpPr>
          <a:xfrm>
            <a:off x="4441853" y="3181037"/>
            <a:ext cx="4472086" cy="1463360"/>
            <a:chOff x="4067943" y="3046037"/>
            <a:chExt cx="4968539" cy="1815083"/>
          </a:xfrm>
        </p:grpSpPr>
        <p:graphicFrame>
          <p:nvGraphicFramePr>
            <p:cNvPr id="24" name="Chart 23">
              <a:extLst>
                <a:ext uri="{FF2B5EF4-FFF2-40B4-BE49-F238E27FC236}">
                  <a16:creationId xmlns:a16="http://schemas.microsoft.com/office/drawing/2014/main" id="{056AE121-7EF1-0CA0-62FB-F04BE8FBB328}"/>
                </a:ext>
              </a:extLst>
            </p:cNvPr>
            <p:cNvGraphicFramePr>
              <a:graphicFrameLocks/>
            </p:cNvGraphicFramePr>
            <p:nvPr>
              <p:extLst>
                <p:ext uri="{D42A27DB-BD31-4B8C-83A1-F6EECF244321}">
                  <p14:modId xmlns:p14="http://schemas.microsoft.com/office/powerpoint/2010/main" val="705169360"/>
                </p:ext>
              </p:extLst>
            </p:nvPr>
          </p:nvGraphicFramePr>
          <p:xfrm>
            <a:off x="4067943" y="3147814"/>
            <a:ext cx="4968539" cy="1713306"/>
          </p:xfrm>
          <a:graphic>
            <a:graphicData uri="http://schemas.openxmlformats.org/drawingml/2006/chart">
              <c:chart xmlns:c="http://schemas.openxmlformats.org/drawingml/2006/chart" xmlns:r="http://schemas.openxmlformats.org/officeDocument/2006/relationships" r:id="rId5"/>
            </a:graphicData>
          </a:graphic>
        </p:graphicFrame>
        <p:cxnSp>
          <p:nvCxnSpPr>
            <p:cNvPr id="31" name="Straight Connector 30">
              <a:extLst>
                <a:ext uri="{FF2B5EF4-FFF2-40B4-BE49-F238E27FC236}">
                  <a16:creationId xmlns:a16="http://schemas.microsoft.com/office/drawing/2014/main" id="{ED02A2C0-1498-64A7-5F9D-7ECFB648E503}"/>
                </a:ext>
              </a:extLst>
            </p:cNvPr>
            <p:cNvCxnSpPr>
              <a:cxnSpLocks/>
            </p:cNvCxnSpPr>
            <p:nvPr/>
          </p:nvCxnSpPr>
          <p:spPr>
            <a:xfrm>
              <a:off x="7524328" y="3396120"/>
              <a:ext cx="0" cy="11918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66ED9D2-25DD-6CE4-47A3-08086C275669}"/>
                </a:ext>
              </a:extLst>
            </p:cNvPr>
            <p:cNvSpPr txBox="1"/>
            <p:nvPr/>
          </p:nvSpPr>
          <p:spPr>
            <a:xfrm>
              <a:off x="4402974" y="3059801"/>
              <a:ext cx="1440160" cy="253916"/>
            </a:xfrm>
            <a:prstGeom prst="rect">
              <a:avLst/>
            </a:prstGeom>
            <a:noFill/>
          </p:spPr>
          <p:txBody>
            <a:bodyPr wrap="square" rtlCol="0">
              <a:spAutoFit/>
            </a:bodyPr>
            <a:lstStyle/>
            <a:p>
              <a:r>
                <a:rPr lang="en-AU" sz="1000" dirty="0">
                  <a:latin typeface="Calibri" panose="020F0502020204030204" pitchFamily="34" charset="0"/>
                  <a:cs typeface="Calibri" panose="020F0502020204030204" pitchFamily="34" charset="0"/>
                </a:rPr>
                <a:t>General ward care</a:t>
              </a:r>
            </a:p>
          </p:txBody>
        </p:sp>
        <p:sp>
          <p:nvSpPr>
            <p:cNvPr id="45" name="TextBox 44">
              <a:extLst>
                <a:ext uri="{FF2B5EF4-FFF2-40B4-BE49-F238E27FC236}">
                  <a16:creationId xmlns:a16="http://schemas.microsoft.com/office/drawing/2014/main" id="{BD704D9C-9BB6-70CD-EDFA-13AF3A06E281}"/>
                </a:ext>
              </a:extLst>
            </p:cNvPr>
            <p:cNvSpPr txBox="1"/>
            <p:nvPr/>
          </p:nvSpPr>
          <p:spPr>
            <a:xfrm>
              <a:off x="7579175" y="3046037"/>
              <a:ext cx="1440160" cy="253916"/>
            </a:xfrm>
            <a:prstGeom prst="rect">
              <a:avLst/>
            </a:prstGeom>
            <a:noFill/>
          </p:spPr>
          <p:txBody>
            <a:bodyPr wrap="square" rtlCol="0">
              <a:spAutoFit/>
            </a:bodyPr>
            <a:lstStyle/>
            <a:p>
              <a:r>
                <a:rPr lang="en-AU" sz="1000" dirty="0">
                  <a:latin typeface="Calibri" panose="020F0502020204030204" pitchFamily="34" charset="0"/>
                  <a:cs typeface="Calibri" panose="020F0502020204030204" pitchFamily="34" charset="0"/>
                </a:rPr>
                <a:t>ACU care</a:t>
              </a:r>
            </a:p>
          </p:txBody>
        </p:sp>
      </p:grpSp>
      <p:grpSp>
        <p:nvGrpSpPr>
          <p:cNvPr id="2" name="Group 1">
            <a:extLst>
              <a:ext uri="{FF2B5EF4-FFF2-40B4-BE49-F238E27FC236}">
                <a16:creationId xmlns:a16="http://schemas.microsoft.com/office/drawing/2014/main" id="{6385ED82-344D-5B57-F2DE-AC23E89EABA2}"/>
              </a:ext>
            </a:extLst>
          </p:cNvPr>
          <p:cNvGrpSpPr/>
          <p:nvPr/>
        </p:nvGrpSpPr>
        <p:grpSpPr>
          <a:xfrm>
            <a:off x="247694" y="645435"/>
            <a:ext cx="3573571" cy="2496366"/>
            <a:chOff x="247694" y="645435"/>
            <a:chExt cx="3573571" cy="2496366"/>
          </a:xfrm>
        </p:grpSpPr>
        <p:sp>
          <p:nvSpPr>
            <p:cNvPr id="51" name="TextBox 50">
              <a:extLst>
                <a:ext uri="{FF2B5EF4-FFF2-40B4-BE49-F238E27FC236}">
                  <a16:creationId xmlns:a16="http://schemas.microsoft.com/office/drawing/2014/main" id="{C8C20D91-6EA3-AE75-A825-5E87B946F550}"/>
                </a:ext>
              </a:extLst>
            </p:cNvPr>
            <p:cNvSpPr txBox="1"/>
            <p:nvPr/>
          </p:nvSpPr>
          <p:spPr>
            <a:xfrm>
              <a:off x="247694" y="645435"/>
              <a:ext cx="3573571" cy="692497"/>
            </a:xfrm>
            <a:prstGeom prst="rect">
              <a:avLst/>
            </a:prstGeom>
            <a:solidFill>
              <a:schemeClr val="tx2">
                <a:lumMod val="90000"/>
              </a:schemeClr>
            </a:solidFill>
          </p:spPr>
          <p:txBody>
            <a:bodyPr wrap="square" rtlCol="0">
              <a:spAutoFit/>
            </a:bodyPr>
            <a:lstStyle/>
            <a:p>
              <a:r>
                <a:rPr lang="en-AU" sz="1050" b="1" dirty="0">
                  <a:latin typeface="Calibri" panose="020F0502020204030204" pitchFamily="34" charset="0"/>
                  <a:cs typeface="Calibri" panose="020F0502020204030204" pitchFamily="34" charset="0"/>
                </a:rPr>
                <a:t>Behaviour severity scores (4 days </a:t>
              </a:r>
              <a:r>
                <a:rPr lang="en-AU" sz="1050" b="1" dirty="0">
                  <a:effectLst/>
                  <a:latin typeface="Calibri" panose="020F0502020204030204" pitchFamily="34" charset="0"/>
                  <a:ea typeface="Calibri" panose="020F0502020204030204" pitchFamily="34" charset="0"/>
                  <a:cs typeface="Calibri" panose="020F0502020204030204" pitchFamily="34" charset="0"/>
                </a:rPr>
                <a:t>± 1 day)</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NPI-C: Neuropsychiatric Inventory Clinician (score 0-42)</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RAGE: Aggression Rating Scale (score 0-61)</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CMAI-Acute: Cohen-Mansfield Agitation Inventory (score 9-45) </a:t>
              </a:r>
            </a:p>
          </p:txBody>
        </p:sp>
        <p:sp>
          <p:nvSpPr>
            <p:cNvPr id="52" name="TextBox 51">
              <a:extLst>
                <a:ext uri="{FF2B5EF4-FFF2-40B4-BE49-F238E27FC236}">
                  <a16:creationId xmlns:a16="http://schemas.microsoft.com/office/drawing/2014/main" id="{E011CD65-F60A-24C6-E3D3-1A1C7F793F7E}"/>
                </a:ext>
              </a:extLst>
            </p:cNvPr>
            <p:cNvSpPr txBox="1"/>
            <p:nvPr/>
          </p:nvSpPr>
          <p:spPr>
            <a:xfrm>
              <a:off x="247694" y="1264364"/>
              <a:ext cx="3573571" cy="1877437"/>
            </a:xfrm>
            <a:prstGeom prst="rect">
              <a:avLst/>
            </a:prstGeom>
            <a:solidFill>
              <a:schemeClr val="tx2">
                <a:lumMod val="90000"/>
              </a:schemeClr>
            </a:solidFill>
          </p:spPr>
          <p:txBody>
            <a:bodyPr wrap="square" rtlCol="0">
              <a:spAutoFit/>
            </a:bodyPr>
            <a:lstStyle/>
            <a:p>
              <a:r>
                <a:rPr lang="en-AU" sz="1050" b="1" dirty="0">
                  <a:latin typeface="Calibri" panose="020F0502020204030204" pitchFamily="34" charset="0"/>
                  <a:cs typeface="Calibri" panose="020F0502020204030204" pitchFamily="34" charset="0"/>
                </a:rPr>
                <a:t>Retrospective chart (each 4-day period)</a:t>
              </a:r>
            </a:p>
            <a:p>
              <a:r>
                <a:rPr lang="en-AU" sz="900" dirty="0">
                  <a:effectLst/>
                  <a:latin typeface="Calibri" panose="020F0502020204030204" pitchFamily="34" charset="0"/>
                  <a:ea typeface="Calibri" panose="020F0502020204030204" pitchFamily="34" charset="0"/>
                  <a:cs typeface="Calibri" panose="020F0502020204030204" pitchFamily="34" charset="0"/>
                </a:rPr>
                <a:t>Medications:</a:t>
              </a:r>
              <a:endParaRPr lang="en-AU" sz="9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Antipsychotics</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Benzodiazepines </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Analgesia </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Drug Burden Index</a:t>
              </a:r>
            </a:p>
            <a:p>
              <a:pPr>
                <a:spcBef>
                  <a:spcPts val="600"/>
                </a:spcBef>
              </a:pPr>
              <a:r>
                <a:rPr lang="en-AU" sz="900" dirty="0">
                  <a:latin typeface="Calibri" panose="020F0502020204030204" pitchFamily="34" charset="0"/>
                  <a:cs typeface="Calibri" panose="020F0502020204030204" pitchFamily="34" charset="0"/>
                </a:rPr>
                <a:t>Events</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Falls &amp; pressure injury</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Security callout</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Restraint</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Special usage </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Occupational violence </a:t>
              </a:r>
            </a:p>
          </p:txBody>
        </p:sp>
      </p:grpSp>
      <p:sp>
        <p:nvSpPr>
          <p:cNvPr id="53" name="TextBox 52">
            <a:extLst>
              <a:ext uri="{FF2B5EF4-FFF2-40B4-BE49-F238E27FC236}">
                <a16:creationId xmlns:a16="http://schemas.microsoft.com/office/drawing/2014/main" id="{A2D072EF-3E93-D809-A709-19399B9AA82C}"/>
              </a:ext>
            </a:extLst>
          </p:cNvPr>
          <p:cNvSpPr txBox="1"/>
          <p:nvPr/>
        </p:nvSpPr>
        <p:spPr>
          <a:xfrm>
            <a:off x="245495" y="364348"/>
            <a:ext cx="3569982" cy="307777"/>
          </a:xfrm>
          <a:prstGeom prst="rect">
            <a:avLst/>
          </a:prstGeom>
          <a:solidFill>
            <a:schemeClr val="tx2">
              <a:lumMod val="75000"/>
            </a:schemeClr>
          </a:solidFill>
        </p:spPr>
        <p:txBody>
          <a:bodyPr wrap="square" rtlCol="0">
            <a:spAutoFit/>
          </a:bodyPr>
          <a:lstStyle/>
          <a:p>
            <a:r>
              <a:rPr lang="en-AU" sz="1400" b="1" dirty="0">
                <a:latin typeface="Calibri" panose="020F0502020204030204" pitchFamily="34" charset="0"/>
                <a:cs typeface="Calibri" panose="020F0502020204030204" pitchFamily="34" charset="0"/>
              </a:rPr>
              <a:t>Single-case multiple baseline design</a:t>
            </a:r>
            <a:endParaRPr lang="en-AU" sz="14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56B4D1E8-D989-6E8E-E7EA-8516C390C481}"/>
              </a:ext>
            </a:extLst>
          </p:cNvPr>
          <p:cNvSpPr txBox="1"/>
          <p:nvPr/>
        </p:nvSpPr>
        <p:spPr>
          <a:xfrm>
            <a:off x="226472" y="3255457"/>
            <a:ext cx="3594793" cy="307777"/>
          </a:xfrm>
          <a:prstGeom prst="rect">
            <a:avLst/>
          </a:prstGeom>
          <a:solidFill>
            <a:schemeClr val="tx2">
              <a:lumMod val="75000"/>
            </a:schemeClr>
          </a:solidFill>
        </p:spPr>
        <p:txBody>
          <a:bodyPr wrap="square" rtlCol="0">
            <a:spAutoFit/>
          </a:bodyPr>
          <a:lstStyle/>
          <a:p>
            <a:r>
              <a:rPr lang="en-AU" sz="1400" b="1" dirty="0">
                <a:latin typeface="Calibri" panose="020F0502020204030204" pitchFamily="34" charset="0"/>
                <a:cs typeface="Calibri" panose="020F0502020204030204" pitchFamily="34" charset="0"/>
              </a:rPr>
              <a:t>Pre-post analysis of 3 feeder wards + ACU</a:t>
            </a:r>
            <a:endParaRPr lang="en-AU" sz="1400" dirty="0">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ABB12D86-CB3D-6CD4-C9B4-4459C69E325D}"/>
              </a:ext>
            </a:extLst>
          </p:cNvPr>
          <p:cNvSpPr txBox="1"/>
          <p:nvPr/>
        </p:nvSpPr>
        <p:spPr>
          <a:xfrm>
            <a:off x="226472" y="3531421"/>
            <a:ext cx="3589005" cy="692497"/>
          </a:xfrm>
          <a:prstGeom prst="rect">
            <a:avLst/>
          </a:prstGeom>
          <a:solidFill>
            <a:schemeClr val="tx2">
              <a:lumMod val="90000"/>
            </a:schemeClr>
          </a:solidFill>
        </p:spPr>
        <p:txBody>
          <a:bodyPr wrap="square" rtlCol="0">
            <a:spAutoFit/>
          </a:bodyPr>
          <a:lstStyle/>
          <a:p>
            <a:r>
              <a:rPr lang="en-AU" sz="1050" b="1" dirty="0">
                <a:latin typeface="Calibri" panose="020F0502020204030204" pitchFamily="34" charset="0"/>
                <a:cs typeface="Calibri" panose="020F0502020204030204" pitchFamily="34" charset="0"/>
              </a:rPr>
              <a:t>2yrs pre &amp; 2yrs post (monthly incident reports)</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Falls</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Occupational violence </a:t>
            </a:r>
          </a:p>
          <a:p>
            <a:pPr marL="171450" indent="-171450">
              <a:buFont typeface="Arial" panose="020B0604020202020204" pitchFamily="34" charset="0"/>
              <a:buChar char="•"/>
            </a:pPr>
            <a:r>
              <a:rPr lang="en-AU" sz="900" dirty="0">
                <a:latin typeface="Calibri" panose="020F0502020204030204" pitchFamily="34" charset="0"/>
                <a:cs typeface="Calibri" panose="020F0502020204030204" pitchFamily="34" charset="0"/>
              </a:rPr>
              <a:t>Pressure injury </a:t>
            </a:r>
          </a:p>
        </p:txBody>
      </p:sp>
    </p:spTree>
    <p:extLst>
      <p:ext uri="{BB962C8B-B14F-4D97-AF65-F5344CB8AC3E}">
        <p14:creationId xmlns:p14="http://schemas.microsoft.com/office/powerpoint/2010/main" val="85403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DBE5-90C3-1799-652E-AC976777917A}"/>
              </a:ext>
            </a:extLst>
          </p:cNvPr>
          <p:cNvSpPr>
            <a:spLocks noGrp="1"/>
          </p:cNvSpPr>
          <p:nvPr>
            <p:ph type="title"/>
          </p:nvPr>
        </p:nvSpPr>
        <p:spPr>
          <a:xfrm>
            <a:off x="1043608" y="123478"/>
            <a:ext cx="6635080" cy="648072"/>
          </a:xfrm>
          <a:solidFill>
            <a:schemeClr val="bg1">
              <a:lumMod val="95000"/>
            </a:schemeClr>
          </a:solidFill>
          <a:ln>
            <a:solidFill>
              <a:srgbClr val="003A54"/>
            </a:solidFill>
          </a:ln>
        </p:spPr>
        <p:txBody>
          <a:bodyPr/>
          <a:lstStyle/>
          <a:p>
            <a:pPr algn="ctr"/>
            <a:r>
              <a:rPr lang="en-AU" sz="1800" dirty="0">
                <a:solidFill>
                  <a:schemeClr val="tx1"/>
                </a:solidFill>
              </a:rPr>
              <a:t>January 2020 – January 2022 </a:t>
            </a:r>
            <a:br>
              <a:rPr lang="en-AU" dirty="0"/>
            </a:br>
            <a:r>
              <a:rPr lang="en-AU" sz="1400" dirty="0">
                <a:solidFill>
                  <a:schemeClr val="tx1"/>
                </a:solidFill>
              </a:rPr>
              <a:t>(Independently  mobile patients with dementia and clinically significant  BPSD) </a:t>
            </a:r>
          </a:p>
        </p:txBody>
      </p:sp>
      <p:sp>
        <p:nvSpPr>
          <p:cNvPr id="4" name="Rectangle 3">
            <a:extLst>
              <a:ext uri="{FF2B5EF4-FFF2-40B4-BE49-F238E27FC236}">
                <a16:creationId xmlns:a16="http://schemas.microsoft.com/office/drawing/2014/main" id="{5A4E5D0A-E415-8B93-6808-56DDB2166952}"/>
              </a:ext>
            </a:extLst>
          </p:cNvPr>
          <p:cNvSpPr/>
          <p:nvPr/>
        </p:nvSpPr>
        <p:spPr>
          <a:xfrm>
            <a:off x="1115616" y="1059582"/>
            <a:ext cx="1800200" cy="3600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137</a:t>
            </a:r>
            <a:r>
              <a:rPr lang="en-US" sz="1400" dirty="0">
                <a:solidFill>
                  <a:schemeClr val="tx1"/>
                </a:solidFill>
              </a:rPr>
              <a:t> </a:t>
            </a:r>
            <a:r>
              <a:rPr lang="en-US" sz="1100" dirty="0">
                <a:solidFill>
                  <a:schemeClr val="tx1"/>
                </a:solidFill>
              </a:rPr>
              <a:t>admissions</a:t>
            </a:r>
            <a:endParaRPr lang="en-AU" sz="1100" dirty="0">
              <a:solidFill>
                <a:schemeClr val="tx1"/>
              </a:solidFill>
            </a:endParaRPr>
          </a:p>
        </p:txBody>
      </p:sp>
      <p:sp>
        <p:nvSpPr>
          <p:cNvPr id="6" name="Rectangle 5">
            <a:extLst>
              <a:ext uri="{FF2B5EF4-FFF2-40B4-BE49-F238E27FC236}">
                <a16:creationId xmlns:a16="http://schemas.microsoft.com/office/drawing/2014/main" id="{1DB557DD-44B8-AF3F-6B12-034B5AEC4DEC}"/>
              </a:ext>
            </a:extLst>
          </p:cNvPr>
          <p:cNvSpPr/>
          <p:nvPr/>
        </p:nvSpPr>
        <p:spPr>
          <a:xfrm>
            <a:off x="1115616" y="2283718"/>
            <a:ext cx="1800200" cy="3600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125 </a:t>
            </a:r>
            <a:r>
              <a:rPr lang="en-US" sz="1100" dirty="0">
                <a:solidFill>
                  <a:schemeClr val="tx1"/>
                </a:solidFill>
              </a:rPr>
              <a:t>admissions</a:t>
            </a:r>
            <a:endParaRPr lang="en-AU" sz="1100" dirty="0">
              <a:solidFill>
                <a:schemeClr val="tx1"/>
              </a:solidFill>
            </a:endParaRPr>
          </a:p>
        </p:txBody>
      </p:sp>
      <p:cxnSp>
        <p:nvCxnSpPr>
          <p:cNvPr id="8" name="Straight Connector 7">
            <a:extLst>
              <a:ext uri="{FF2B5EF4-FFF2-40B4-BE49-F238E27FC236}">
                <a16:creationId xmlns:a16="http://schemas.microsoft.com/office/drawing/2014/main" id="{1B068F39-3037-B2F5-B876-792B9307552E}"/>
              </a:ext>
            </a:extLst>
          </p:cNvPr>
          <p:cNvCxnSpPr>
            <a:cxnSpLocks/>
            <a:stCxn id="4" idx="2"/>
            <a:endCxn id="6" idx="0"/>
          </p:cNvCxnSpPr>
          <p:nvPr/>
        </p:nvCxnSpPr>
        <p:spPr>
          <a:xfrm>
            <a:off x="2015716" y="1419622"/>
            <a:ext cx="0" cy="864096"/>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0D78AF50-FA9E-33CB-831E-BD269934350B}"/>
              </a:ext>
            </a:extLst>
          </p:cNvPr>
          <p:cNvCxnSpPr/>
          <p:nvPr/>
        </p:nvCxnSpPr>
        <p:spPr>
          <a:xfrm>
            <a:off x="2015716" y="1851670"/>
            <a:ext cx="262829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D5EEFE23-55B5-75C8-7E7F-80A4904748EA}"/>
              </a:ext>
            </a:extLst>
          </p:cNvPr>
          <p:cNvSpPr/>
          <p:nvPr/>
        </p:nvSpPr>
        <p:spPr>
          <a:xfrm>
            <a:off x="4645323" y="1509632"/>
            <a:ext cx="2880315" cy="6840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dirty="0">
                <a:solidFill>
                  <a:schemeClr val="tx1"/>
                </a:solidFill>
              </a:rPr>
              <a:t>12 admissions</a:t>
            </a:r>
          </a:p>
          <a:p>
            <a:pPr marL="533400" indent="-171450">
              <a:buFont typeface="Arial" panose="020B0604020202020204" pitchFamily="34" charset="0"/>
              <a:buChar char="•"/>
            </a:pPr>
            <a:r>
              <a:rPr lang="en-US" sz="900" dirty="0">
                <a:solidFill>
                  <a:schemeClr val="tx1"/>
                </a:solidFill>
              </a:rPr>
              <a:t>No dementia</a:t>
            </a:r>
          </a:p>
          <a:p>
            <a:pPr marL="533400" indent="-171450">
              <a:buFont typeface="Arial" panose="020B0604020202020204" pitchFamily="34" charset="0"/>
              <a:buChar char="•"/>
            </a:pPr>
            <a:r>
              <a:rPr lang="en-US" sz="900" dirty="0">
                <a:solidFill>
                  <a:schemeClr val="tx1"/>
                </a:solidFill>
              </a:rPr>
              <a:t>No BPSD, bed flow pressures</a:t>
            </a:r>
          </a:p>
          <a:p>
            <a:pPr marL="533400" indent="-171450">
              <a:buFont typeface="Arial" panose="020B0604020202020204" pitchFamily="34" charset="0"/>
              <a:buChar char="•"/>
            </a:pPr>
            <a:r>
              <a:rPr lang="en-US" sz="900" dirty="0">
                <a:solidFill>
                  <a:schemeClr val="tx1"/>
                </a:solidFill>
              </a:rPr>
              <a:t>Palliative on admission</a:t>
            </a:r>
            <a:endParaRPr lang="en-AU" sz="900" dirty="0">
              <a:solidFill>
                <a:schemeClr val="tx1"/>
              </a:solidFill>
            </a:endParaRPr>
          </a:p>
        </p:txBody>
      </p:sp>
      <p:cxnSp>
        <p:nvCxnSpPr>
          <p:cNvPr id="13" name="Connector: Elbow 12">
            <a:extLst>
              <a:ext uri="{FF2B5EF4-FFF2-40B4-BE49-F238E27FC236}">
                <a16:creationId xmlns:a16="http://schemas.microsoft.com/office/drawing/2014/main" id="{99D86006-B30F-E83E-98C7-B1FC0473595B}"/>
              </a:ext>
            </a:extLst>
          </p:cNvPr>
          <p:cNvCxnSpPr>
            <a:cxnSpLocks/>
            <a:stCxn id="6" idx="2"/>
            <a:endCxn id="18" idx="1"/>
          </p:cNvCxnSpPr>
          <p:nvPr/>
        </p:nvCxnSpPr>
        <p:spPr>
          <a:xfrm rot="16200000" flipH="1">
            <a:off x="1948784" y="2710690"/>
            <a:ext cx="1033965" cy="900100"/>
          </a:xfrm>
          <a:prstGeom prst="bentConnector2">
            <a:avLst/>
          </a:prstGeom>
          <a:ln w="12700">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990DB9B8-AE59-BEE5-8E34-07E895E0A412}"/>
              </a:ext>
            </a:extLst>
          </p:cNvPr>
          <p:cNvSpPr/>
          <p:nvPr/>
        </p:nvSpPr>
        <p:spPr>
          <a:xfrm>
            <a:off x="2915816" y="3415544"/>
            <a:ext cx="2880314" cy="52435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1631 </a:t>
            </a:r>
            <a:r>
              <a:rPr lang="en-US" sz="1100" dirty="0">
                <a:solidFill>
                  <a:schemeClr val="tx1"/>
                </a:solidFill>
              </a:rPr>
              <a:t>observations (4-days ±1 day)</a:t>
            </a:r>
          </a:p>
          <a:p>
            <a:pPr algn="ctr"/>
            <a:r>
              <a:rPr lang="en-US" sz="1000" dirty="0">
                <a:solidFill>
                  <a:schemeClr val="tx1"/>
                </a:solidFill>
              </a:rPr>
              <a:t>Dementia &amp; Delirium Nursing Service</a:t>
            </a:r>
          </a:p>
        </p:txBody>
      </p:sp>
      <p:sp>
        <p:nvSpPr>
          <p:cNvPr id="25" name="TextBox 24">
            <a:extLst>
              <a:ext uri="{FF2B5EF4-FFF2-40B4-BE49-F238E27FC236}">
                <a16:creationId xmlns:a16="http://schemas.microsoft.com/office/drawing/2014/main" id="{820A5085-6644-1F9C-3A9C-14347C5AB308}"/>
              </a:ext>
            </a:extLst>
          </p:cNvPr>
          <p:cNvSpPr txBox="1"/>
          <p:nvPr/>
        </p:nvSpPr>
        <p:spPr>
          <a:xfrm>
            <a:off x="2915816" y="4157690"/>
            <a:ext cx="4464496" cy="553998"/>
          </a:xfrm>
          <a:prstGeom prst="rect">
            <a:avLst/>
          </a:prstGeom>
          <a:solidFill>
            <a:schemeClr val="bg2">
              <a:lumMod val="95000"/>
            </a:schemeClr>
          </a:solidFill>
          <a:ln>
            <a:solidFill>
              <a:srgbClr val="003A54"/>
            </a:solidFill>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mn-cs"/>
              </a:rPr>
              <a:t>Interrater reliability </a:t>
            </a:r>
            <a:r>
              <a:rPr kumimoji="0" lang="en-US" sz="1000" b="0" i="0" u="none" strike="noStrike" kern="1200" cap="none" spc="0" normalizeH="0" baseline="0" noProof="0" dirty="0">
                <a:ln>
                  <a:noFill/>
                </a:ln>
                <a:solidFill>
                  <a:prstClr val="black"/>
                </a:solidFill>
                <a:effectLst/>
                <a:uLnTx/>
                <a:uFillTx/>
                <a:latin typeface="Arial"/>
                <a:ea typeface="+mn-ea"/>
                <a:cs typeface="+mn-cs"/>
              </a:rPr>
              <a:t>- two-sample paired t-tests demonstrated variance between 1-external and 2-internal assessors &lt; 6%.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On the Rage and CMAI variance for chart-reviewed assessments was &lt;1%. </a:t>
            </a:r>
            <a:endParaRPr kumimoji="0" lang="en-AU" sz="11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43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8"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8857489-CA85-0613-E854-6C834126B2C4}"/>
              </a:ext>
            </a:extLst>
          </p:cNvPr>
          <p:cNvGraphicFramePr>
            <a:graphicFrameLocks/>
          </p:cNvGraphicFramePr>
          <p:nvPr>
            <p:extLst>
              <p:ext uri="{D42A27DB-BD31-4B8C-83A1-F6EECF244321}">
                <p14:modId xmlns:p14="http://schemas.microsoft.com/office/powerpoint/2010/main" val="2771385204"/>
              </p:ext>
            </p:extLst>
          </p:nvPr>
        </p:nvGraphicFramePr>
        <p:xfrm>
          <a:off x="4716016" y="339502"/>
          <a:ext cx="4176464" cy="4176271"/>
        </p:xfrm>
        <a:graphic>
          <a:graphicData uri="http://schemas.openxmlformats.org/drawingml/2006/table">
            <a:tbl>
              <a:tblPr firstRow="1" bandRow="1">
                <a:tableStyleId>{7DF18680-E054-41AD-8BC1-D1AEF772440D}</a:tableStyleId>
              </a:tblPr>
              <a:tblGrid>
                <a:gridCol w="1429444">
                  <a:extLst>
                    <a:ext uri="{9D8B030D-6E8A-4147-A177-3AD203B41FA5}">
                      <a16:colId xmlns:a16="http://schemas.microsoft.com/office/drawing/2014/main" val="2192914857"/>
                    </a:ext>
                  </a:extLst>
                </a:gridCol>
                <a:gridCol w="225381">
                  <a:extLst>
                    <a:ext uri="{9D8B030D-6E8A-4147-A177-3AD203B41FA5}">
                      <a16:colId xmlns:a16="http://schemas.microsoft.com/office/drawing/2014/main" val="839996511"/>
                    </a:ext>
                  </a:extLst>
                </a:gridCol>
                <a:gridCol w="1339620">
                  <a:extLst>
                    <a:ext uri="{9D8B030D-6E8A-4147-A177-3AD203B41FA5}">
                      <a16:colId xmlns:a16="http://schemas.microsoft.com/office/drawing/2014/main" val="3777948299"/>
                    </a:ext>
                  </a:extLst>
                </a:gridCol>
                <a:gridCol w="1182019">
                  <a:extLst>
                    <a:ext uri="{9D8B030D-6E8A-4147-A177-3AD203B41FA5}">
                      <a16:colId xmlns:a16="http://schemas.microsoft.com/office/drawing/2014/main" val="4056985884"/>
                    </a:ext>
                  </a:extLst>
                </a:gridCol>
              </a:tblGrid>
              <a:tr h="297847">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900" b="1" dirty="0"/>
                        <a:t>Outcomes (2-years)</a:t>
                      </a:r>
                    </a:p>
                  </a:txBody>
                  <a:tcPr/>
                </a:tc>
                <a:tc hMerge="1">
                  <a:txBody>
                    <a:bodyPr/>
                    <a:lstStyle/>
                    <a:p>
                      <a:endParaRPr lang="en-AU" sz="800" b="0" dirty="0"/>
                    </a:p>
                  </a:txBody>
                  <a:tcPr>
                    <a:lnL w="12700" cmpd="sng">
                      <a:noFill/>
                    </a:lnL>
                  </a:tcPr>
                </a:tc>
                <a:tc h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700" dirty="0"/>
                    </a:p>
                  </a:txBody>
                  <a:tcPr/>
                </a:tc>
                <a:tc>
                  <a:txBody>
                    <a:bodyPr/>
                    <a:lstStyle/>
                    <a:p>
                      <a:r>
                        <a:rPr lang="en-US" sz="900" b="1" dirty="0"/>
                        <a:t>N = 107</a:t>
                      </a:r>
                      <a:endParaRPr lang="en-AU" sz="900" b="1" dirty="0"/>
                    </a:p>
                  </a:txBody>
                  <a:tcPr/>
                </a:tc>
                <a:extLst>
                  <a:ext uri="{0D108BD9-81ED-4DB2-BD59-A6C34878D82A}">
                    <a16:rowId xmlns:a16="http://schemas.microsoft.com/office/drawing/2014/main" val="3640266218"/>
                  </a:ext>
                </a:extLst>
              </a:tr>
              <a:tr h="230756">
                <a:tc>
                  <a:txBody>
                    <a:bodyPr/>
                    <a:lstStyle/>
                    <a:p>
                      <a:pPr marL="0" indent="0"/>
                      <a:r>
                        <a:rPr lang="en-US" sz="700" dirty="0"/>
                        <a:t>Deaths, </a:t>
                      </a:r>
                      <a:r>
                        <a:rPr lang="en-AU" sz="800" dirty="0"/>
                        <a:t>n </a:t>
                      </a:r>
                      <a:r>
                        <a:rPr lang="en-AU" sz="700" dirty="0"/>
                        <a:t>(%) </a:t>
                      </a:r>
                    </a:p>
                  </a:txBody>
                  <a:tcPr/>
                </a:tc>
                <a:tc gridSpan="2">
                  <a:txBody>
                    <a:bodyPr/>
                    <a:lstStyle/>
                    <a:p>
                      <a:pPr marL="0" indent="0" algn="r"/>
                      <a:endParaRPr lang="en-AU" sz="700" dirty="0"/>
                    </a:p>
                  </a:txBody>
                  <a:tcPr/>
                </a:tc>
                <a:tc hMerge="1">
                  <a:txBody>
                    <a:bodyPr/>
                    <a:lstStyle/>
                    <a:p>
                      <a:pPr marL="0" indent="0" algn="r"/>
                      <a:endParaRPr lang="en-AU" sz="700" dirty="0"/>
                    </a:p>
                  </a:txBody>
                  <a:tcPr/>
                </a:tc>
                <a:tc>
                  <a:txBody>
                    <a:bodyPr/>
                    <a:lstStyle/>
                    <a:p>
                      <a:r>
                        <a:rPr lang="en-US" sz="700" dirty="0"/>
                        <a:t>9 (8.4)</a:t>
                      </a:r>
                      <a:endParaRPr lang="en-AU" sz="700" dirty="0"/>
                    </a:p>
                  </a:txBody>
                  <a:tcPr/>
                </a:tc>
                <a:extLst>
                  <a:ext uri="{0D108BD9-81ED-4DB2-BD59-A6C34878D82A}">
                    <a16:rowId xmlns:a16="http://schemas.microsoft.com/office/drawing/2014/main" val="1871280825"/>
                  </a:ext>
                </a:extLst>
              </a:tr>
              <a:tr h="207874">
                <a:tc gridSpan="3">
                  <a:txBody>
                    <a:bodyPr/>
                    <a:lstStyle/>
                    <a:p>
                      <a:pPr marL="0" indent="0"/>
                      <a:r>
                        <a:rPr lang="en-AU" sz="700" dirty="0"/>
                        <a:t>Length of stay in hospital, days, median (IQR)</a:t>
                      </a:r>
                      <a:endParaRPr lang="en-AU" sz="700" i="0" dirty="0"/>
                    </a:p>
                  </a:txBody>
                  <a:tcPr/>
                </a:tc>
                <a:tc hMerge="1">
                  <a:txBody>
                    <a:bodyPr/>
                    <a:lstStyle/>
                    <a:p>
                      <a:pPr marL="0" indent="0" algn="r"/>
                      <a:endParaRPr lang="en-AU" sz="700" dirty="0"/>
                    </a:p>
                  </a:txBody>
                  <a:tcPr>
                    <a:lnL w="12700" cmpd="sng">
                      <a:noFill/>
                    </a:lnL>
                  </a:tcPr>
                </a:tc>
                <a:tc hMerge="1">
                  <a:txBody>
                    <a:bodyPr/>
                    <a:lstStyle/>
                    <a:p>
                      <a:pPr marL="0" indent="0"/>
                      <a:endParaRPr lang="en-AU" sz="700" i="0" dirty="0"/>
                    </a:p>
                  </a:txBody>
                  <a:tcPr/>
                </a:tc>
                <a:tc>
                  <a:txBody>
                    <a:bodyPr/>
                    <a:lstStyle/>
                    <a:p>
                      <a:r>
                        <a:rPr lang="en-AU" sz="700" dirty="0"/>
                        <a:t>34.5 (17-66)</a:t>
                      </a:r>
                    </a:p>
                  </a:txBody>
                  <a:tcPr/>
                </a:tc>
                <a:extLst>
                  <a:ext uri="{0D108BD9-81ED-4DB2-BD59-A6C34878D82A}">
                    <a16:rowId xmlns:a16="http://schemas.microsoft.com/office/drawing/2014/main" val="1221959789"/>
                  </a:ext>
                </a:extLst>
              </a:tr>
              <a:tr h="226659">
                <a:tc gridSpan="3">
                  <a:txBody>
                    <a:bodyPr/>
                    <a:lstStyle/>
                    <a:p>
                      <a:pPr marL="0" indent="0"/>
                      <a:r>
                        <a:rPr lang="en-US" sz="700" dirty="0"/>
                        <a:t>Length of stay in ACU, days, median (IQR)</a:t>
                      </a:r>
                      <a:endParaRPr lang="en-AU" sz="700" i="0" dirty="0"/>
                    </a:p>
                  </a:txBody>
                  <a:tcPr/>
                </a:tc>
                <a:tc hMerge="1">
                  <a:txBody>
                    <a:bodyPr/>
                    <a:lstStyle/>
                    <a:p>
                      <a:endParaRPr lang="en-AU"/>
                    </a:p>
                  </a:txBody>
                  <a:tcPr/>
                </a:tc>
                <a:tc hMerge="1">
                  <a:txBody>
                    <a:bodyPr/>
                    <a:lstStyle/>
                    <a:p>
                      <a:pPr marL="0" indent="0"/>
                      <a:endParaRPr lang="en-AU" sz="700" i="0" dirty="0"/>
                    </a:p>
                  </a:txBody>
                  <a:tcPr/>
                </a:tc>
                <a:tc>
                  <a:txBody>
                    <a:bodyPr/>
                    <a:lstStyle/>
                    <a:p>
                      <a:r>
                        <a:rPr lang="en-US" sz="700" dirty="0"/>
                        <a:t>23 (13-50)</a:t>
                      </a:r>
                      <a:endParaRPr lang="en-AU" sz="700" dirty="0"/>
                    </a:p>
                  </a:txBody>
                  <a:tcPr/>
                </a:tc>
                <a:extLst>
                  <a:ext uri="{0D108BD9-81ED-4DB2-BD59-A6C34878D82A}">
                    <a16:rowId xmlns:a16="http://schemas.microsoft.com/office/drawing/2014/main" val="917364017"/>
                  </a:ext>
                </a:extLst>
              </a:tr>
              <a:tr h="226659">
                <a:tc gridSpan="3">
                  <a:txBody>
                    <a:bodyPr/>
                    <a:lstStyle/>
                    <a:p>
                      <a:pPr marL="0" indent="0"/>
                      <a:r>
                        <a:rPr lang="en-US" sz="700" dirty="0"/>
                        <a:t>Time to treat BPSD in ACU, days, median (IQR)</a:t>
                      </a:r>
                      <a:endParaRPr lang="en-AU" sz="700" i="0" dirty="0"/>
                    </a:p>
                  </a:txBody>
                  <a:tcPr/>
                </a:tc>
                <a:tc hMerge="1">
                  <a:txBody>
                    <a:bodyPr/>
                    <a:lstStyle/>
                    <a:p>
                      <a:endParaRPr lang="en-AU"/>
                    </a:p>
                  </a:txBody>
                  <a:tcPr/>
                </a:tc>
                <a:tc hMerge="1">
                  <a:txBody>
                    <a:bodyPr/>
                    <a:lstStyle/>
                    <a:p>
                      <a:pPr marL="0" indent="0"/>
                      <a:endParaRPr lang="en-AU" sz="700" i="0" dirty="0"/>
                    </a:p>
                  </a:txBody>
                  <a:tcPr/>
                </a:tc>
                <a:tc>
                  <a:txBody>
                    <a:bodyPr/>
                    <a:lstStyle/>
                    <a:p>
                      <a:r>
                        <a:rPr lang="en-US" sz="700" dirty="0"/>
                        <a:t>11.5 (6-21)</a:t>
                      </a:r>
                      <a:endParaRPr lang="en-AU" sz="700" dirty="0"/>
                    </a:p>
                  </a:txBody>
                  <a:tcPr/>
                </a:tc>
                <a:extLst>
                  <a:ext uri="{0D108BD9-81ED-4DB2-BD59-A6C34878D82A}">
                    <a16:rowId xmlns:a16="http://schemas.microsoft.com/office/drawing/2014/main" val="2739528407"/>
                  </a:ext>
                </a:extLst>
              </a:tr>
              <a:tr h="226659">
                <a:tc gridSpan="3">
                  <a:txBody>
                    <a:bodyPr/>
                    <a:lstStyle/>
                    <a:p>
                      <a:pPr marL="0" indent="0"/>
                      <a:r>
                        <a:rPr lang="en-US" sz="700" dirty="0"/>
                        <a:t>Length of stay while BPSD stable, days, median (IQR)</a:t>
                      </a:r>
                      <a:endParaRPr lang="en-AU" sz="700" i="0" dirty="0"/>
                    </a:p>
                  </a:txBody>
                  <a:tcPr/>
                </a:tc>
                <a:tc hMerge="1">
                  <a:txBody>
                    <a:bodyPr/>
                    <a:lstStyle/>
                    <a:p>
                      <a:endParaRPr lang="en-AU"/>
                    </a:p>
                  </a:txBody>
                  <a:tcPr/>
                </a:tc>
                <a:tc hMerge="1">
                  <a:txBody>
                    <a:bodyPr/>
                    <a:lstStyle/>
                    <a:p>
                      <a:pPr marL="0" indent="0"/>
                      <a:endParaRPr lang="en-AU" sz="700" i="0" dirty="0"/>
                    </a:p>
                  </a:txBody>
                  <a:tcPr/>
                </a:tc>
                <a:tc>
                  <a:txBody>
                    <a:bodyPr/>
                    <a:lstStyle/>
                    <a:p>
                      <a:r>
                        <a:rPr lang="en-US" sz="700" dirty="0"/>
                        <a:t>7 (1-24)</a:t>
                      </a:r>
                      <a:endParaRPr lang="en-AU" sz="700" dirty="0"/>
                    </a:p>
                  </a:txBody>
                  <a:tcPr/>
                </a:tc>
                <a:extLst>
                  <a:ext uri="{0D108BD9-81ED-4DB2-BD59-A6C34878D82A}">
                    <a16:rowId xmlns:a16="http://schemas.microsoft.com/office/drawing/2014/main" val="1023041425"/>
                  </a:ext>
                </a:extLst>
              </a:tr>
              <a:tr h="767535">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dirty="0"/>
                        <a:t>Barriers to discharge, </a:t>
                      </a:r>
                      <a:r>
                        <a:rPr lang="en-AU" sz="800" dirty="0"/>
                        <a:t>n </a:t>
                      </a:r>
                      <a:r>
                        <a:rPr lang="en-AU" sz="700" dirty="0"/>
                        <a:t>(%) </a:t>
                      </a:r>
                    </a:p>
                    <a:p>
                      <a:pPr marL="0" indent="0"/>
                      <a:endParaRPr lang="en-AU" sz="700" dirty="0"/>
                    </a:p>
                  </a:txBody>
                  <a:tcPr/>
                </a:tc>
                <a:tc hMerge="1">
                  <a:txBody>
                    <a:bodyPr/>
                    <a:lstStyle/>
                    <a:p>
                      <a:endParaRPr lang="en-AU"/>
                    </a:p>
                  </a:txBody>
                  <a:tcPr/>
                </a:tc>
                <a:tc>
                  <a:txBody>
                    <a:bodyPr/>
                    <a:lstStyle/>
                    <a:p>
                      <a:pPr marL="0" indent="0" algn="r"/>
                      <a:r>
                        <a:rPr lang="en-US" sz="700" dirty="0"/>
                        <a:t>QCAT</a:t>
                      </a:r>
                    </a:p>
                    <a:p>
                      <a:pPr marL="0" indent="0" algn="r"/>
                      <a:r>
                        <a:rPr lang="en-US" sz="700" dirty="0"/>
                        <a:t>NDIS</a:t>
                      </a:r>
                    </a:p>
                    <a:p>
                      <a:pPr marL="0" indent="0" algn="r"/>
                      <a:r>
                        <a:rPr lang="en-US" sz="700" dirty="0"/>
                        <a:t>Suitable available care</a:t>
                      </a:r>
                    </a:p>
                    <a:p>
                      <a:pPr marL="0" indent="0" algn="r"/>
                      <a:r>
                        <a:rPr lang="en-US" sz="700" dirty="0"/>
                        <a:t>Family inaction</a:t>
                      </a:r>
                    </a:p>
                    <a:p>
                      <a:pPr marL="0" indent="0" algn="r"/>
                      <a:r>
                        <a:rPr lang="en-US" sz="700" dirty="0"/>
                        <a:t>Adult guardian decisions</a:t>
                      </a:r>
                    </a:p>
                    <a:p>
                      <a:pPr marL="0" indent="0" algn="r"/>
                      <a:r>
                        <a:rPr lang="en-US" sz="700" dirty="0"/>
                        <a:t>Public guardian decisions </a:t>
                      </a:r>
                    </a:p>
                  </a:txBody>
                  <a:tcPr/>
                </a:tc>
                <a:tc>
                  <a:txBody>
                    <a:bodyPr/>
                    <a:lstStyle/>
                    <a:p>
                      <a:r>
                        <a:rPr lang="en-US" sz="700" dirty="0"/>
                        <a:t>15 (14)</a:t>
                      </a:r>
                    </a:p>
                    <a:p>
                      <a:r>
                        <a:rPr lang="en-US" sz="700" dirty="0"/>
                        <a:t>4 (3.7)</a:t>
                      </a:r>
                    </a:p>
                    <a:p>
                      <a:r>
                        <a:rPr lang="en-US" sz="700" dirty="0"/>
                        <a:t>37 (34.6)</a:t>
                      </a:r>
                    </a:p>
                    <a:p>
                      <a:r>
                        <a:rPr lang="en-US" sz="700" dirty="0"/>
                        <a:t>10 (9.4)</a:t>
                      </a:r>
                    </a:p>
                    <a:p>
                      <a:r>
                        <a:rPr lang="en-US" sz="700" dirty="0"/>
                        <a:t>7 (6.5)</a:t>
                      </a:r>
                    </a:p>
                    <a:p>
                      <a:r>
                        <a:rPr lang="en-US" sz="700" dirty="0"/>
                        <a:t>4 (3.7)</a:t>
                      </a:r>
                      <a:endParaRPr lang="en-AU" sz="700" dirty="0"/>
                    </a:p>
                  </a:txBody>
                  <a:tcPr/>
                </a:tc>
                <a:extLst>
                  <a:ext uri="{0D108BD9-81ED-4DB2-BD59-A6C34878D82A}">
                    <a16:rowId xmlns:a16="http://schemas.microsoft.com/office/drawing/2014/main" val="205693737"/>
                  </a:ext>
                </a:extLst>
              </a:tr>
              <a:tr h="547658">
                <a:tc gridSpan="2">
                  <a:txBody>
                    <a:bodyPr/>
                    <a:lstStyle/>
                    <a:p>
                      <a:pPr marL="0" indent="0"/>
                      <a:r>
                        <a:rPr lang="en-AU" sz="700" dirty="0"/>
                        <a:t>Admission frequency, </a:t>
                      </a:r>
                      <a:r>
                        <a:rPr lang="en-AU" sz="800" dirty="0"/>
                        <a:t>n </a:t>
                      </a:r>
                      <a:r>
                        <a:rPr lang="en-AU" sz="700" dirty="0"/>
                        <a:t>(%) </a:t>
                      </a:r>
                    </a:p>
                    <a:p>
                      <a:pPr marL="0" indent="0"/>
                      <a:endParaRPr lang="en-AU" sz="700" dirty="0"/>
                    </a:p>
                  </a:txBody>
                  <a:tcPr/>
                </a:tc>
                <a:tc hMerge="1">
                  <a:txBody>
                    <a:bodyPr/>
                    <a:lstStyle/>
                    <a:p>
                      <a:pPr marL="0" indent="0" algn="r"/>
                      <a:r>
                        <a:rPr lang="en-AU" sz="700" dirty="0"/>
                        <a:t>AD</a:t>
                      </a:r>
                    </a:p>
                    <a:p>
                      <a:pPr marL="0" indent="0" algn="r"/>
                      <a:r>
                        <a:rPr lang="en-AU" sz="700" dirty="0" err="1"/>
                        <a:t>VaD</a:t>
                      </a:r>
                      <a:endParaRPr lang="en-AU" sz="700" dirty="0"/>
                    </a:p>
                    <a:p>
                      <a:pPr marL="0" indent="0" algn="r"/>
                      <a:r>
                        <a:rPr lang="en-AU" sz="700" dirty="0"/>
                        <a:t>Mixed</a:t>
                      </a:r>
                    </a:p>
                    <a:p>
                      <a:pPr marL="0" indent="0" algn="r"/>
                      <a:r>
                        <a:rPr lang="en-AU" sz="700" dirty="0"/>
                        <a:t>Alcohol-related</a:t>
                      </a:r>
                    </a:p>
                    <a:p>
                      <a:pPr marL="0" indent="0" algn="r"/>
                      <a:r>
                        <a:rPr lang="en-AU" sz="700" dirty="0"/>
                        <a:t>Dementia (no type)</a:t>
                      </a:r>
                    </a:p>
                    <a:p>
                      <a:pPr marL="0" indent="0" algn="r"/>
                      <a:r>
                        <a:rPr lang="en-AU" sz="700" dirty="0"/>
                        <a:t>Dementia in MH</a:t>
                      </a:r>
                    </a:p>
                    <a:p>
                      <a:pPr marL="0" indent="0" algn="r"/>
                      <a:r>
                        <a:rPr lang="en-AU" sz="700" dirty="0"/>
                        <a:t>LBD</a:t>
                      </a:r>
                    </a:p>
                    <a:p>
                      <a:pPr marL="0" indent="0" algn="r"/>
                      <a:r>
                        <a:rPr lang="en-AU" sz="700" dirty="0"/>
                        <a:t>PD</a:t>
                      </a:r>
                    </a:p>
                    <a:p>
                      <a:pPr marL="0" indent="0" algn="r"/>
                      <a:r>
                        <a:rPr lang="en-AU" sz="700" dirty="0"/>
                        <a:t>Other (e.g., SDH)</a:t>
                      </a:r>
                    </a:p>
                  </a:txBody>
                  <a:tcPr>
                    <a:lnL w="12700" cmpd="sng">
                      <a:noFill/>
                    </a:lnL>
                  </a:tcPr>
                </a:tc>
                <a:tc>
                  <a:txBody>
                    <a:bodyPr/>
                    <a:lstStyle/>
                    <a:p>
                      <a:pPr marL="0" indent="0" algn="r"/>
                      <a:r>
                        <a:rPr lang="en-US" sz="700" dirty="0"/>
                        <a:t>1</a:t>
                      </a:r>
                    </a:p>
                    <a:p>
                      <a:pPr marL="0" indent="0" algn="r"/>
                      <a:r>
                        <a:rPr lang="en-US" sz="700" dirty="0"/>
                        <a:t>2</a:t>
                      </a:r>
                    </a:p>
                    <a:p>
                      <a:pPr marL="0" indent="0" algn="r"/>
                      <a:r>
                        <a:rPr lang="en-US" sz="700" dirty="0"/>
                        <a:t>3</a:t>
                      </a:r>
                    </a:p>
                    <a:p>
                      <a:pPr marL="0" indent="0" algn="r"/>
                      <a:r>
                        <a:rPr lang="en-US" sz="700" dirty="0"/>
                        <a:t>≥4</a:t>
                      </a:r>
                    </a:p>
                  </a:txBody>
                  <a:tcPr/>
                </a:tc>
                <a:tc>
                  <a:txBody>
                    <a:bodyPr/>
                    <a:lstStyle/>
                    <a:p>
                      <a:r>
                        <a:rPr lang="en-US" sz="700" dirty="0"/>
                        <a:t>97 (90.7)</a:t>
                      </a:r>
                    </a:p>
                    <a:p>
                      <a:r>
                        <a:rPr lang="en-AU" sz="700" dirty="0"/>
                        <a:t>10 (9.3)</a:t>
                      </a:r>
                    </a:p>
                    <a:p>
                      <a:r>
                        <a:rPr lang="en-AU" sz="700" dirty="0"/>
                        <a:t>3 (2.8)</a:t>
                      </a:r>
                    </a:p>
                    <a:p>
                      <a:r>
                        <a:rPr lang="en-AU" sz="700" dirty="0"/>
                        <a:t>-</a:t>
                      </a:r>
                    </a:p>
                  </a:txBody>
                  <a:tcPr/>
                </a:tc>
                <a:extLst>
                  <a:ext uri="{0D108BD9-81ED-4DB2-BD59-A6C34878D82A}">
                    <a16:rowId xmlns:a16="http://schemas.microsoft.com/office/drawing/2014/main" val="3722412125"/>
                  </a:ext>
                </a:extLst>
              </a:tr>
              <a:tr h="1103332">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700" dirty="0"/>
                        <a:t>Discharge  destination, </a:t>
                      </a:r>
                      <a:r>
                        <a:rPr lang="en-AU" sz="800" dirty="0"/>
                        <a:t>n </a:t>
                      </a:r>
                      <a:r>
                        <a:rPr lang="en-AU" sz="700" dirty="0"/>
                        <a:t>(%) </a:t>
                      </a:r>
                    </a:p>
                    <a:p>
                      <a:pPr marL="0" indent="0"/>
                      <a:endParaRPr lang="en-AU" sz="700" dirty="0"/>
                    </a:p>
                  </a:txBody>
                  <a:tcPr/>
                </a:tc>
                <a:tc hMerge="1">
                  <a:txBody>
                    <a:bodyPr/>
                    <a:lstStyle/>
                    <a:p>
                      <a:pPr marL="0" indent="0" algn="r"/>
                      <a:r>
                        <a:rPr lang="en-AU" sz="700" dirty="0"/>
                        <a:t>Prior diagnosis</a:t>
                      </a:r>
                    </a:p>
                    <a:p>
                      <a:pPr marL="0" indent="0" algn="r"/>
                      <a:r>
                        <a:rPr lang="en-AU" sz="700" dirty="0"/>
                        <a:t>New diagnosis</a:t>
                      </a:r>
                    </a:p>
                  </a:txBody>
                  <a:tcPr>
                    <a:lnL w="12700" cmpd="sng">
                      <a:noFill/>
                    </a:lnL>
                  </a:tcPr>
                </a:tc>
                <a:tc>
                  <a:txBody>
                    <a:bodyPr/>
                    <a:lstStyle/>
                    <a:p>
                      <a:pPr marL="0" indent="0" algn="r"/>
                      <a:r>
                        <a:rPr lang="en-AU" sz="700" dirty="0"/>
                        <a:t>Home</a:t>
                      </a:r>
                    </a:p>
                    <a:p>
                      <a:pPr marL="0" indent="0" algn="r"/>
                      <a:r>
                        <a:rPr lang="en-AU" sz="700" dirty="0"/>
                        <a:t>Other</a:t>
                      </a:r>
                    </a:p>
                    <a:p>
                      <a:pPr marL="0" indent="0" algn="r"/>
                      <a:r>
                        <a:rPr lang="en-AU" sz="700" dirty="0"/>
                        <a:t>RACF</a:t>
                      </a:r>
                    </a:p>
                    <a:p>
                      <a:pPr marL="0" indent="0" algn="r"/>
                      <a:r>
                        <a:rPr lang="en-AU" sz="700" dirty="0"/>
                        <a:t>RACF (MSU)</a:t>
                      </a:r>
                    </a:p>
                    <a:p>
                      <a:pPr marL="0" indent="0" algn="r"/>
                      <a:r>
                        <a:rPr lang="en-AU" sz="700" dirty="0"/>
                        <a:t>Ward</a:t>
                      </a:r>
                    </a:p>
                    <a:p>
                      <a:pPr marL="0" indent="0" algn="r"/>
                      <a:endParaRPr lang="en-AU" sz="700" dirty="0"/>
                    </a:p>
                    <a:p>
                      <a:pPr marL="0" indent="0" algn="r"/>
                      <a:endParaRPr lang="en-AU" sz="700" dirty="0"/>
                    </a:p>
                    <a:p>
                      <a:pPr marL="0" indent="0" algn="r"/>
                      <a:r>
                        <a:rPr lang="en-AU" sz="700" dirty="0"/>
                        <a:t>Changed RACF</a:t>
                      </a:r>
                    </a:p>
                    <a:p>
                      <a:pPr marL="0" indent="0" algn="r"/>
                      <a:r>
                        <a:rPr lang="en-AU" sz="700" dirty="0"/>
                        <a:t>Placed to a facility</a:t>
                      </a:r>
                    </a:p>
                  </a:txBody>
                  <a:tcPr/>
                </a:tc>
                <a:tc>
                  <a:txBody>
                    <a:bodyPr/>
                    <a:lstStyle/>
                    <a:p>
                      <a:r>
                        <a:rPr lang="en-AU" sz="700" dirty="0"/>
                        <a:t>18 (14.5)</a:t>
                      </a:r>
                    </a:p>
                    <a:p>
                      <a:r>
                        <a:rPr lang="en-AU" sz="700" dirty="0"/>
                        <a:t>13 (10.5)</a:t>
                      </a:r>
                    </a:p>
                    <a:p>
                      <a:r>
                        <a:rPr lang="en-AU" sz="700" dirty="0"/>
                        <a:t>12 (9.7)</a:t>
                      </a:r>
                    </a:p>
                    <a:p>
                      <a:r>
                        <a:rPr lang="en-AU" sz="700" dirty="0"/>
                        <a:t>68 (54.8)</a:t>
                      </a:r>
                    </a:p>
                    <a:p>
                      <a:r>
                        <a:rPr lang="en-AU" sz="700" dirty="0"/>
                        <a:t>13 (10.5)</a:t>
                      </a:r>
                    </a:p>
                    <a:p>
                      <a:endParaRPr lang="en-AU" sz="700" dirty="0"/>
                    </a:p>
                    <a:p>
                      <a:endParaRPr lang="en-AU" sz="700" dirty="0"/>
                    </a:p>
                    <a:p>
                      <a:r>
                        <a:rPr lang="en-AU" sz="700" dirty="0"/>
                        <a:t>16 (12.9)</a:t>
                      </a:r>
                    </a:p>
                    <a:p>
                      <a:r>
                        <a:rPr lang="en-AU" sz="700" dirty="0"/>
                        <a:t>42 (33.9)</a:t>
                      </a:r>
                    </a:p>
                  </a:txBody>
                  <a:tcPr/>
                </a:tc>
                <a:extLst>
                  <a:ext uri="{0D108BD9-81ED-4DB2-BD59-A6C34878D82A}">
                    <a16:rowId xmlns:a16="http://schemas.microsoft.com/office/drawing/2014/main" val="2253632631"/>
                  </a:ext>
                </a:extLst>
              </a:tr>
              <a:tr h="341292">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dirty="0"/>
                        <a:t>Discharge support by Dementia Nurse Navigator, </a:t>
                      </a:r>
                      <a:r>
                        <a:rPr lang="en-AU" sz="800" dirty="0"/>
                        <a:t>n </a:t>
                      </a:r>
                      <a:r>
                        <a:rPr lang="en-AU" sz="700" dirty="0"/>
                        <a:t>(%) </a:t>
                      </a:r>
                    </a:p>
                  </a:txBody>
                  <a:tcPr/>
                </a:tc>
                <a:tc hMerge="1">
                  <a:txBody>
                    <a:bodyPr/>
                    <a:lstStyle/>
                    <a:p>
                      <a:pPr marL="0" indent="0" algn="r"/>
                      <a:r>
                        <a:rPr lang="en-AU" sz="700" dirty="0"/>
                        <a:t>Behaviour/psychosis</a:t>
                      </a:r>
                    </a:p>
                    <a:p>
                      <a:pPr marL="0" indent="0" algn="r"/>
                      <a:r>
                        <a:rPr lang="en-AU" sz="700" dirty="0"/>
                        <a:t>BPSD</a:t>
                      </a:r>
                    </a:p>
                    <a:p>
                      <a:pPr marL="0" indent="0" algn="r"/>
                      <a:r>
                        <a:rPr lang="en-AU" sz="700" dirty="0"/>
                        <a:t>Medical/surgical</a:t>
                      </a:r>
                    </a:p>
                    <a:p>
                      <a:pPr marL="0" indent="0" algn="r"/>
                      <a:r>
                        <a:rPr lang="en-AU" sz="700" dirty="0"/>
                        <a:t>Delirium</a:t>
                      </a:r>
                    </a:p>
                  </a:txBody>
                  <a:tcPr>
                    <a:lnL w="12700" cmpd="sng">
                      <a:noFill/>
                    </a:lnL>
                  </a:tcPr>
                </a:tc>
                <a:tc hMerge="1">
                  <a:txBody>
                    <a:bodyPr/>
                    <a:lstStyle/>
                    <a:p>
                      <a:pPr marL="0" indent="0" algn="r"/>
                      <a:endParaRPr lang="en-AU" sz="700" dirty="0"/>
                    </a:p>
                  </a:txBody>
                  <a:tcPr>
                    <a:lnL w="12700" cmpd="sng">
                      <a:noFill/>
                    </a:lnL>
                  </a:tcPr>
                </a:tc>
                <a:tc>
                  <a:txBody>
                    <a:bodyPr/>
                    <a:lstStyle/>
                    <a:p>
                      <a:r>
                        <a:rPr lang="en-US" sz="700" dirty="0"/>
                        <a:t>72 (67.3)</a:t>
                      </a:r>
                      <a:endParaRPr lang="en-AU" sz="700" dirty="0"/>
                    </a:p>
                  </a:txBody>
                  <a:tcPr/>
                </a:tc>
                <a:extLst>
                  <a:ext uri="{0D108BD9-81ED-4DB2-BD59-A6C34878D82A}">
                    <a16:rowId xmlns:a16="http://schemas.microsoft.com/office/drawing/2014/main" val="1968971568"/>
                  </a:ext>
                </a:extLst>
              </a:tr>
            </a:tbl>
          </a:graphicData>
        </a:graphic>
      </p:graphicFrame>
      <p:graphicFrame>
        <p:nvGraphicFramePr>
          <p:cNvPr id="6" name="Table 4">
            <a:extLst>
              <a:ext uri="{FF2B5EF4-FFF2-40B4-BE49-F238E27FC236}">
                <a16:creationId xmlns:a16="http://schemas.microsoft.com/office/drawing/2014/main" id="{F4B39C0D-DB69-C6D5-674C-483E6959AF8E}"/>
              </a:ext>
            </a:extLst>
          </p:cNvPr>
          <p:cNvGraphicFramePr>
            <a:graphicFrameLocks/>
          </p:cNvGraphicFramePr>
          <p:nvPr>
            <p:extLst>
              <p:ext uri="{D42A27DB-BD31-4B8C-83A1-F6EECF244321}">
                <p14:modId xmlns:p14="http://schemas.microsoft.com/office/powerpoint/2010/main" val="575206844"/>
              </p:ext>
            </p:extLst>
          </p:nvPr>
        </p:nvGraphicFramePr>
        <p:xfrm>
          <a:off x="611560" y="339502"/>
          <a:ext cx="3240361" cy="4752013"/>
        </p:xfrm>
        <a:graphic>
          <a:graphicData uri="http://schemas.openxmlformats.org/drawingml/2006/table">
            <a:tbl>
              <a:tblPr firstRow="1" bandRow="1">
                <a:tableStyleId>{5C22544A-7EE6-4342-B048-85BDC9FD1C3A}</a:tableStyleId>
              </a:tblPr>
              <a:tblGrid>
                <a:gridCol w="1002969">
                  <a:extLst>
                    <a:ext uri="{9D8B030D-6E8A-4147-A177-3AD203B41FA5}">
                      <a16:colId xmlns:a16="http://schemas.microsoft.com/office/drawing/2014/main" val="2192914857"/>
                    </a:ext>
                  </a:extLst>
                </a:gridCol>
                <a:gridCol w="231454">
                  <a:extLst>
                    <a:ext uri="{9D8B030D-6E8A-4147-A177-3AD203B41FA5}">
                      <a16:colId xmlns:a16="http://schemas.microsoft.com/office/drawing/2014/main" val="839996511"/>
                    </a:ext>
                  </a:extLst>
                </a:gridCol>
                <a:gridCol w="1002969">
                  <a:extLst>
                    <a:ext uri="{9D8B030D-6E8A-4147-A177-3AD203B41FA5}">
                      <a16:colId xmlns:a16="http://schemas.microsoft.com/office/drawing/2014/main" val="740233337"/>
                    </a:ext>
                  </a:extLst>
                </a:gridCol>
                <a:gridCol w="1002969">
                  <a:extLst>
                    <a:ext uri="{9D8B030D-6E8A-4147-A177-3AD203B41FA5}">
                      <a16:colId xmlns:a16="http://schemas.microsoft.com/office/drawing/2014/main" val="4056985884"/>
                    </a:ext>
                  </a:extLst>
                </a:gridCol>
              </a:tblGrid>
              <a:tr h="283871">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000" b="1" dirty="0"/>
                        <a:t>Demographics (2-years)</a:t>
                      </a:r>
                    </a:p>
                  </a:txBody>
                  <a:tcPr/>
                </a:tc>
                <a:tc hMerge="1">
                  <a:txBody>
                    <a:bodyPr/>
                    <a:lstStyle/>
                    <a:p>
                      <a:endParaRPr lang="en-AU" sz="800" b="0" dirty="0"/>
                    </a:p>
                  </a:txBody>
                  <a:tcPr>
                    <a:lnL w="12700" cmpd="sng">
                      <a:noFill/>
                    </a:lnL>
                  </a:tcPr>
                </a:tc>
                <a:tc h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700" dirty="0"/>
                    </a:p>
                  </a:txBody>
                  <a:tcPr/>
                </a:tc>
                <a:tc>
                  <a:txBody>
                    <a:bodyPr/>
                    <a:lstStyle/>
                    <a:p>
                      <a:r>
                        <a:rPr lang="en-US" sz="1000" b="1" dirty="0"/>
                        <a:t>N = 107</a:t>
                      </a:r>
                      <a:endParaRPr lang="en-AU" sz="1000" b="1" dirty="0"/>
                    </a:p>
                  </a:txBody>
                  <a:tcPr/>
                </a:tc>
                <a:extLst>
                  <a:ext uri="{0D108BD9-81ED-4DB2-BD59-A6C34878D82A}">
                    <a16:rowId xmlns:a16="http://schemas.microsoft.com/office/drawing/2014/main" val="3640266218"/>
                  </a:ext>
                </a:extLst>
              </a:tr>
              <a:tr h="0">
                <a:tc gridSpan="3">
                  <a:txBody>
                    <a:bodyPr/>
                    <a:lstStyle/>
                    <a:p>
                      <a:pPr marL="0" indent="0"/>
                      <a:r>
                        <a:rPr lang="en-US" sz="700" dirty="0"/>
                        <a:t>Age, years, Mean (SD)</a:t>
                      </a:r>
                      <a:endParaRPr lang="en-AU" sz="700" dirty="0"/>
                    </a:p>
                  </a:txBody>
                  <a:tcPr/>
                </a:tc>
                <a:tc hMerge="1">
                  <a:txBody>
                    <a:bodyPr/>
                    <a:lstStyle/>
                    <a:p>
                      <a:pPr marL="0" indent="0" algn="r"/>
                      <a:endParaRPr lang="en-US" sz="700" dirty="0"/>
                    </a:p>
                    <a:p>
                      <a:pPr marL="0" indent="0" algn="r"/>
                      <a:endParaRPr lang="en-AU" sz="700" dirty="0"/>
                    </a:p>
                  </a:txBody>
                  <a:tcPr>
                    <a:lnL w="12700" cmpd="sng">
                      <a:noFill/>
                    </a:lnL>
                  </a:tcPr>
                </a:tc>
                <a:tc hMerge="1">
                  <a:txBody>
                    <a:bodyPr/>
                    <a:lstStyle/>
                    <a:p>
                      <a:pPr marL="0" indent="0"/>
                      <a:endParaRPr lang="en-AU" sz="700" dirty="0"/>
                    </a:p>
                  </a:txBody>
                  <a:tcPr/>
                </a:tc>
                <a:tc>
                  <a:txBody>
                    <a:bodyPr/>
                    <a:lstStyle/>
                    <a:p>
                      <a:r>
                        <a:rPr lang="en-AU" sz="700" dirty="0"/>
                        <a:t>78.6 (7.9)</a:t>
                      </a:r>
                    </a:p>
                  </a:txBody>
                  <a:tcPr/>
                </a:tc>
                <a:extLst>
                  <a:ext uri="{0D108BD9-81ED-4DB2-BD59-A6C34878D82A}">
                    <a16:rowId xmlns:a16="http://schemas.microsoft.com/office/drawing/2014/main" val="1871280825"/>
                  </a:ext>
                </a:extLst>
              </a:tr>
              <a:tr h="611720">
                <a:tc>
                  <a:txBody>
                    <a:bodyPr/>
                    <a:lstStyle/>
                    <a:p>
                      <a:pPr marL="0" indent="0"/>
                      <a:r>
                        <a:rPr lang="en-AU" sz="700" dirty="0"/>
                        <a:t>Age group, years, </a:t>
                      </a:r>
                      <a:r>
                        <a:rPr lang="en-AU" sz="800" i="1" dirty="0">
                          <a:latin typeface="Times New Roman" panose="02020603050405020304" pitchFamily="18" charset="0"/>
                          <a:cs typeface="Times New Roman" panose="02020603050405020304" pitchFamily="18" charset="0"/>
                        </a:rPr>
                        <a:t>n </a:t>
                      </a:r>
                      <a:r>
                        <a:rPr lang="en-AU" sz="700" i="0" dirty="0"/>
                        <a:t>(%)</a:t>
                      </a:r>
                    </a:p>
                  </a:txBody>
                  <a:tcPr>
                    <a:lnR w="12700" cmpd="sng">
                      <a:noFill/>
                    </a:lnR>
                  </a:tcPr>
                </a:tc>
                <a:tc gridSpan="2">
                  <a:txBody>
                    <a:bodyPr/>
                    <a:lstStyle/>
                    <a:p>
                      <a:pPr marL="0" indent="0" algn="r"/>
                      <a:r>
                        <a:rPr lang="en-AU" sz="700"/>
                        <a:t>&lt;70 </a:t>
                      </a:r>
                    </a:p>
                    <a:p>
                      <a:pPr marL="0" indent="0" algn="r"/>
                      <a:r>
                        <a:rPr lang="en-AU" sz="700"/>
                        <a:t>70-74</a:t>
                      </a:r>
                    </a:p>
                    <a:p>
                      <a:pPr marL="0" indent="0" algn="r"/>
                      <a:r>
                        <a:rPr lang="en-AU" sz="700"/>
                        <a:t> 75-79</a:t>
                      </a:r>
                    </a:p>
                    <a:p>
                      <a:pPr marL="0" indent="0" algn="r"/>
                      <a:r>
                        <a:rPr lang="en-AU" sz="700"/>
                        <a:t>80-84</a:t>
                      </a:r>
                    </a:p>
                    <a:p>
                      <a:pPr marL="0" indent="0" algn="r"/>
                      <a:r>
                        <a:rPr lang="en-AU" sz="700"/>
                        <a:t>85+</a:t>
                      </a:r>
                      <a:endParaRPr lang="en-AU" sz="700" dirty="0"/>
                    </a:p>
                  </a:txBody>
                  <a:tcPr>
                    <a:lnL w="12700" cmpd="sng">
                      <a:noFill/>
                    </a:lnL>
                  </a:tcPr>
                </a:tc>
                <a:tc hMerge="1">
                  <a:txBody>
                    <a:bodyPr/>
                    <a:lstStyle/>
                    <a:p>
                      <a:pPr marL="0" indent="0" algn="r"/>
                      <a:endParaRPr lang="en-AU" sz="700" dirty="0"/>
                    </a:p>
                  </a:txBody>
                  <a:tcPr/>
                </a:tc>
                <a:tc>
                  <a:txBody>
                    <a:bodyPr/>
                    <a:lstStyle/>
                    <a:p>
                      <a:r>
                        <a:rPr lang="en-AU" sz="700" dirty="0"/>
                        <a:t>14 (13.1)</a:t>
                      </a:r>
                    </a:p>
                    <a:p>
                      <a:r>
                        <a:rPr lang="en-AU" sz="700" dirty="0"/>
                        <a:t>17 (15.8)</a:t>
                      </a:r>
                    </a:p>
                    <a:p>
                      <a:r>
                        <a:rPr lang="en-AU" sz="700" dirty="0"/>
                        <a:t>28 (26.7)</a:t>
                      </a:r>
                    </a:p>
                    <a:p>
                      <a:r>
                        <a:rPr lang="en-AU" sz="700" dirty="0"/>
                        <a:t>22 (20.6)</a:t>
                      </a:r>
                    </a:p>
                    <a:p>
                      <a:r>
                        <a:rPr lang="en-AU" sz="700" dirty="0"/>
                        <a:t>26 (24.3)</a:t>
                      </a:r>
                    </a:p>
                  </a:txBody>
                  <a:tcPr/>
                </a:tc>
                <a:extLst>
                  <a:ext uri="{0D108BD9-81ED-4DB2-BD59-A6C34878D82A}">
                    <a16:rowId xmlns:a16="http://schemas.microsoft.com/office/drawing/2014/main" val="1221959789"/>
                  </a:ext>
                </a:extLst>
              </a:tr>
              <a:tr h="298400">
                <a:tc>
                  <a:txBody>
                    <a:bodyPr/>
                    <a:lstStyle/>
                    <a:p>
                      <a:pPr marL="0" indent="0"/>
                      <a:r>
                        <a:rPr lang="en-AU" sz="700" dirty="0"/>
                        <a:t>Sex, </a:t>
                      </a:r>
                      <a:r>
                        <a:rPr lang="en-AU" sz="800" i="1" dirty="0">
                          <a:latin typeface="Times New Roman" panose="02020603050405020304" pitchFamily="18" charset="0"/>
                          <a:cs typeface="Times New Roman" panose="02020603050405020304" pitchFamily="18" charset="0"/>
                        </a:rPr>
                        <a:t>n </a:t>
                      </a:r>
                      <a:r>
                        <a:rPr lang="en-AU" sz="700" i="0" dirty="0"/>
                        <a:t>(%)</a:t>
                      </a:r>
                      <a:endParaRPr lang="en-AU" sz="700" dirty="0"/>
                    </a:p>
                  </a:txBody>
                  <a:tcPr>
                    <a:lnR w="12700" cmpd="sng">
                      <a:noFill/>
                    </a:lnR>
                  </a:tcPr>
                </a:tc>
                <a:tc gridSpan="2">
                  <a:txBody>
                    <a:bodyPr/>
                    <a:lstStyle/>
                    <a:p>
                      <a:pPr marL="0" indent="0" algn="r"/>
                      <a:r>
                        <a:rPr lang="en-AU" sz="700"/>
                        <a:t>Female</a:t>
                      </a:r>
                    </a:p>
                    <a:p>
                      <a:pPr marL="0" indent="0" algn="r"/>
                      <a:r>
                        <a:rPr lang="en-AU" sz="700"/>
                        <a:t>Male</a:t>
                      </a:r>
                      <a:endParaRPr lang="en-AU" sz="700" dirty="0"/>
                    </a:p>
                  </a:txBody>
                  <a:tcPr>
                    <a:lnL w="12700" cmpd="sng">
                      <a:noFill/>
                    </a:lnL>
                  </a:tcPr>
                </a:tc>
                <a:tc hMerge="1">
                  <a:txBody>
                    <a:bodyPr/>
                    <a:lstStyle/>
                    <a:p>
                      <a:pPr marL="0" indent="0" algn="r"/>
                      <a:endParaRPr lang="en-AU" sz="700" dirty="0"/>
                    </a:p>
                  </a:txBody>
                  <a:tcPr/>
                </a:tc>
                <a:tc>
                  <a:txBody>
                    <a:bodyPr/>
                    <a:lstStyle/>
                    <a:p>
                      <a:r>
                        <a:rPr lang="en-AU" sz="700" dirty="0"/>
                        <a:t>41 (38.3)</a:t>
                      </a:r>
                    </a:p>
                    <a:p>
                      <a:r>
                        <a:rPr lang="en-AU" sz="700" dirty="0"/>
                        <a:t>66 (61.7)</a:t>
                      </a:r>
                    </a:p>
                  </a:txBody>
                  <a:tcPr/>
                </a:tc>
                <a:extLst>
                  <a:ext uri="{0D108BD9-81ED-4DB2-BD59-A6C34878D82A}">
                    <a16:rowId xmlns:a16="http://schemas.microsoft.com/office/drawing/2014/main" val="3786949936"/>
                  </a:ext>
                </a:extLst>
              </a:tr>
              <a:tr h="1029481">
                <a:tc>
                  <a:txBody>
                    <a:bodyPr/>
                    <a:lstStyle/>
                    <a:p>
                      <a:pPr marL="0" indent="0"/>
                      <a:r>
                        <a:rPr lang="en-AU" sz="700" dirty="0"/>
                        <a:t>Diagnosis, </a:t>
                      </a:r>
                      <a:r>
                        <a:rPr lang="en-AU" sz="800" i="1" dirty="0">
                          <a:latin typeface="Times New Roman" panose="02020603050405020304" pitchFamily="18" charset="0"/>
                          <a:cs typeface="Times New Roman" panose="02020603050405020304" pitchFamily="18" charset="0"/>
                        </a:rPr>
                        <a:t>n </a:t>
                      </a:r>
                      <a:r>
                        <a:rPr lang="en-AU" sz="700" i="0" dirty="0"/>
                        <a:t>(%)</a:t>
                      </a:r>
                      <a:endParaRPr lang="en-AU" sz="700" dirty="0"/>
                    </a:p>
                  </a:txBody>
                  <a:tcPr>
                    <a:lnR w="12700" cmpd="sng">
                      <a:noFill/>
                    </a:lnR>
                  </a:tcPr>
                </a:tc>
                <a:tc gridSpan="2">
                  <a:txBody>
                    <a:bodyPr/>
                    <a:lstStyle/>
                    <a:p>
                      <a:pPr marL="0" indent="0" algn="r"/>
                      <a:r>
                        <a:rPr lang="en-AU" sz="700"/>
                        <a:t>AD</a:t>
                      </a:r>
                    </a:p>
                    <a:p>
                      <a:pPr marL="0" indent="0" algn="r"/>
                      <a:r>
                        <a:rPr lang="en-AU" sz="700"/>
                        <a:t>VaD</a:t>
                      </a:r>
                    </a:p>
                    <a:p>
                      <a:pPr marL="0" indent="0" algn="r"/>
                      <a:r>
                        <a:rPr lang="en-AU" sz="700"/>
                        <a:t>Mixed</a:t>
                      </a:r>
                    </a:p>
                    <a:p>
                      <a:pPr marL="0" indent="0" algn="r"/>
                      <a:r>
                        <a:rPr lang="en-AU" sz="700"/>
                        <a:t>Alcohol-related</a:t>
                      </a:r>
                    </a:p>
                    <a:p>
                      <a:pPr marL="0" indent="0" algn="r"/>
                      <a:r>
                        <a:rPr lang="en-AU" sz="700"/>
                        <a:t>Dementia (no type)</a:t>
                      </a:r>
                    </a:p>
                    <a:p>
                      <a:pPr marL="0" indent="0" algn="r"/>
                      <a:r>
                        <a:rPr lang="en-AU" sz="700"/>
                        <a:t>Dementia in MH</a:t>
                      </a:r>
                    </a:p>
                    <a:p>
                      <a:pPr marL="0" indent="0" algn="r"/>
                      <a:r>
                        <a:rPr lang="en-AU" sz="700"/>
                        <a:t>LBD</a:t>
                      </a:r>
                    </a:p>
                    <a:p>
                      <a:pPr marL="0" indent="0" algn="r"/>
                      <a:r>
                        <a:rPr lang="en-AU" sz="700"/>
                        <a:t>PD</a:t>
                      </a:r>
                    </a:p>
                    <a:p>
                      <a:pPr marL="0" indent="0" algn="r"/>
                      <a:r>
                        <a:rPr lang="en-AU" sz="700"/>
                        <a:t>Other (e.g., SDH)</a:t>
                      </a:r>
                      <a:endParaRPr lang="en-AU" sz="700" dirty="0"/>
                    </a:p>
                  </a:txBody>
                  <a:tcPr>
                    <a:lnL w="12700" cmpd="sng">
                      <a:noFill/>
                    </a:lnL>
                  </a:tcPr>
                </a:tc>
                <a:tc hMerge="1">
                  <a:txBody>
                    <a:bodyPr/>
                    <a:lstStyle/>
                    <a:p>
                      <a:pPr marL="0" indent="0" algn="r"/>
                      <a:endParaRPr lang="en-AU" sz="700" dirty="0"/>
                    </a:p>
                  </a:txBody>
                  <a:tcPr/>
                </a:tc>
                <a:tc>
                  <a:txBody>
                    <a:bodyPr/>
                    <a:lstStyle/>
                    <a:p>
                      <a:r>
                        <a:rPr lang="en-AU" sz="700" dirty="0"/>
                        <a:t>33 (30.8)</a:t>
                      </a:r>
                    </a:p>
                    <a:p>
                      <a:r>
                        <a:rPr lang="en-AU" sz="700" dirty="0"/>
                        <a:t>18 (16.8)</a:t>
                      </a:r>
                    </a:p>
                    <a:p>
                      <a:r>
                        <a:rPr lang="en-AU" sz="700" dirty="0"/>
                        <a:t>24 (22.4)</a:t>
                      </a:r>
                    </a:p>
                    <a:p>
                      <a:r>
                        <a:rPr lang="en-AU" sz="700" dirty="0"/>
                        <a:t>7 (6.5)</a:t>
                      </a:r>
                    </a:p>
                    <a:p>
                      <a:r>
                        <a:rPr lang="en-AU" sz="700" dirty="0"/>
                        <a:t>8 (7.5)</a:t>
                      </a:r>
                    </a:p>
                    <a:p>
                      <a:r>
                        <a:rPr lang="en-AU" sz="700" dirty="0"/>
                        <a:t>7 (6.5)</a:t>
                      </a:r>
                    </a:p>
                    <a:p>
                      <a:r>
                        <a:rPr lang="en-AU" sz="700" dirty="0"/>
                        <a:t>4 (3.7)</a:t>
                      </a:r>
                    </a:p>
                    <a:p>
                      <a:r>
                        <a:rPr lang="en-AU" sz="700" dirty="0"/>
                        <a:t>3 (2.8)</a:t>
                      </a:r>
                    </a:p>
                    <a:p>
                      <a:r>
                        <a:rPr lang="en-AU" sz="700" dirty="0"/>
                        <a:t>3 (2.8)</a:t>
                      </a:r>
                    </a:p>
                  </a:txBody>
                  <a:tcPr/>
                </a:tc>
                <a:extLst>
                  <a:ext uri="{0D108BD9-81ED-4DB2-BD59-A6C34878D82A}">
                    <a16:rowId xmlns:a16="http://schemas.microsoft.com/office/drawing/2014/main" val="3722412125"/>
                  </a:ext>
                </a:extLst>
              </a:tr>
              <a:tr h="310258">
                <a:tc>
                  <a:txBody>
                    <a:bodyPr/>
                    <a:lstStyle/>
                    <a:p>
                      <a:pPr marL="0" indent="0"/>
                      <a:r>
                        <a:rPr lang="en-AU" sz="700" dirty="0"/>
                        <a:t>Diagnostics, </a:t>
                      </a:r>
                      <a:r>
                        <a:rPr lang="en-AU" sz="800" i="1" dirty="0">
                          <a:latin typeface="Times New Roman" panose="02020603050405020304" pitchFamily="18" charset="0"/>
                          <a:cs typeface="Times New Roman" panose="02020603050405020304" pitchFamily="18" charset="0"/>
                        </a:rPr>
                        <a:t>n </a:t>
                      </a:r>
                      <a:r>
                        <a:rPr lang="en-AU" sz="700" i="0" dirty="0"/>
                        <a:t>(%)</a:t>
                      </a:r>
                      <a:endParaRPr lang="en-AU" sz="700" dirty="0"/>
                    </a:p>
                  </a:txBody>
                  <a:tcPr>
                    <a:lnR w="12700" cmpd="sng">
                      <a:noFill/>
                    </a:lnR>
                  </a:tcPr>
                </a:tc>
                <a:tc gridSpan="2">
                  <a:txBody>
                    <a:bodyPr/>
                    <a:lstStyle/>
                    <a:p>
                      <a:pPr marL="0" indent="0" algn="r"/>
                      <a:r>
                        <a:rPr lang="en-AU" sz="700" dirty="0"/>
                        <a:t>Prior diagnosis</a:t>
                      </a:r>
                    </a:p>
                    <a:p>
                      <a:pPr marL="0" indent="0" algn="r"/>
                      <a:r>
                        <a:rPr lang="en-AU" sz="700" dirty="0"/>
                        <a:t>New diagnosis</a:t>
                      </a:r>
                    </a:p>
                  </a:txBody>
                  <a:tcPr>
                    <a:lnL w="12700" cmpd="sng">
                      <a:noFill/>
                    </a:lnL>
                  </a:tcPr>
                </a:tc>
                <a:tc hMerge="1">
                  <a:txBody>
                    <a:bodyPr/>
                    <a:lstStyle/>
                    <a:p>
                      <a:pPr marL="0" indent="0" algn="r"/>
                      <a:endParaRPr lang="en-AU" sz="700" dirty="0"/>
                    </a:p>
                  </a:txBody>
                  <a:tcPr/>
                </a:tc>
                <a:tc>
                  <a:txBody>
                    <a:bodyPr/>
                    <a:lstStyle/>
                    <a:p>
                      <a:r>
                        <a:rPr lang="en-AU" sz="700" dirty="0"/>
                        <a:t>71 (66.4)</a:t>
                      </a:r>
                    </a:p>
                    <a:p>
                      <a:r>
                        <a:rPr lang="en-AU" sz="700" dirty="0"/>
                        <a:t>36 (34.6)</a:t>
                      </a:r>
                    </a:p>
                  </a:txBody>
                  <a:tcPr/>
                </a:tc>
                <a:extLst>
                  <a:ext uri="{0D108BD9-81ED-4DB2-BD59-A6C34878D82A}">
                    <a16:rowId xmlns:a16="http://schemas.microsoft.com/office/drawing/2014/main" val="2253632631"/>
                  </a:ext>
                </a:extLst>
              </a:tr>
              <a:tr h="216215">
                <a:tc gridSpan="3">
                  <a:txBody>
                    <a:bodyPr/>
                    <a:lstStyle/>
                    <a:p>
                      <a:pPr marL="0" indent="0"/>
                      <a:r>
                        <a:rPr lang="en-US" sz="700" dirty="0" err="1"/>
                        <a:t>Charlson</a:t>
                      </a:r>
                      <a:r>
                        <a:rPr lang="en-US" sz="700" dirty="0"/>
                        <a:t> comorbidity Index, mean(SD)</a:t>
                      </a:r>
                      <a:endParaRPr lang="en-AU" sz="700" dirty="0"/>
                    </a:p>
                  </a:txBody>
                  <a:tcPr/>
                </a:tc>
                <a:tc hMerge="1">
                  <a:txBody>
                    <a:bodyPr/>
                    <a:lstStyle/>
                    <a:p>
                      <a:pPr marL="0" indent="0" algn="r"/>
                      <a:endParaRPr lang="en-AU" sz="700" dirty="0"/>
                    </a:p>
                  </a:txBody>
                  <a:tcPr>
                    <a:lnL w="12700" cmpd="sng">
                      <a:noFill/>
                    </a:lnL>
                  </a:tcPr>
                </a:tc>
                <a:tc hMerge="1">
                  <a:txBody>
                    <a:bodyPr/>
                    <a:lstStyle/>
                    <a:p>
                      <a:pPr marL="0" indent="0"/>
                      <a:endParaRPr lang="en-AU" sz="700" dirty="0"/>
                    </a:p>
                  </a:txBody>
                  <a:tcPr/>
                </a:tc>
                <a:tc>
                  <a:txBody>
                    <a:bodyPr/>
                    <a:lstStyle/>
                    <a:p>
                      <a:r>
                        <a:rPr lang="en-US" sz="700" dirty="0"/>
                        <a:t>5.6 (1.9)</a:t>
                      </a:r>
                      <a:endParaRPr lang="en-AU" sz="700" dirty="0"/>
                    </a:p>
                  </a:txBody>
                  <a:tcPr/>
                </a:tc>
                <a:extLst>
                  <a:ext uri="{0D108BD9-81ED-4DB2-BD59-A6C34878D82A}">
                    <a16:rowId xmlns:a16="http://schemas.microsoft.com/office/drawing/2014/main" val="1351420282"/>
                  </a:ext>
                </a:extLst>
              </a:tr>
              <a:tr h="507280">
                <a:tc>
                  <a:txBody>
                    <a:bodyPr/>
                    <a:lstStyle/>
                    <a:p>
                      <a:pPr marL="0" indent="0"/>
                      <a:r>
                        <a:rPr lang="en-AU" sz="700" dirty="0"/>
                        <a:t>Reason for hospital, </a:t>
                      </a:r>
                      <a:r>
                        <a:rPr lang="en-AU" sz="800" i="1" dirty="0">
                          <a:latin typeface="Times New Roman" panose="02020603050405020304" pitchFamily="18" charset="0"/>
                          <a:cs typeface="Times New Roman" panose="02020603050405020304" pitchFamily="18" charset="0"/>
                        </a:rPr>
                        <a:t>n </a:t>
                      </a:r>
                      <a:r>
                        <a:rPr lang="en-AU" sz="700" i="0" dirty="0"/>
                        <a:t>(%)</a:t>
                      </a:r>
                      <a:r>
                        <a:rPr lang="en-AU" sz="700" dirty="0"/>
                        <a:t> </a:t>
                      </a:r>
                    </a:p>
                  </a:txBody>
                  <a:tcPr>
                    <a:lnR w="12700" cmpd="sng">
                      <a:noFill/>
                    </a:lnR>
                  </a:tcPr>
                </a:tc>
                <a:tc gridSpan="2">
                  <a:txBody>
                    <a:bodyPr/>
                    <a:lstStyle/>
                    <a:p>
                      <a:pPr marL="0" indent="0" algn="r"/>
                      <a:r>
                        <a:rPr lang="en-AU" sz="700" dirty="0"/>
                        <a:t>Behaviour/psychosis</a:t>
                      </a:r>
                    </a:p>
                    <a:p>
                      <a:pPr marL="0" indent="0" algn="r"/>
                      <a:r>
                        <a:rPr lang="en-AU" sz="700" dirty="0"/>
                        <a:t>BPSD</a:t>
                      </a:r>
                    </a:p>
                    <a:p>
                      <a:pPr marL="0" indent="0" algn="r"/>
                      <a:r>
                        <a:rPr lang="en-AU" sz="700" dirty="0"/>
                        <a:t>Medical/surgical</a:t>
                      </a:r>
                    </a:p>
                    <a:p>
                      <a:pPr marL="0" indent="0" algn="r"/>
                      <a:r>
                        <a:rPr lang="en-AU" sz="700" dirty="0"/>
                        <a:t>Delirium</a:t>
                      </a:r>
                    </a:p>
                  </a:txBody>
                  <a:tcPr>
                    <a:lnL w="12700" cmpd="sng">
                      <a:noFill/>
                    </a:lnL>
                  </a:tcPr>
                </a:tc>
                <a:tc hMerge="1">
                  <a:txBody>
                    <a:bodyPr/>
                    <a:lstStyle/>
                    <a:p>
                      <a:pPr marL="0" indent="0" algn="r"/>
                      <a:endParaRPr lang="en-AU" sz="700" dirty="0"/>
                    </a:p>
                  </a:txBody>
                  <a:tcPr/>
                </a:tc>
                <a:tc>
                  <a:txBody>
                    <a:bodyPr/>
                    <a:lstStyle/>
                    <a:p>
                      <a:r>
                        <a:rPr lang="en-AU" sz="700" dirty="0"/>
                        <a:t>23 (21.5)</a:t>
                      </a:r>
                    </a:p>
                    <a:p>
                      <a:r>
                        <a:rPr lang="en-AU" sz="700" dirty="0"/>
                        <a:t>57 (53.3)</a:t>
                      </a:r>
                    </a:p>
                    <a:p>
                      <a:r>
                        <a:rPr lang="en-AU" sz="700" dirty="0"/>
                        <a:t>18 (16.8)</a:t>
                      </a:r>
                    </a:p>
                    <a:p>
                      <a:r>
                        <a:rPr lang="en-AU" sz="700" dirty="0"/>
                        <a:t>9 (8.4)</a:t>
                      </a:r>
                    </a:p>
                  </a:txBody>
                  <a:tcPr/>
                </a:tc>
                <a:extLst>
                  <a:ext uri="{0D108BD9-81ED-4DB2-BD59-A6C34878D82A}">
                    <a16:rowId xmlns:a16="http://schemas.microsoft.com/office/drawing/2014/main" val="1968971568"/>
                  </a:ext>
                </a:extLst>
              </a:tr>
              <a:tr h="207353">
                <a:tc gridSpan="3">
                  <a:txBody>
                    <a:bodyPr/>
                    <a:lstStyle/>
                    <a:p>
                      <a:pPr marL="0" indent="0"/>
                      <a:r>
                        <a:rPr lang="en-US" sz="700" dirty="0"/>
                        <a:t>Complexity – NPI per patient, mean (SD)</a:t>
                      </a:r>
                      <a:endParaRPr lang="en-AU" sz="700" dirty="0"/>
                    </a:p>
                  </a:txBody>
                  <a:tcPr/>
                </a:tc>
                <a:tc hMerge="1">
                  <a:txBody>
                    <a:bodyPr/>
                    <a:lstStyle/>
                    <a:p>
                      <a:pPr marL="0" indent="0" algn="r"/>
                      <a:endParaRPr lang="en-AU" sz="700" dirty="0"/>
                    </a:p>
                  </a:txBody>
                  <a:tcPr>
                    <a:lnL w="12700" cmpd="sng">
                      <a:noFill/>
                    </a:lnL>
                  </a:tcPr>
                </a:tc>
                <a:tc hMerge="1">
                  <a:txBody>
                    <a:bodyPr/>
                    <a:lstStyle/>
                    <a:p>
                      <a:pPr marL="0" indent="0"/>
                      <a:endParaRPr lang="en-AU" sz="700" dirty="0"/>
                    </a:p>
                  </a:txBody>
                  <a:tcPr/>
                </a:tc>
                <a:tc>
                  <a:txBody>
                    <a:bodyPr/>
                    <a:lstStyle/>
                    <a:p>
                      <a:r>
                        <a:rPr lang="en-US" sz="700" dirty="0"/>
                        <a:t>6.7 (2.6)</a:t>
                      </a:r>
                      <a:endParaRPr lang="en-AU" sz="700" dirty="0"/>
                    </a:p>
                  </a:txBody>
                  <a:tcPr/>
                </a:tc>
                <a:extLst>
                  <a:ext uri="{0D108BD9-81ED-4DB2-BD59-A6C34878D82A}">
                    <a16:rowId xmlns:a16="http://schemas.microsoft.com/office/drawing/2014/main" val="121173551"/>
                  </a:ext>
                </a:extLst>
              </a:tr>
              <a:tr h="466736">
                <a:tc gridSpan="2">
                  <a:txBody>
                    <a:bodyPr/>
                    <a:lstStyle/>
                    <a:p>
                      <a:pPr marL="0" indent="0"/>
                      <a:r>
                        <a:rPr lang="en-AU" sz="700" dirty="0"/>
                        <a:t>Usual place of residence, </a:t>
                      </a:r>
                      <a:r>
                        <a:rPr lang="en-AU" sz="800" i="1" dirty="0">
                          <a:latin typeface="Times New Roman" panose="02020603050405020304" pitchFamily="18" charset="0"/>
                          <a:cs typeface="Times New Roman" panose="02020603050405020304" pitchFamily="18" charset="0"/>
                        </a:rPr>
                        <a:t>n </a:t>
                      </a:r>
                      <a:r>
                        <a:rPr lang="en-AU" sz="700" i="0" dirty="0"/>
                        <a:t>(%)</a:t>
                      </a:r>
                      <a:r>
                        <a:rPr lang="en-AU" sz="700" dirty="0"/>
                        <a:t> </a:t>
                      </a:r>
                    </a:p>
                  </a:txBody>
                  <a:tcPr>
                    <a:lnR w="12700" cmpd="sng">
                      <a:noFill/>
                    </a:lnR>
                  </a:tcPr>
                </a:tc>
                <a:tc hMerge="1">
                  <a:txBody>
                    <a:bodyPr/>
                    <a:lstStyle/>
                    <a:p>
                      <a:pPr marL="0" indent="0" algn="r"/>
                      <a:r>
                        <a:rPr lang="en-AU" sz="700" dirty="0"/>
                        <a:t>Home</a:t>
                      </a:r>
                    </a:p>
                    <a:p>
                      <a:pPr marL="0" indent="0" algn="r"/>
                      <a:r>
                        <a:rPr lang="en-AU" sz="700" dirty="0"/>
                        <a:t>RACF</a:t>
                      </a:r>
                    </a:p>
                    <a:p>
                      <a:pPr marL="0" indent="0" algn="r"/>
                      <a:r>
                        <a:rPr lang="en-AU" sz="700" dirty="0"/>
                        <a:t>RACF (MSU)</a:t>
                      </a:r>
                    </a:p>
                    <a:p>
                      <a:pPr marL="0" indent="0" algn="r"/>
                      <a:r>
                        <a:rPr lang="en-AU" sz="700" dirty="0"/>
                        <a:t>Other (e.g., NDIS)</a:t>
                      </a:r>
                    </a:p>
                  </a:txBody>
                  <a:tcPr>
                    <a:lnL w="12700" cmpd="sng">
                      <a:noFill/>
                    </a:lnL>
                  </a:tcPr>
                </a:tc>
                <a:tc>
                  <a:txBody>
                    <a:bodyPr/>
                    <a:lstStyle/>
                    <a:p>
                      <a:pPr marL="0" indent="0" algn="r"/>
                      <a:r>
                        <a:rPr lang="en-AU" sz="700" dirty="0"/>
                        <a:t>Home</a:t>
                      </a:r>
                    </a:p>
                    <a:p>
                      <a:pPr marL="0" indent="0" algn="r"/>
                      <a:r>
                        <a:rPr lang="en-AU" sz="700" dirty="0"/>
                        <a:t>RACF</a:t>
                      </a:r>
                    </a:p>
                    <a:p>
                      <a:pPr marL="0" indent="0" algn="r"/>
                      <a:r>
                        <a:rPr lang="en-AU" sz="700" dirty="0"/>
                        <a:t>RACF (MSU)</a:t>
                      </a:r>
                    </a:p>
                    <a:p>
                      <a:pPr marL="0" indent="0" algn="r"/>
                      <a:r>
                        <a:rPr lang="en-AU" sz="700" dirty="0"/>
                        <a:t>Other (e.g., NDIS)</a:t>
                      </a:r>
                    </a:p>
                  </a:txBody>
                  <a:tcPr>
                    <a:lnL w="12700" cmpd="sng">
                      <a:noFill/>
                    </a:lnL>
                  </a:tcPr>
                </a:tc>
                <a:tc>
                  <a:txBody>
                    <a:bodyPr/>
                    <a:lstStyle/>
                    <a:p>
                      <a:r>
                        <a:rPr lang="en-AU" sz="700" dirty="0"/>
                        <a:t>56 (52.3)</a:t>
                      </a:r>
                    </a:p>
                    <a:p>
                      <a:r>
                        <a:rPr lang="en-AU" sz="700" dirty="0"/>
                        <a:t>10 (9.4)</a:t>
                      </a:r>
                    </a:p>
                    <a:p>
                      <a:r>
                        <a:rPr lang="en-AU" sz="700" dirty="0"/>
                        <a:t>32 (29.9)</a:t>
                      </a:r>
                    </a:p>
                    <a:p>
                      <a:r>
                        <a:rPr lang="en-AU" sz="700" dirty="0"/>
                        <a:t>9 (8.4)</a:t>
                      </a:r>
                    </a:p>
                  </a:txBody>
                  <a:tcPr/>
                </a:tc>
                <a:extLst>
                  <a:ext uri="{0D108BD9-81ED-4DB2-BD59-A6C34878D82A}">
                    <a16:rowId xmlns:a16="http://schemas.microsoft.com/office/drawing/2014/main" val="2181574208"/>
                  </a:ext>
                </a:extLst>
              </a:tr>
              <a:tr h="518676">
                <a:tc gridSpan="2">
                  <a:txBody>
                    <a:bodyPr/>
                    <a:lstStyle/>
                    <a:p>
                      <a:pPr marL="0" indent="0"/>
                      <a:r>
                        <a:rPr lang="en-US" sz="700" dirty="0"/>
                        <a:t>Triage location, </a:t>
                      </a:r>
                      <a:r>
                        <a:rPr lang="en-AU" sz="800" i="1" dirty="0">
                          <a:latin typeface="Times New Roman" panose="02020603050405020304" pitchFamily="18" charset="0"/>
                          <a:cs typeface="Times New Roman" panose="02020603050405020304" pitchFamily="18" charset="0"/>
                        </a:rPr>
                        <a:t>n </a:t>
                      </a:r>
                      <a:r>
                        <a:rPr lang="en-AU" sz="700" i="0" dirty="0"/>
                        <a:t>(%)</a:t>
                      </a:r>
                      <a:r>
                        <a:rPr lang="en-AU" sz="700" dirty="0"/>
                        <a:t> </a:t>
                      </a:r>
                      <a:r>
                        <a:rPr lang="en-US" sz="700" dirty="0"/>
                        <a:t> </a:t>
                      </a:r>
                      <a:endParaRPr lang="en-AU" sz="700" dirty="0"/>
                    </a:p>
                  </a:txBody>
                  <a:tcPr>
                    <a:lnR w="12700" cmpd="sng">
                      <a:noFill/>
                    </a:lnR>
                  </a:tcPr>
                </a:tc>
                <a:tc hMerge="1">
                  <a:txBody>
                    <a:bodyPr/>
                    <a:lstStyle/>
                    <a:p>
                      <a:pPr marL="0" indent="0" algn="r"/>
                      <a:endParaRPr lang="en-AU" sz="700" dirty="0"/>
                    </a:p>
                  </a:txBody>
                  <a:tcPr>
                    <a:lnL w="12700" cmpd="sng">
                      <a:noFill/>
                    </a:lnL>
                  </a:tcPr>
                </a:tc>
                <a:tc>
                  <a:txBody>
                    <a:bodyPr/>
                    <a:lstStyle/>
                    <a:p>
                      <a:pPr marL="0" indent="0" algn="r"/>
                      <a:r>
                        <a:rPr lang="en-US" sz="700" dirty="0"/>
                        <a:t>Direct admission</a:t>
                      </a:r>
                    </a:p>
                    <a:p>
                      <a:pPr marL="0" indent="0" algn="r"/>
                      <a:r>
                        <a:rPr lang="en-US" sz="700" dirty="0"/>
                        <a:t>ED &amp; MAPU </a:t>
                      </a:r>
                    </a:p>
                    <a:p>
                      <a:pPr marL="0" indent="0" algn="r"/>
                      <a:r>
                        <a:rPr lang="en-US" sz="700" dirty="0"/>
                        <a:t>Surgical unit</a:t>
                      </a:r>
                    </a:p>
                    <a:p>
                      <a:pPr marL="0" indent="0" algn="r"/>
                      <a:r>
                        <a:rPr lang="en-US" sz="700" dirty="0"/>
                        <a:t>Medical unit </a:t>
                      </a:r>
                      <a:endParaRPr lang="en-AU" sz="700" dirty="0"/>
                    </a:p>
                  </a:txBody>
                  <a:tcPr>
                    <a:lnL w="12700" cmpd="sng">
                      <a:noFill/>
                    </a:lnL>
                  </a:tcPr>
                </a:tc>
                <a:tc>
                  <a:txBody>
                    <a:bodyPr/>
                    <a:lstStyle/>
                    <a:p>
                      <a:r>
                        <a:rPr lang="en-US" sz="700" dirty="0"/>
                        <a:t>3 (2.8)</a:t>
                      </a:r>
                    </a:p>
                    <a:p>
                      <a:r>
                        <a:rPr lang="en-US" sz="700" dirty="0"/>
                        <a:t>6 (5.6)</a:t>
                      </a:r>
                    </a:p>
                    <a:p>
                      <a:r>
                        <a:rPr lang="en-US" sz="700" dirty="0"/>
                        <a:t>4 (3.7)</a:t>
                      </a:r>
                    </a:p>
                    <a:p>
                      <a:r>
                        <a:rPr lang="en-AU" sz="700" dirty="0"/>
                        <a:t>94 (87.9)</a:t>
                      </a:r>
                    </a:p>
                  </a:txBody>
                  <a:tcPr/>
                </a:tc>
                <a:extLst>
                  <a:ext uri="{0D108BD9-81ED-4DB2-BD59-A6C34878D82A}">
                    <a16:rowId xmlns:a16="http://schemas.microsoft.com/office/drawing/2014/main" val="2359782649"/>
                  </a:ext>
                </a:extLst>
              </a:tr>
            </a:tbl>
          </a:graphicData>
        </a:graphic>
      </p:graphicFrame>
      <p:sp>
        <p:nvSpPr>
          <p:cNvPr id="8" name="TextBox 7">
            <a:extLst>
              <a:ext uri="{FF2B5EF4-FFF2-40B4-BE49-F238E27FC236}">
                <a16:creationId xmlns:a16="http://schemas.microsoft.com/office/drawing/2014/main" id="{48229A4D-588A-F28A-B1FE-E42575005BDA}"/>
              </a:ext>
            </a:extLst>
          </p:cNvPr>
          <p:cNvSpPr txBox="1"/>
          <p:nvPr/>
        </p:nvSpPr>
        <p:spPr>
          <a:xfrm>
            <a:off x="3388253" y="0"/>
            <a:ext cx="1183747" cy="307777"/>
          </a:xfrm>
          <a:prstGeom prst="rect">
            <a:avLst/>
          </a:prstGeom>
          <a:noFill/>
        </p:spPr>
        <p:txBody>
          <a:bodyPr wrap="square">
            <a:spAutoFit/>
          </a:bodyPr>
          <a:lstStyle/>
          <a:p>
            <a:r>
              <a:rPr kumimoji="0" lang="en-AU" sz="1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(2020-2022) </a:t>
            </a:r>
            <a:endParaRPr lang="en-AU" dirty="0">
              <a:solidFill>
                <a:schemeClr val="bg1"/>
              </a:solidFill>
            </a:endParaRPr>
          </a:p>
        </p:txBody>
      </p:sp>
      <p:sp>
        <p:nvSpPr>
          <p:cNvPr id="11" name="TextBox 10">
            <a:extLst>
              <a:ext uri="{FF2B5EF4-FFF2-40B4-BE49-F238E27FC236}">
                <a16:creationId xmlns:a16="http://schemas.microsoft.com/office/drawing/2014/main" id="{A5EC560A-C4FE-044E-B5EC-0197F51EB38D}"/>
              </a:ext>
            </a:extLst>
          </p:cNvPr>
          <p:cNvSpPr txBox="1"/>
          <p:nvPr/>
        </p:nvSpPr>
        <p:spPr>
          <a:xfrm>
            <a:off x="4716016" y="4609832"/>
            <a:ext cx="4176464" cy="461665"/>
          </a:xfrm>
          <a:prstGeom prst="rect">
            <a:avLst/>
          </a:prstGeom>
          <a:solidFill>
            <a:schemeClr val="accent3">
              <a:lumMod val="20000"/>
              <a:lumOff val="80000"/>
            </a:schemeClr>
          </a:solidFill>
        </p:spPr>
        <p:txBody>
          <a:bodyPr wrap="square">
            <a:spAutoFit/>
          </a:bodyPr>
          <a:lstStyle/>
          <a:p>
            <a:r>
              <a:rPr lang="en-AU" sz="800" dirty="0" err="1"/>
              <a:t>Djekovic</a:t>
            </a:r>
            <a:r>
              <a:rPr lang="en-AU" sz="800" dirty="0"/>
              <a:t>, et al., (2022) A retrospective study of the behavioural and psychological symptoms of dementia in patients admitted to a Specialist Dementia Care Unit. </a:t>
            </a:r>
            <a:r>
              <a:rPr lang="en-AU" sz="800" i="1" dirty="0"/>
              <a:t>Australasian Journal of Ageing</a:t>
            </a:r>
            <a:r>
              <a:rPr lang="en-AU" sz="800" dirty="0"/>
              <a:t>, DOI: 10.1111/ajag.13060.</a:t>
            </a:r>
          </a:p>
        </p:txBody>
      </p:sp>
    </p:spTree>
    <p:extLst>
      <p:ext uri="{BB962C8B-B14F-4D97-AF65-F5344CB8AC3E}">
        <p14:creationId xmlns:p14="http://schemas.microsoft.com/office/powerpoint/2010/main" val="2542521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7E89036-8E55-593B-DBFB-4709AE78E6FC}"/>
              </a:ext>
            </a:extLst>
          </p:cNvPr>
          <p:cNvSpPr>
            <a:spLocks noGrp="1"/>
          </p:cNvSpPr>
          <p:nvPr>
            <p:ph sz="half" idx="1"/>
          </p:nvPr>
        </p:nvSpPr>
        <p:spPr>
          <a:xfrm>
            <a:off x="4716016" y="1039404"/>
            <a:ext cx="4504161" cy="3809772"/>
          </a:xfrm>
        </p:spPr>
        <p:txBody>
          <a:bodyPr/>
          <a:lstStyle/>
          <a:p>
            <a:pPr marL="0" indent="0">
              <a:buNone/>
            </a:pPr>
            <a:r>
              <a:rPr lang="en-AU" sz="1200" dirty="0"/>
              <a:t>Neuropsychiatric symptoms (NPI, </a:t>
            </a:r>
            <a:r>
              <a:rPr lang="en-AU" sz="1100" dirty="0"/>
              <a:t>scores 0-42</a:t>
            </a:r>
            <a:r>
              <a:rPr lang="en-AU" sz="1200" dirty="0"/>
              <a:t>) </a:t>
            </a:r>
          </a:p>
          <a:p>
            <a:pPr marL="0" indent="0">
              <a:buNone/>
            </a:pPr>
            <a:r>
              <a:rPr lang="en-AU" sz="1200" dirty="0"/>
              <a:t>47% decrease in ACU</a:t>
            </a:r>
          </a:p>
          <a:p>
            <a:pPr marL="266700" lvl="1" indent="0">
              <a:buNone/>
            </a:pPr>
            <a:r>
              <a:rPr lang="en-AU" sz="900" dirty="0"/>
              <a:t>Mean NPI score decreased by </a:t>
            </a:r>
            <a:r>
              <a:rPr lang="it-IT" sz="900" dirty="0"/>
              <a:t>15.37 (</a:t>
            </a:r>
            <a:r>
              <a:rPr lang="en-AU" sz="900" dirty="0"/>
              <a:t>95% CI: </a:t>
            </a:r>
            <a:r>
              <a:rPr lang="it-IT" sz="900" dirty="0"/>
              <a:t>13.64, 17.10)</a:t>
            </a:r>
          </a:p>
          <a:p>
            <a:pPr marL="266700" lvl="1" indent="0">
              <a:buNone/>
            </a:pPr>
            <a:r>
              <a:rPr lang="en-AU" sz="800" i="1" dirty="0"/>
              <a:t>Adjusted for age, sex, care-unit, comorbidity, diagnosis, presentation, residence, time</a:t>
            </a:r>
          </a:p>
          <a:p>
            <a:pPr marL="266700" lvl="1" indent="0">
              <a:buNone/>
            </a:pPr>
            <a:endParaRPr lang="en-AU" sz="1000" dirty="0"/>
          </a:p>
          <a:p>
            <a:pPr marL="0" indent="0">
              <a:buNone/>
            </a:pPr>
            <a:r>
              <a:rPr lang="en-AU" sz="1200" dirty="0"/>
              <a:t>Aggression (RAGE, </a:t>
            </a:r>
            <a:r>
              <a:rPr lang="en-AU" sz="1100" dirty="0"/>
              <a:t>scores 0-61</a:t>
            </a:r>
            <a:r>
              <a:rPr lang="en-AU" sz="1200" dirty="0"/>
              <a:t>) </a:t>
            </a:r>
          </a:p>
          <a:p>
            <a:pPr marL="0" indent="0">
              <a:buNone/>
            </a:pPr>
            <a:r>
              <a:rPr lang="en-AU" sz="1200" dirty="0"/>
              <a:t>53% decrease in ACU </a:t>
            </a:r>
          </a:p>
          <a:p>
            <a:pPr marL="266700" lvl="1" indent="0">
              <a:buNone/>
            </a:pPr>
            <a:r>
              <a:rPr lang="en-AU" sz="900" dirty="0"/>
              <a:t>Mean RAGE score decreased by 6.76 (95% CI: 5.96,7.53)</a:t>
            </a:r>
          </a:p>
          <a:p>
            <a:pPr marL="266700" marR="0" lvl="1" indent="0" algn="l" defTabSz="914400" rtl="0" eaLnBrk="0" fontAlgn="base" latinLnBrk="0" hangingPunct="0">
              <a:lnSpc>
                <a:spcPct val="100000"/>
              </a:lnSpc>
              <a:spcBef>
                <a:spcPct val="20000"/>
              </a:spcBef>
              <a:spcAft>
                <a:spcPct val="0"/>
              </a:spcAft>
              <a:buClrTx/>
              <a:buSzTx/>
              <a:buFontTx/>
              <a:buNone/>
              <a:tabLst/>
              <a:defRPr/>
            </a:pPr>
            <a:r>
              <a:rPr kumimoji="0" lang="en-AU" sz="800" b="0" i="1" u="none" strike="noStrike" kern="0" cap="none" spc="0" normalizeH="0" baseline="0" noProof="0" dirty="0">
                <a:ln>
                  <a:noFill/>
                </a:ln>
                <a:solidFill>
                  <a:prstClr val="black"/>
                </a:solidFill>
                <a:effectLst/>
                <a:uLnTx/>
                <a:uFillTx/>
                <a:latin typeface="Arial"/>
              </a:rPr>
              <a:t>Adjusted for age, sex, care-unit, comorbidity, diagnosis, presentation, residence, time</a:t>
            </a:r>
          </a:p>
          <a:p>
            <a:pPr marL="266700" marR="0" lvl="1" indent="0" algn="l" defTabSz="914400" rtl="0" eaLnBrk="0" fontAlgn="base" latinLnBrk="0" hangingPunct="0">
              <a:lnSpc>
                <a:spcPct val="100000"/>
              </a:lnSpc>
              <a:spcBef>
                <a:spcPct val="20000"/>
              </a:spcBef>
              <a:spcAft>
                <a:spcPct val="0"/>
              </a:spcAft>
              <a:buClrTx/>
              <a:buSzTx/>
              <a:buFontTx/>
              <a:buNone/>
              <a:tabLst/>
              <a:defRPr/>
            </a:pPr>
            <a:endParaRPr kumimoji="0" lang="en-AU" sz="800" b="0" i="1" u="none" strike="noStrike" kern="0" cap="none" spc="0" normalizeH="0" baseline="0" noProof="0" dirty="0">
              <a:ln>
                <a:noFill/>
              </a:ln>
              <a:solidFill>
                <a:prstClr val="black"/>
              </a:solidFill>
              <a:effectLst/>
              <a:uLnTx/>
              <a:uFillTx/>
              <a:latin typeface="Arial"/>
            </a:endParaRPr>
          </a:p>
          <a:p>
            <a:pPr marL="0" indent="0">
              <a:buNone/>
            </a:pPr>
            <a:r>
              <a:rPr lang="en-AU" sz="1200" dirty="0"/>
              <a:t>Aggressive Agitation (9-item CMAI, </a:t>
            </a:r>
            <a:r>
              <a:rPr lang="en-AU" sz="1100" dirty="0"/>
              <a:t>scores 9-45</a:t>
            </a:r>
            <a:r>
              <a:rPr lang="en-AU" sz="1200" dirty="0"/>
              <a:t>)</a:t>
            </a:r>
          </a:p>
          <a:p>
            <a:pPr marL="0" indent="0">
              <a:buNone/>
            </a:pPr>
            <a:r>
              <a:rPr lang="en-AU" sz="1200" dirty="0"/>
              <a:t>36% decrease in ACU</a:t>
            </a:r>
          </a:p>
          <a:p>
            <a:pPr marL="266700" marR="0" lvl="1" indent="0" algn="l" defTabSz="914400" rtl="0" eaLnBrk="0" fontAlgn="base" latinLnBrk="0" hangingPunct="0">
              <a:lnSpc>
                <a:spcPct val="100000"/>
              </a:lnSpc>
              <a:spcBef>
                <a:spcPct val="20000"/>
              </a:spcBef>
              <a:spcAft>
                <a:spcPct val="0"/>
              </a:spcAft>
              <a:buClrTx/>
              <a:buSzTx/>
              <a:buFontTx/>
              <a:buNone/>
              <a:tabLst/>
              <a:defRPr/>
            </a:pPr>
            <a:r>
              <a:rPr kumimoji="0" lang="en-AU" sz="900" b="0" i="0" u="none" strike="noStrike" kern="0" cap="none" spc="0" normalizeH="0" baseline="0" noProof="0" dirty="0">
                <a:ln>
                  <a:noFill/>
                </a:ln>
                <a:solidFill>
                  <a:prstClr val="black"/>
                </a:solidFill>
                <a:effectLst/>
                <a:uLnTx/>
                <a:uFillTx/>
                <a:latin typeface="Arial"/>
              </a:rPr>
              <a:t>CMAI score decreased by </a:t>
            </a:r>
            <a:r>
              <a:rPr kumimoji="0" lang="it-IT" sz="900" b="0" i="0" u="none" strike="noStrike" kern="0" cap="none" spc="0" normalizeH="0" baseline="0" noProof="0" dirty="0">
                <a:ln>
                  <a:noFill/>
                </a:ln>
                <a:solidFill>
                  <a:prstClr val="black"/>
                </a:solidFill>
                <a:effectLst/>
                <a:uLnTx/>
                <a:uFillTx/>
                <a:latin typeface="Arial"/>
              </a:rPr>
              <a:t>3.59 (</a:t>
            </a:r>
            <a:r>
              <a:rPr lang="en-AU" sz="900" dirty="0"/>
              <a:t>95% CI: </a:t>
            </a:r>
            <a:r>
              <a:rPr kumimoji="0" lang="it-IT" sz="900" b="0" i="0" u="none" strike="noStrike" kern="0" cap="none" spc="0" normalizeH="0" baseline="0" noProof="0" dirty="0">
                <a:ln>
                  <a:noFill/>
                </a:ln>
                <a:solidFill>
                  <a:prstClr val="black"/>
                </a:solidFill>
                <a:effectLst/>
                <a:uLnTx/>
                <a:uFillTx/>
                <a:latin typeface="Arial"/>
              </a:rPr>
              <a:t>3.12, 4.05)</a:t>
            </a:r>
          </a:p>
          <a:p>
            <a:pPr marL="266700" marR="0" lvl="1" indent="0" algn="l" defTabSz="914400" rtl="0" eaLnBrk="0" fontAlgn="base" latinLnBrk="0" hangingPunct="0">
              <a:lnSpc>
                <a:spcPct val="100000"/>
              </a:lnSpc>
              <a:spcBef>
                <a:spcPct val="20000"/>
              </a:spcBef>
              <a:spcAft>
                <a:spcPct val="0"/>
              </a:spcAft>
              <a:buClrTx/>
              <a:buSzTx/>
              <a:buFontTx/>
              <a:buNone/>
              <a:tabLst/>
              <a:defRPr/>
            </a:pPr>
            <a:r>
              <a:rPr kumimoji="0" lang="en-AU" sz="800" b="0" i="1" u="none" strike="noStrike" kern="0" cap="none" spc="0" normalizeH="0" baseline="0" noProof="0" dirty="0">
                <a:ln>
                  <a:noFill/>
                </a:ln>
                <a:solidFill>
                  <a:prstClr val="black"/>
                </a:solidFill>
                <a:effectLst/>
                <a:uLnTx/>
                <a:uFillTx/>
                <a:latin typeface="Arial"/>
              </a:rPr>
              <a:t>Adjusted for age, sex, care-unit, comorbidity, diagnosis, presentation, residence, time</a:t>
            </a:r>
          </a:p>
          <a:p>
            <a:pPr marL="266700" marR="0" lvl="1" indent="0" algn="l" defTabSz="914400" rtl="0" eaLnBrk="0" fontAlgn="base" latinLnBrk="0" hangingPunct="0">
              <a:lnSpc>
                <a:spcPct val="100000"/>
              </a:lnSpc>
              <a:spcBef>
                <a:spcPct val="20000"/>
              </a:spcBef>
              <a:spcAft>
                <a:spcPct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Arial"/>
            </a:endParaRPr>
          </a:p>
          <a:p>
            <a:pPr marL="0" marR="0" lvl="0" indent="0" algn="l" defTabSz="914400" rtl="0" eaLnBrk="0" fontAlgn="base" latinLnBrk="0" hangingPunct="0">
              <a:lnSpc>
                <a:spcPct val="100000"/>
              </a:lnSpc>
              <a:spcBef>
                <a:spcPct val="20000"/>
              </a:spcBef>
              <a:spcAft>
                <a:spcPct val="0"/>
              </a:spcAft>
              <a:buClr>
                <a:srgbClr val="278EAA"/>
              </a:buClr>
              <a:buSzTx/>
              <a:buFontTx/>
              <a:buNone/>
              <a:tabLst/>
              <a:defRPr/>
            </a:pPr>
            <a:r>
              <a:rPr lang="en-AU" sz="1200" dirty="0">
                <a:solidFill>
                  <a:prstClr val="black"/>
                </a:solidFill>
                <a:latin typeface="Arial"/>
              </a:rPr>
              <a:t>Non-a</a:t>
            </a:r>
            <a:r>
              <a:rPr kumimoji="0" lang="en-AU" sz="1200" b="0" i="0" u="none" strike="noStrike" kern="0" cap="none" spc="0" normalizeH="0" baseline="0" noProof="0" dirty="0" err="1">
                <a:ln>
                  <a:noFill/>
                </a:ln>
                <a:solidFill>
                  <a:prstClr val="black"/>
                </a:solidFill>
                <a:effectLst/>
                <a:uLnTx/>
                <a:uFillTx/>
                <a:latin typeface="Arial"/>
                <a:ea typeface="+mn-ea"/>
                <a:cs typeface="+mn-cs"/>
              </a:rPr>
              <a:t>ggressive</a:t>
            </a:r>
            <a:r>
              <a:rPr kumimoji="0" lang="en-AU" sz="1200" b="0" i="0" u="none" strike="noStrike" kern="0" cap="none" spc="0" normalizeH="0" baseline="0" noProof="0" dirty="0">
                <a:ln>
                  <a:noFill/>
                </a:ln>
                <a:solidFill>
                  <a:prstClr val="black"/>
                </a:solidFill>
                <a:effectLst/>
                <a:uLnTx/>
                <a:uFillTx/>
                <a:latin typeface="Arial"/>
                <a:ea typeface="+mn-ea"/>
                <a:cs typeface="+mn-cs"/>
              </a:rPr>
              <a:t> Agitation (9-item CMAI, </a:t>
            </a:r>
            <a:r>
              <a:rPr kumimoji="0" lang="en-AU" sz="1100" b="0" i="0" u="none" strike="noStrike" kern="0" cap="none" spc="0" normalizeH="0" baseline="0" noProof="0" dirty="0">
                <a:ln>
                  <a:noFill/>
                </a:ln>
                <a:solidFill>
                  <a:prstClr val="black"/>
                </a:solidFill>
                <a:effectLst/>
                <a:uLnTx/>
                <a:uFillTx/>
                <a:latin typeface="Arial"/>
                <a:ea typeface="+mn-ea"/>
                <a:cs typeface="+mn-cs"/>
              </a:rPr>
              <a:t>scores 9-45</a:t>
            </a:r>
            <a:r>
              <a:rPr kumimoji="0" lang="en-AU" sz="1200" b="0" i="0" u="none" strike="noStrike" kern="0" cap="none" spc="0" normalizeH="0" baseline="0" noProof="0" dirty="0">
                <a:ln>
                  <a:noFill/>
                </a:ln>
                <a:solidFill>
                  <a:prstClr val="black"/>
                </a:solidFill>
                <a:effectLst/>
                <a:uLnTx/>
                <a:uFillTx/>
                <a:latin typeface="Arial"/>
                <a:ea typeface="+mn-ea"/>
                <a:cs typeface="+mn-cs"/>
              </a:rPr>
              <a:t>)</a:t>
            </a:r>
          </a:p>
          <a:p>
            <a:pPr marL="0" marR="0" lvl="0" indent="0" algn="l" defTabSz="914400" rtl="0" eaLnBrk="0" fontAlgn="base" latinLnBrk="0" hangingPunct="0">
              <a:lnSpc>
                <a:spcPct val="100000"/>
              </a:lnSpc>
              <a:spcBef>
                <a:spcPct val="20000"/>
              </a:spcBef>
              <a:spcAft>
                <a:spcPct val="0"/>
              </a:spcAft>
              <a:buClr>
                <a:srgbClr val="278EAA"/>
              </a:buClr>
              <a:buSzTx/>
              <a:buFontTx/>
              <a:buNone/>
              <a:tabLst/>
              <a:defRPr/>
            </a:pPr>
            <a:r>
              <a:rPr kumimoji="0" lang="en-AU" sz="1200" b="0" i="0" u="none" strike="noStrike" kern="0" cap="none" spc="0" normalizeH="0" baseline="0" noProof="0" dirty="0">
                <a:ln>
                  <a:noFill/>
                </a:ln>
                <a:solidFill>
                  <a:prstClr val="black"/>
                </a:solidFill>
                <a:effectLst/>
                <a:uLnTx/>
                <a:uFillTx/>
                <a:latin typeface="Arial"/>
                <a:ea typeface="+mn-ea"/>
                <a:cs typeface="+mn-cs"/>
              </a:rPr>
              <a:t>33% decrease in ACU</a:t>
            </a:r>
          </a:p>
          <a:p>
            <a:pPr marL="266700" marR="0" lvl="1" indent="0" algn="l" defTabSz="914400" rtl="0" eaLnBrk="0" fontAlgn="base" latinLnBrk="0" hangingPunct="0">
              <a:lnSpc>
                <a:spcPct val="100000"/>
              </a:lnSpc>
              <a:spcBef>
                <a:spcPct val="20000"/>
              </a:spcBef>
              <a:spcAft>
                <a:spcPct val="0"/>
              </a:spcAft>
              <a:buClrTx/>
              <a:buSzTx/>
              <a:buFontTx/>
              <a:buNone/>
              <a:tabLst/>
              <a:defRPr/>
            </a:pPr>
            <a:r>
              <a:rPr kumimoji="0" lang="en-AU" sz="900" b="0" i="0" u="none" strike="noStrike" kern="0" cap="none" spc="0" normalizeH="0" baseline="0" noProof="0" dirty="0">
                <a:ln>
                  <a:noFill/>
                </a:ln>
                <a:solidFill>
                  <a:prstClr val="black"/>
                </a:solidFill>
                <a:effectLst/>
                <a:uLnTx/>
                <a:uFillTx/>
                <a:latin typeface="Arial"/>
              </a:rPr>
              <a:t>CMAI score decreased by </a:t>
            </a:r>
            <a:r>
              <a:rPr kumimoji="0" lang="it-IT" sz="900" b="0" i="0" u="none" strike="noStrike" kern="0" cap="none" spc="0" normalizeH="0" baseline="0" noProof="0" dirty="0">
                <a:ln>
                  <a:noFill/>
                </a:ln>
                <a:solidFill>
                  <a:prstClr val="black"/>
                </a:solidFill>
                <a:effectLst/>
                <a:uLnTx/>
                <a:uFillTx/>
                <a:latin typeface="Arial"/>
              </a:rPr>
              <a:t>5.79 (</a:t>
            </a:r>
            <a:r>
              <a:rPr lang="en-AU" sz="900" dirty="0"/>
              <a:t>95% CI: </a:t>
            </a:r>
            <a:r>
              <a:rPr kumimoji="0" lang="it-IT" sz="900" b="0" i="0" u="none" strike="noStrike" kern="0" cap="none" spc="0" normalizeH="0" baseline="0" noProof="0" dirty="0">
                <a:ln>
                  <a:noFill/>
                </a:ln>
                <a:solidFill>
                  <a:prstClr val="black"/>
                </a:solidFill>
                <a:effectLst/>
                <a:uLnTx/>
                <a:uFillTx/>
                <a:latin typeface="Arial"/>
              </a:rPr>
              <a:t>5.12, 6.47)</a:t>
            </a:r>
          </a:p>
          <a:p>
            <a:pPr marL="266700" marR="0" lvl="1" indent="0" algn="l" defTabSz="914400" rtl="0" eaLnBrk="0" fontAlgn="base" latinLnBrk="0" hangingPunct="0">
              <a:lnSpc>
                <a:spcPct val="100000"/>
              </a:lnSpc>
              <a:spcBef>
                <a:spcPct val="20000"/>
              </a:spcBef>
              <a:spcAft>
                <a:spcPct val="0"/>
              </a:spcAft>
              <a:buClrTx/>
              <a:buSzTx/>
              <a:buFontTx/>
              <a:buNone/>
              <a:tabLst/>
              <a:defRPr/>
            </a:pPr>
            <a:r>
              <a:rPr kumimoji="0" lang="en-AU" sz="800" b="0" i="1" u="none" strike="noStrike" kern="0" cap="none" spc="0" normalizeH="0" baseline="0" noProof="0" dirty="0">
                <a:ln>
                  <a:noFill/>
                </a:ln>
                <a:solidFill>
                  <a:prstClr val="black"/>
                </a:solidFill>
                <a:effectLst/>
                <a:uLnTx/>
                <a:uFillTx/>
                <a:latin typeface="Arial"/>
              </a:rPr>
              <a:t>Adjusted for age, sex, care-unit, comorbidity, diagnosis, presentation, residence, time</a:t>
            </a:r>
          </a:p>
          <a:p>
            <a:pPr marL="0" indent="0">
              <a:buNone/>
            </a:pPr>
            <a:endParaRPr lang="en-AU" sz="1400" dirty="0"/>
          </a:p>
        </p:txBody>
      </p:sp>
      <p:sp>
        <p:nvSpPr>
          <p:cNvPr id="10" name="Content Placeholder 2">
            <a:extLst>
              <a:ext uri="{FF2B5EF4-FFF2-40B4-BE49-F238E27FC236}">
                <a16:creationId xmlns:a16="http://schemas.microsoft.com/office/drawing/2014/main" id="{5564471B-3E20-9EF1-4197-229EEAAFAD04}"/>
              </a:ext>
            </a:extLst>
          </p:cNvPr>
          <p:cNvSpPr txBox="1">
            <a:spLocks/>
          </p:cNvSpPr>
          <p:nvPr/>
        </p:nvSpPr>
        <p:spPr bwMode="auto">
          <a:xfrm>
            <a:off x="140201" y="545875"/>
            <a:ext cx="892899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buFontTx/>
              <a:buNone/>
            </a:pPr>
            <a:r>
              <a:rPr lang="en-AU" sz="1600" kern="0" dirty="0"/>
              <a:t>Mixed effects regression results</a:t>
            </a:r>
          </a:p>
        </p:txBody>
      </p:sp>
      <p:grpSp>
        <p:nvGrpSpPr>
          <p:cNvPr id="15" name="Group 14">
            <a:extLst>
              <a:ext uri="{FF2B5EF4-FFF2-40B4-BE49-F238E27FC236}">
                <a16:creationId xmlns:a16="http://schemas.microsoft.com/office/drawing/2014/main" id="{AAAE09D7-7E12-8094-965E-37B99038C0FE}"/>
              </a:ext>
            </a:extLst>
          </p:cNvPr>
          <p:cNvGrpSpPr/>
          <p:nvPr/>
        </p:nvGrpSpPr>
        <p:grpSpPr>
          <a:xfrm>
            <a:off x="154969" y="1027302"/>
            <a:ext cx="4417031" cy="3426307"/>
            <a:chOff x="262475" y="987574"/>
            <a:chExt cx="4309525" cy="3326279"/>
          </a:xfrm>
        </p:grpSpPr>
        <p:sp>
          <p:nvSpPr>
            <p:cNvPr id="11" name="TextBox 10">
              <a:extLst>
                <a:ext uri="{FF2B5EF4-FFF2-40B4-BE49-F238E27FC236}">
                  <a16:creationId xmlns:a16="http://schemas.microsoft.com/office/drawing/2014/main" id="{EE3A1F9F-72B0-93FC-3D13-065DA29E8C61}"/>
                </a:ext>
              </a:extLst>
            </p:cNvPr>
            <p:cNvSpPr txBox="1"/>
            <p:nvPr/>
          </p:nvSpPr>
          <p:spPr>
            <a:xfrm>
              <a:off x="262475" y="4067632"/>
              <a:ext cx="3996950" cy="246221"/>
            </a:xfrm>
            <a:prstGeom prst="rect">
              <a:avLst/>
            </a:prstGeom>
            <a:noFill/>
          </p:spPr>
          <p:txBody>
            <a:bodyPr wrap="square" rtlCol="0">
              <a:spAutoFit/>
            </a:bodyPr>
            <a:lstStyle/>
            <a:p>
              <a:r>
                <a:rPr lang="en-AU" sz="1000" dirty="0"/>
                <a:t>107, patients,125 admissions, 1631 observations</a:t>
              </a:r>
            </a:p>
          </p:txBody>
        </p:sp>
        <p:grpSp>
          <p:nvGrpSpPr>
            <p:cNvPr id="14" name="Group 13">
              <a:extLst>
                <a:ext uri="{FF2B5EF4-FFF2-40B4-BE49-F238E27FC236}">
                  <a16:creationId xmlns:a16="http://schemas.microsoft.com/office/drawing/2014/main" id="{9C6F032D-C576-E40A-55C1-E9B4EB330B7E}"/>
                </a:ext>
              </a:extLst>
            </p:cNvPr>
            <p:cNvGrpSpPr/>
            <p:nvPr/>
          </p:nvGrpSpPr>
          <p:grpSpPr>
            <a:xfrm>
              <a:off x="305811" y="987574"/>
              <a:ext cx="4266189" cy="3096344"/>
              <a:chOff x="305811" y="987574"/>
              <a:chExt cx="4266189" cy="3096344"/>
            </a:xfrm>
          </p:grpSpPr>
          <p:pic>
            <p:nvPicPr>
              <p:cNvPr id="5" name="Picture 4">
                <a:extLst>
                  <a:ext uri="{FF2B5EF4-FFF2-40B4-BE49-F238E27FC236}">
                    <a16:creationId xmlns:a16="http://schemas.microsoft.com/office/drawing/2014/main" id="{75EACA53-6657-82F4-9596-D6F33E225A8F}"/>
                  </a:ext>
                </a:extLst>
              </p:cNvPr>
              <p:cNvPicPr>
                <a:picLocks noChangeAspect="1"/>
              </p:cNvPicPr>
              <p:nvPr/>
            </p:nvPicPr>
            <p:blipFill>
              <a:blip r:embed="rId2"/>
              <a:stretch>
                <a:fillRect/>
              </a:stretch>
            </p:blipFill>
            <p:spPr>
              <a:xfrm>
                <a:off x="305811" y="987574"/>
                <a:ext cx="4266189" cy="3096344"/>
              </a:xfrm>
              <a:prstGeom prst="rect">
                <a:avLst/>
              </a:prstGeom>
            </p:spPr>
          </p:pic>
          <p:sp>
            <p:nvSpPr>
              <p:cNvPr id="12" name="TextBox 11">
                <a:extLst>
                  <a:ext uri="{FF2B5EF4-FFF2-40B4-BE49-F238E27FC236}">
                    <a16:creationId xmlns:a16="http://schemas.microsoft.com/office/drawing/2014/main" id="{A5E6B42F-F2A3-6218-EA8C-FAEDF1969824}"/>
                  </a:ext>
                </a:extLst>
              </p:cNvPr>
              <p:cNvSpPr txBox="1"/>
              <p:nvPr/>
            </p:nvSpPr>
            <p:spPr>
              <a:xfrm>
                <a:off x="1610912" y="3363838"/>
                <a:ext cx="576064" cy="215444"/>
              </a:xfrm>
              <a:prstGeom prst="rect">
                <a:avLst/>
              </a:prstGeom>
              <a:noFill/>
            </p:spPr>
            <p:txBody>
              <a:bodyPr wrap="square" rtlCol="0">
                <a:spAutoFit/>
              </a:bodyPr>
              <a:lstStyle/>
              <a:p>
                <a:r>
                  <a:rPr lang="en-AU" sz="800" dirty="0"/>
                  <a:t>(n=394)</a:t>
                </a:r>
              </a:p>
            </p:txBody>
          </p:sp>
          <p:sp>
            <p:nvSpPr>
              <p:cNvPr id="13" name="TextBox 12">
                <a:extLst>
                  <a:ext uri="{FF2B5EF4-FFF2-40B4-BE49-F238E27FC236}">
                    <a16:creationId xmlns:a16="http://schemas.microsoft.com/office/drawing/2014/main" id="{025E42F5-43F2-94F7-D19B-E7E93FDFBF73}"/>
                  </a:ext>
                </a:extLst>
              </p:cNvPr>
              <p:cNvSpPr txBox="1"/>
              <p:nvPr/>
            </p:nvSpPr>
            <p:spPr>
              <a:xfrm>
                <a:off x="3563888" y="3363838"/>
                <a:ext cx="648072" cy="215444"/>
              </a:xfrm>
              <a:prstGeom prst="rect">
                <a:avLst/>
              </a:prstGeom>
              <a:noFill/>
            </p:spPr>
            <p:txBody>
              <a:bodyPr wrap="square" rtlCol="0">
                <a:spAutoFit/>
              </a:bodyPr>
              <a:lstStyle/>
              <a:p>
                <a:r>
                  <a:rPr lang="en-AU" sz="800" dirty="0"/>
                  <a:t>(n=1237)</a:t>
                </a:r>
              </a:p>
            </p:txBody>
          </p:sp>
        </p:grpSp>
      </p:grpSp>
    </p:spTree>
    <p:extLst>
      <p:ext uri="{BB962C8B-B14F-4D97-AF65-F5344CB8AC3E}">
        <p14:creationId xmlns:p14="http://schemas.microsoft.com/office/powerpoint/2010/main" val="2830714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6F3049-7646-5BD2-ACD3-042163C04789}"/>
              </a:ext>
            </a:extLst>
          </p:cNvPr>
          <p:cNvGrpSpPr/>
          <p:nvPr/>
        </p:nvGrpSpPr>
        <p:grpSpPr>
          <a:xfrm>
            <a:off x="347586" y="787635"/>
            <a:ext cx="8496943" cy="4083302"/>
            <a:chOff x="395536" y="745413"/>
            <a:chExt cx="8496943" cy="4083302"/>
          </a:xfrm>
        </p:grpSpPr>
        <p:graphicFrame>
          <p:nvGraphicFramePr>
            <p:cNvPr id="4" name="Chart 3">
              <a:extLst>
                <a:ext uri="{FF2B5EF4-FFF2-40B4-BE49-F238E27FC236}">
                  <a16:creationId xmlns:a16="http://schemas.microsoft.com/office/drawing/2014/main" id="{64DDAE08-EC86-44AC-A1D4-12553D902DF1}"/>
                </a:ext>
              </a:extLst>
            </p:cNvPr>
            <p:cNvGraphicFramePr/>
            <p:nvPr>
              <p:extLst>
                <p:ext uri="{D42A27DB-BD31-4B8C-83A1-F6EECF244321}">
                  <p14:modId xmlns:p14="http://schemas.microsoft.com/office/powerpoint/2010/main" val="33162769"/>
                </p:ext>
              </p:extLst>
            </p:nvPr>
          </p:nvGraphicFramePr>
          <p:xfrm>
            <a:off x="395536" y="745413"/>
            <a:ext cx="8496943" cy="408330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FE71863E-9929-41D6-7F7B-7358CF41E7A5}"/>
                </a:ext>
              </a:extLst>
            </p:cNvPr>
            <p:cNvCxnSpPr>
              <a:cxnSpLocks/>
            </p:cNvCxnSpPr>
            <p:nvPr/>
          </p:nvCxnSpPr>
          <p:spPr>
            <a:xfrm>
              <a:off x="4543053" y="3841757"/>
              <a:ext cx="4057059" cy="0"/>
            </a:xfrm>
            <a:prstGeom prst="line">
              <a:avLst/>
            </a:prstGeom>
            <a:noFill/>
            <a:ln w="19050" cap="flat" cmpd="sng" algn="ctr">
              <a:solidFill>
                <a:srgbClr val="FF0000"/>
              </a:solidFill>
              <a:prstDash val="solid"/>
              <a:miter lim="800000"/>
            </a:ln>
            <a:effectLst/>
          </p:spPr>
        </p:cxnSp>
        <p:cxnSp>
          <p:nvCxnSpPr>
            <p:cNvPr id="6" name="Straight Connector 5">
              <a:extLst>
                <a:ext uri="{FF2B5EF4-FFF2-40B4-BE49-F238E27FC236}">
                  <a16:creationId xmlns:a16="http://schemas.microsoft.com/office/drawing/2014/main" id="{DAB92BDA-6F68-4904-927C-6D5FD2F44C9A}"/>
                </a:ext>
              </a:extLst>
            </p:cNvPr>
            <p:cNvCxnSpPr>
              <a:cxnSpLocks/>
            </p:cNvCxnSpPr>
            <p:nvPr/>
          </p:nvCxnSpPr>
          <p:spPr>
            <a:xfrm>
              <a:off x="587502" y="3465632"/>
              <a:ext cx="3816568" cy="0"/>
            </a:xfrm>
            <a:prstGeom prst="line">
              <a:avLst/>
            </a:prstGeom>
            <a:noFill/>
            <a:ln w="19050" cap="flat" cmpd="sng" algn="ctr">
              <a:solidFill>
                <a:srgbClr val="FF0000"/>
              </a:solidFill>
              <a:prstDash val="solid"/>
              <a:miter lim="800000"/>
            </a:ln>
            <a:effectLst/>
          </p:spPr>
        </p:cxnSp>
        <p:sp>
          <p:nvSpPr>
            <p:cNvPr id="7" name="Text Box 2">
              <a:extLst>
                <a:ext uri="{FF2B5EF4-FFF2-40B4-BE49-F238E27FC236}">
                  <a16:creationId xmlns:a16="http://schemas.microsoft.com/office/drawing/2014/main" id="{CE065124-ABF3-CF8F-67CE-FBE648E69C8A}"/>
                </a:ext>
              </a:extLst>
            </p:cNvPr>
            <p:cNvSpPr txBox="1">
              <a:spLocks noChangeArrowheads="1"/>
            </p:cNvSpPr>
            <p:nvPr/>
          </p:nvSpPr>
          <p:spPr bwMode="auto">
            <a:xfrm>
              <a:off x="1368959" y="2091626"/>
              <a:ext cx="1906844" cy="50349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spcBef>
                  <a:spcPts val="0"/>
                </a:spcBef>
                <a:spcAft>
                  <a:spcPts val="0"/>
                </a:spcAft>
                <a:buClrTx/>
                <a:buSzTx/>
                <a:buFontTx/>
                <a:buNone/>
                <a:tabLst/>
                <a:defRPr/>
              </a:pPr>
              <a:r>
                <a:rPr kumimoji="0" lang="en-AU" sz="1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charset="0"/>
                </a:rPr>
                <a:t>Pre-ACU </a:t>
              </a:r>
              <a:endParaRPr kumimoji="0" lang="en-AU"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auto" latinLnBrk="0" hangingPunct="1">
                <a:spcBef>
                  <a:spcPts val="0"/>
                </a:spcBef>
                <a:spcAft>
                  <a:spcPts val="0"/>
                </a:spcAft>
                <a:buClrTx/>
                <a:buSzTx/>
                <a:buFontTx/>
                <a:buNone/>
                <a:tabLst/>
                <a:defRPr/>
              </a:pPr>
              <a:r>
                <a:rPr kumimoji="0" lang="en-AU" sz="14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charset="0"/>
                </a:rPr>
                <a:t>Mean </a:t>
              </a:r>
              <a:r>
                <a:rPr kumimoji="0" lang="en-AU"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charset="0"/>
                </a:rPr>
                <a:t>= 14.63 (11.15)</a:t>
              </a:r>
              <a:endParaRPr kumimoji="0" lang="en-AU"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Arial" charset="0"/>
              </a:endParaRPr>
            </a:p>
          </p:txBody>
        </p:sp>
        <p:sp>
          <p:nvSpPr>
            <p:cNvPr id="8" name="Text Box 2">
              <a:extLst>
                <a:ext uri="{FF2B5EF4-FFF2-40B4-BE49-F238E27FC236}">
                  <a16:creationId xmlns:a16="http://schemas.microsoft.com/office/drawing/2014/main" id="{04FB6E43-BCEE-E296-633B-66411B4B1DD3}"/>
                </a:ext>
              </a:extLst>
            </p:cNvPr>
            <p:cNvSpPr txBox="1">
              <a:spLocks noChangeArrowheads="1"/>
            </p:cNvSpPr>
            <p:nvPr/>
          </p:nvSpPr>
          <p:spPr bwMode="auto">
            <a:xfrm>
              <a:off x="5185383" y="2485031"/>
              <a:ext cx="1732749" cy="50349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spcBef>
                  <a:spcPct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charset="0"/>
                </a:rPr>
                <a:t>Post-ACU </a:t>
              </a:r>
              <a:endParaRPr kumimoji="0" lang="en-A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spcBef>
                  <a:spcPct val="0"/>
                </a:spcBef>
                <a:spcAft>
                  <a:spcPts val="0"/>
                </a:spcAft>
                <a:buClrTx/>
                <a:buSzTx/>
                <a:buFontTx/>
                <a:buNone/>
                <a:tabLst/>
                <a:defRPr/>
              </a:pPr>
              <a:r>
                <a:rPr kumimoji="0" lang="en-AU"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charset="0"/>
                </a:rPr>
                <a:t>Mean </a:t>
              </a:r>
              <a:r>
                <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charset="0"/>
                </a:rPr>
                <a:t>= 8.70 (6.27)</a:t>
              </a:r>
              <a:endParaRPr kumimoji="0" lang="en-A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grpSp>
      <p:sp>
        <p:nvSpPr>
          <p:cNvPr id="13" name="Title 1">
            <a:extLst>
              <a:ext uri="{FF2B5EF4-FFF2-40B4-BE49-F238E27FC236}">
                <a16:creationId xmlns:a16="http://schemas.microsoft.com/office/drawing/2014/main" id="{74521B75-9228-5AAA-6DE2-88F434C1B91B}"/>
              </a:ext>
            </a:extLst>
          </p:cNvPr>
          <p:cNvSpPr>
            <a:spLocks noGrp="1"/>
          </p:cNvSpPr>
          <p:nvPr>
            <p:ph type="title"/>
          </p:nvPr>
        </p:nvSpPr>
        <p:spPr>
          <a:xfrm>
            <a:off x="35497" y="80593"/>
            <a:ext cx="9001000" cy="834998"/>
          </a:xfrm>
        </p:spPr>
        <p:txBody>
          <a:bodyPr/>
          <a:lstStyle/>
          <a:p>
            <a:pPr algn="ctr">
              <a:spcAft>
                <a:spcPts val="600"/>
              </a:spcAft>
            </a:pPr>
            <a:r>
              <a:rPr lang="en-AU" sz="1600" dirty="0">
                <a:solidFill>
                  <a:schemeClr val="bg1"/>
                </a:solidFill>
              </a:rPr>
              <a:t>Occupational Violence rates decreased by 40% (</a:t>
            </a:r>
            <a:r>
              <a:rPr lang="en-AU" sz="1600" i="1" dirty="0">
                <a:solidFill>
                  <a:schemeClr val="bg1"/>
                </a:solidFill>
              </a:rPr>
              <a:t>p &lt;</a:t>
            </a:r>
            <a:r>
              <a:rPr lang="en-AU" sz="1600" dirty="0">
                <a:solidFill>
                  <a:schemeClr val="bg1"/>
                </a:solidFill>
              </a:rPr>
              <a:t>0.001) across three feeder wards and the ACU ward, 2-years post ACU implementation </a:t>
            </a:r>
            <a:br>
              <a:rPr lang="en-AU" sz="1600" b="1" dirty="0">
                <a:solidFill>
                  <a:schemeClr val="bg1"/>
                </a:solidFill>
              </a:rPr>
            </a:br>
            <a:endParaRPr lang="en-AU" sz="1100" b="1" dirty="0">
              <a:solidFill>
                <a:schemeClr val="bg1"/>
              </a:solidFill>
            </a:endParaRPr>
          </a:p>
        </p:txBody>
      </p:sp>
      <p:sp>
        <p:nvSpPr>
          <p:cNvPr id="10" name="TextBox 9">
            <a:extLst>
              <a:ext uri="{FF2B5EF4-FFF2-40B4-BE49-F238E27FC236}">
                <a16:creationId xmlns:a16="http://schemas.microsoft.com/office/drawing/2014/main" id="{E1B4A1D3-CE1A-CCA3-725D-8ECC14A15EE4}"/>
              </a:ext>
            </a:extLst>
          </p:cNvPr>
          <p:cNvSpPr txBox="1"/>
          <p:nvPr/>
        </p:nvSpPr>
        <p:spPr>
          <a:xfrm>
            <a:off x="347586" y="4614368"/>
            <a:ext cx="8796413" cy="507831"/>
          </a:xfrm>
          <a:prstGeom prst="rect">
            <a:avLst/>
          </a:prstGeom>
          <a:noFill/>
        </p:spPr>
        <p:txBody>
          <a:bodyPr wrap="square">
            <a:spAutoFit/>
          </a:bodyPr>
          <a:lstStyle/>
          <a:p>
            <a:br>
              <a:rPr kumimoji="0" lang="en-AU" sz="1600" b="0" i="0" u="none" strike="noStrike" kern="0" cap="none" spc="0" normalizeH="0" baseline="0" noProof="0" dirty="0">
                <a:ln>
                  <a:noFill/>
                </a:ln>
                <a:solidFill>
                  <a:prstClr val="white"/>
                </a:solidFill>
                <a:effectLst/>
                <a:uLnTx/>
                <a:uFillTx/>
                <a:latin typeface="Arial"/>
                <a:ea typeface="+mj-ea"/>
                <a:cs typeface="+mj-cs"/>
              </a:rPr>
            </a:br>
            <a:r>
              <a:rPr kumimoji="0" lang="en-AU" sz="1100" b="0" i="0" u="none" strike="noStrike" kern="0" cap="none" spc="0" normalizeH="0" baseline="0" noProof="0" dirty="0">
                <a:ln>
                  <a:noFill/>
                </a:ln>
                <a:solidFill>
                  <a:prstClr val="white"/>
                </a:solidFill>
                <a:effectLst/>
                <a:uLnTx/>
                <a:uFillTx/>
                <a:latin typeface="Calibri" panose="020F0502020204030204" pitchFamily="34" charset="0"/>
                <a:ea typeface="+mj-ea"/>
                <a:cs typeface="+mj-cs"/>
              </a:rPr>
              <a:t>I</a:t>
            </a:r>
            <a:r>
              <a:rPr kumimoji="0" lang="en-AU" sz="11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j-cs"/>
              </a:rPr>
              <a:t>ndependent-</a:t>
            </a:r>
            <a:r>
              <a:rPr kumimoji="0" lang="en-AU" sz="1100" b="0" i="1"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j-cs"/>
              </a:rPr>
              <a:t>t</a:t>
            </a:r>
            <a:r>
              <a:rPr kumimoji="0" lang="en-AU" sz="11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j-cs"/>
              </a:rPr>
              <a:t>-test, revealed mean monthly OV reporting reduced by 5.9 reports per month (95% CI, 0.69 to 11.15), </a:t>
            </a:r>
            <a:r>
              <a:rPr kumimoji="0" lang="en-AU" sz="1100" b="0" i="1"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j-cs"/>
              </a:rPr>
              <a:t>t</a:t>
            </a:r>
            <a:r>
              <a:rPr kumimoji="0" lang="en-AU" sz="11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j-cs"/>
              </a:rPr>
              <a:t>(28.763) = 2.231, </a:t>
            </a:r>
            <a:r>
              <a:rPr kumimoji="0" lang="en-AU" sz="1100" b="0" i="1"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j-cs"/>
              </a:rPr>
              <a:t>p </a:t>
            </a:r>
            <a:r>
              <a:rPr kumimoji="0" lang="en-AU" sz="11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j-cs"/>
              </a:rPr>
              <a:t>= 0.034. </a:t>
            </a:r>
            <a:endParaRPr lang="en-AU" dirty="0"/>
          </a:p>
        </p:txBody>
      </p:sp>
    </p:spTree>
    <p:extLst>
      <p:ext uri="{BB962C8B-B14F-4D97-AF65-F5344CB8AC3E}">
        <p14:creationId xmlns:p14="http://schemas.microsoft.com/office/powerpoint/2010/main" val="949141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9253-5079-A9DE-BF8D-4B5F1F05A8A8}"/>
              </a:ext>
            </a:extLst>
          </p:cNvPr>
          <p:cNvSpPr>
            <a:spLocks noGrp="1"/>
          </p:cNvSpPr>
          <p:nvPr>
            <p:ph type="title"/>
          </p:nvPr>
        </p:nvSpPr>
        <p:spPr>
          <a:xfrm>
            <a:off x="2052208" y="339502"/>
            <a:ext cx="5039583" cy="510427"/>
          </a:xfrm>
        </p:spPr>
        <p:txBody>
          <a:bodyPr/>
          <a:lstStyle/>
          <a:p>
            <a:r>
              <a:rPr lang="en-AU" dirty="0">
                <a:solidFill>
                  <a:schemeClr val="bg1"/>
                </a:solidFill>
              </a:rPr>
              <a:t>ACU Study Conclusions </a:t>
            </a:r>
          </a:p>
        </p:txBody>
      </p:sp>
      <p:pic>
        <p:nvPicPr>
          <p:cNvPr id="9" name="Graphic 8" descr="Cheers outline">
            <a:extLst>
              <a:ext uri="{FF2B5EF4-FFF2-40B4-BE49-F238E27FC236}">
                <a16:creationId xmlns:a16="http://schemas.microsoft.com/office/drawing/2014/main" id="{C7FEDA81-8958-230E-3205-F0234B642B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2360" y="3845570"/>
            <a:ext cx="914400" cy="914400"/>
          </a:xfrm>
          <a:prstGeom prst="rect">
            <a:avLst/>
          </a:prstGeom>
        </p:spPr>
      </p:pic>
      <p:pic>
        <p:nvPicPr>
          <p:cNvPr id="17" name="Graphic 16" descr="Aspiration outline">
            <a:extLst>
              <a:ext uri="{FF2B5EF4-FFF2-40B4-BE49-F238E27FC236}">
                <a16:creationId xmlns:a16="http://schemas.microsoft.com/office/drawing/2014/main" id="{9D1B3209-111E-002B-0545-53995F004D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9144" y="68392"/>
            <a:ext cx="914400" cy="914400"/>
          </a:xfrm>
          <a:prstGeom prst="rect">
            <a:avLst/>
          </a:prstGeom>
        </p:spPr>
      </p:pic>
      <p:sp>
        <p:nvSpPr>
          <p:cNvPr id="3" name="Content Placeholder 2">
            <a:extLst>
              <a:ext uri="{FF2B5EF4-FFF2-40B4-BE49-F238E27FC236}">
                <a16:creationId xmlns:a16="http://schemas.microsoft.com/office/drawing/2014/main" id="{A534AE75-7A1E-517D-B0B5-19B1B000678F}"/>
              </a:ext>
            </a:extLst>
          </p:cNvPr>
          <p:cNvSpPr>
            <a:spLocks noGrp="1"/>
          </p:cNvSpPr>
          <p:nvPr>
            <p:ph sz="half" idx="1"/>
          </p:nvPr>
        </p:nvSpPr>
        <p:spPr>
          <a:xfrm>
            <a:off x="251520" y="1347614"/>
            <a:ext cx="8229600" cy="3394472"/>
          </a:xfrm>
        </p:spPr>
        <p:txBody>
          <a:bodyPr/>
          <a:lstStyle/>
          <a:p>
            <a:pPr>
              <a:spcAft>
                <a:spcPts val="1200"/>
              </a:spcAft>
              <a:buClr>
                <a:schemeClr val="bg1"/>
              </a:buClr>
              <a:buFont typeface="Wingdings" panose="05000000000000000000" pitchFamily="2" charset="2"/>
              <a:buChar char="Ø"/>
            </a:pPr>
            <a:r>
              <a:rPr lang="en-US" sz="1800" dirty="0">
                <a:solidFill>
                  <a:schemeClr val="bg1"/>
                </a:solidFill>
              </a:rPr>
              <a:t>Robust study of effects on symptom severity between general wards and the ACU setting</a:t>
            </a:r>
          </a:p>
          <a:p>
            <a:pPr>
              <a:spcAft>
                <a:spcPts val="1200"/>
              </a:spcAft>
              <a:buClr>
                <a:schemeClr val="bg1"/>
              </a:buClr>
              <a:buFont typeface="Wingdings" panose="05000000000000000000" pitchFamily="2" charset="2"/>
              <a:buChar char="Ø"/>
            </a:pPr>
            <a:r>
              <a:rPr lang="en-US" sz="1800" dirty="0">
                <a:solidFill>
                  <a:schemeClr val="bg1"/>
                </a:solidFill>
              </a:rPr>
              <a:t>A hospital ACU was effective in treating BPSD while also demonstrating improved outcomes for general medical patients</a:t>
            </a:r>
          </a:p>
          <a:p>
            <a:pPr>
              <a:spcAft>
                <a:spcPts val="1200"/>
              </a:spcAft>
              <a:buClr>
                <a:schemeClr val="bg1"/>
              </a:buClr>
              <a:buFont typeface="Wingdings" panose="05000000000000000000" pitchFamily="2" charset="2"/>
              <a:buChar char="Ø"/>
            </a:pPr>
            <a:r>
              <a:rPr lang="en-US" sz="1800" dirty="0">
                <a:solidFill>
                  <a:schemeClr val="bg1"/>
                </a:solidFill>
              </a:rPr>
              <a:t>Suggest benefits from reducing </a:t>
            </a:r>
            <a:r>
              <a:rPr lang="en-US" sz="1800" dirty="0" err="1">
                <a:solidFill>
                  <a:schemeClr val="bg1"/>
                </a:solidFill>
              </a:rPr>
              <a:t>behaviour</a:t>
            </a:r>
            <a:r>
              <a:rPr lang="en-US" sz="1800" dirty="0">
                <a:solidFill>
                  <a:schemeClr val="bg1"/>
                </a:solidFill>
              </a:rPr>
              <a:t> related burden of care on medical wards </a:t>
            </a:r>
          </a:p>
          <a:p>
            <a:pPr>
              <a:spcAft>
                <a:spcPts val="1200"/>
              </a:spcAft>
              <a:buClr>
                <a:schemeClr val="bg1"/>
              </a:buClr>
              <a:buFont typeface="Wingdings" panose="05000000000000000000" pitchFamily="2" charset="2"/>
              <a:buChar char="Ø"/>
            </a:pPr>
            <a:endParaRPr lang="en-US" sz="1800" dirty="0">
              <a:solidFill>
                <a:schemeClr val="bg1"/>
              </a:solidFill>
            </a:endParaRPr>
          </a:p>
          <a:p>
            <a:pPr>
              <a:spcAft>
                <a:spcPts val="1200"/>
              </a:spcAft>
              <a:buClr>
                <a:srgbClr val="FFC000"/>
              </a:buClr>
              <a:buFont typeface="Wingdings" panose="05000000000000000000" pitchFamily="2" charset="2"/>
              <a:buChar char="Ø"/>
            </a:pPr>
            <a:r>
              <a:rPr lang="en-US" sz="2000" b="1" dirty="0">
                <a:solidFill>
                  <a:srgbClr val="FFC000"/>
                </a:solidFill>
              </a:rPr>
              <a:t>Environment matters in this patient cohort, not only care</a:t>
            </a:r>
            <a:endParaRPr lang="en-AU" sz="2000" b="1" dirty="0">
              <a:solidFill>
                <a:srgbClr val="FFC000"/>
              </a:solidFill>
            </a:endParaRPr>
          </a:p>
        </p:txBody>
      </p:sp>
    </p:spTree>
    <p:extLst>
      <p:ext uri="{BB962C8B-B14F-4D97-AF65-F5344CB8AC3E}">
        <p14:creationId xmlns:p14="http://schemas.microsoft.com/office/powerpoint/2010/main" val="956800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A433-5DB2-5C97-9089-A166245BCC22}"/>
              </a:ext>
            </a:extLst>
          </p:cNvPr>
          <p:cNvSpPr>
            <a:spLocks noGrp="1"/>
          </p:cNvSpPr>
          <p:nvPr>
            <p:ph type="title"/>
          </p:nvPr>
        </p:nvSpPr>
        <p:spPr/>
        <p:txBody>
          <a:bodyPr/>
          <a:lstStyle/>
          <a:p>
            <a:r>
              <a:rPr lang="en-US" dirty="0"/>
              <a:t>EXPLORE-CSP (research project)</a:t>
            </a:r>
            <a:endParaRPr lang="en-AU" dirty="0"/>
          </a:p>
        </p:txBody>
      </p:sp>
      <p:sp>
        <p:nvSpPr>
          <p:cNvPr id="3" name="Content Placeholder 2">
            <a:extLst>
              <a:ext uri="{FF2B5EF4-FFF2-40B4-BE49-F238E27FC236}">
                <a16:creationId xmlns:a16="http://schemas.microsoft.com/office/drawing/2014/main" id="{11F78850-ACD8-38BA-5B8D-EE154A21DB23}"/>
              </a:ext>
            </a:extLst>
          </p:cNvPr>
          <p:cNvSpPr>
            <a:spLocks noGrp="1"/>
          </p:cNvSpPr>
          <p:nvPr>
            <p:ph sz="half" idx="1"/>
          </p:nvPr>
        </p:nvSpPr>
        <p:spPr/>
        <p:txBody>
          <a:bodyPr/>
          <a:lstStyle/>
          <a:p>
            <a:pPr marL="0" indent="0">
              <a:spcAft>
                <a:spcPts val="1200"/>
              </a:spcAft>
              <a:buNone/>
            </a:pPr>
            <a:r>
              <a:rPr lang="en-US" sz="1800" b="1" dirty="0"/>
              <a:t>Background:</a:t>
            </a:r>
            <a:r>
              <a:rPr lang="en-US" sz="1800" dirty="0"/>
              <a:t> </a:t>
            </a:r>
            <a:r>
              <a:rPr lang="en-US" sz="1800" dirty="0" err="1"/>
              <a:t>behavioural</a:t>
            </a:r>
            <a:r>
              <a:rPr lang="en-US" sz="1800" dirty="0"/>
              <a:t> care is left to nurses who need to come up with solutions based on limited evidence (only ones with real “skin in the game”). How can we harness the full MDT to help in this care and advise early on individualized person-centered end-of-bed care that prevents changed/responsive </a:t>
            </a:r>
            <a:r>
              <a:rPr lang="en-US" sz="1800" dirty="0" err="1"/>
              <a:t>behaviour</a:t>
            </a:r>
            <a:r>
              <a:rPr lang="en-US" sz="1800" dirty="0"/>
              <a:t>. </a:t>
            </a:r>
          </a:p>
          <a:p>
            <a:pPr marL="0" indent="0">
              <a:spcAft>
                <a:spcPts val="1200"/>
              </a:spcAft>
              <a:buNone/>
            </a:pPr>
            <a:r>
              <a:rPr lang="en-US" sz="1800" b="1" dirty="0"/>
              <a:t>AIM:</a:t>
            </a:r>
            <a:r>
              <a:rPr lang="en-US" sz="1800" dirty="0"/>
              <a:t> develop a protocol that helps the full MDT become involved </a:t>
            </a:r>
            <a:r>
              <a:rPr lang="en-US" sz="1800" dirty="0" err="1"/>
              <a:t>behaviorual</a:t>
            </a:r>
            <a:r>
              <a:rPr lang="en-US" sz="1800" dirty="0"/>
              <a:t> care planning early in admissions, so care becomes preventive</a:t>
            </a:r>
          </a:p>
          <a:p>
            <a:pPr>
              <a:spcAft>
                <a:spcPts val="1200"/>
              </a:spcAft>
              <a:buFont typeface="Wingdings" panose="05000000000000000000" pitchFamily="2" charset="2"/>
              <a:buChar char="Ø"/>
            </a:pPr>
            <a:r>
              <a:rPr lang="en-US" sz="1800" dirty="0"/>
              <a:t> Delphi study coming to completion: </a:t>
            </a:r>
            <a:r>
              <a:rPr lang="en-US" sz="1800" i="1" dirty="0">
                <a:solidFill>
                  <a:srgbClr val="CC5C8F"/>
                </a:solidFill>
              </a:rPr>
              <a:t>process and roles plus template artifact </a:t>
            </a:r>
          </a:p>
          <a:p>
            <a:pPr>
              <a:buFont typeface="Wingdings" panose="05000000000000000000" pitchFamily="2" charset="2"/>
              <a:buChar char="Ø"/>
            </a:pPr>
            <a:r>
              <a:rPr lang="en-US" sz="1800" dirty="0"/>
              <a:t>Pilot study at two sites to test operation and feasibility (that is, roles how people work together, what skills and training are needed) </a:t>
            </a:r>
            <a:endParaRPr lang="en-AU" sz="1800" dirty="0"/>
          </a:p>
        </p:txBody>
      </p:sp>
    </p:spTree>
    <p:extLst>
      <p:ext uri="{BB962C8B-B14F-4D97-AF65-F5344CB8AC3E}">
        <p14:creationId xmlns:p14="http://schemas.microsoft.com/office/powerpoint/2010/main" val="1965339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9ABEE1EF-859A-4FFA-2983-7F79B0237F12}"/>
              </a:ext>
            </a:extLst>
          </p:cNvPr>
          <p:cNvSpPr/>
          <p:nvPr/>
        </p:nvSpPr>
        <p:spPr>
          <a:xfrm>
            <a:off x="16475" y="2324795"/>
            <a:ext cx="9127525" cy="483453"/>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AD75DF29-7E9E-1010-1EE5-B43151E269B2}"/>
              </a:ext>
            </a:extLst>
          </p:cNvPr>
          <p:cNvSpPr>
            <a:spLocks noGrp="1"/>
          </p:cNvSpPr>
          <p:nvPr>
            <p:ph type="title"/>
          </p:nvPr>
        </p:nvSpPr>
        <p:spPr>
          <a:xfrm>
            <a:off x="0" y="-22857"/>
            <a:ext cx="9144000" cy="650392"/>
          </a:xfrm>
          <a:solidFill>
            <a:schemeClr val="accent2">
              <a:lumMod val="75000"/>
            </a:schemeClr>
          </a:solidFill>
        </p:spPr>
        <p:txBody>
          <a:bodyPr/>
          <a:lstStyle/>
          <a:p>
            <a:pPr algn="ctr">
              <a:spcBef>
                <a:spcPts val="0"/>
              </a:spcBef>
              <a:spcAft>
                <a:spcPts val="0"/>
              </a:spcAft>
            </a:pPr>
            <a:r>
              <a:rPr lang="en-AU" sz="2000" b="1" dirty="0">
                <a:solidFill>
                  <a:schemeClr val="bg1"/>
                </a:solidFill>
              </a:rPr>
              <a:t>Cognition Support Plan protocol </a:t>
            </a:r>
            <a:r>
              <a:rPr lang="en-AU" sz="1400" dirty="0">
                <a:solidFill>
                  <a:schemeClr val="bg1"/>
                </a:solidFill>
              </a:rPr>
              <a:t>– early involvement of MDT in behavioural care</a:t>
            </a:r>
          </a:p>
        </p:txBody>
      </p:sp>
      <p:grpSp>
        <p:nvGrpSpPr>
          <p:cNvPr id="43" name="Group 42">
            <a:extLst>
              <a:ext uri="{FF2B5EF4-FFF2-40B4-BE49-F238E27FC236}">
                <a16:creationId xmlns:a16="http://schemas.microsoft.com/office/drawing/2014/main" id="{375DBB49-8DEC-F1F5-FD7F-1A14093C9DDC}"/>
              </a:ext>
            </a:extLst>
          </p:cNvPr>
          <p:cNvGrpSpPr/>
          <p:nvPr/>
        </p:nvGrpSpPr>
        <p:grpSpPr>
          <a:xfrm>
            <a:off x="5071283" y="1885029"/>
            <a:ext cx="1504249" cy="1690019"/>
            <a:chOff x="3330666" y="1866513"/>
            <a:chExt cx="1930804" cy="1952640"/>
          </a:xfrm>
        </p:grpSpPr>
        <p:pic>
          <p:nvPicPr>
            <p:cNvPr id="4" name="Graphic 3" descr="Clipboard outline">
              <a:extLst>
                <a:ext uri="{FF2B5EF4-FFF2-40B4-BE49-F238E27FC236}">
                  <a16:creationId xmlns:a16="http://schemas.microsoft.com/office/drawing/2014/main" id="{29F05BA4-1A13-779F-5672-AD24D75944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86964" y="1866513"/>
              <a:ext cx="1321296" cy="1321296"/>
            </a:xfrm>
            <a:prstGeom prst="rect">
              <a:avLst/>
            </a:prstGeom>
          </p:spPr>
        </p:pic>
        <p:sp>
          <p:nvSpPr>
            <p:cNvPr id="31" name="TextBox 30">
              <a:extLst>
                <a:ext uri="{FF2B5EF4-FFF2-40B4-BE49-F238E27FC236}">
                  <a16:creationId xmlns:a16="http://schemas.microsoft.com/office/drawing/2014/main" id="{1C7B59F7-DD4B-A77D-9F38-929277B3C939}"/>
                </a:ext>
              </a:extLst>
            </p:cNvPr>
            <p:cNvSpPr txBox="1"/>
            <p:nvPr/>
          </p:nvSpPr>
          <p:spPr>
            <a:xfrm>
              <a:off x="3330666" y="3143507"/>
              <a:ext cx="1930804" cy="675646"/>
            </a:xfrm>
            <a:prstGeom prst="rect">
              <a:avLst/>
            </a:prstGeom>
            <a:noFill/>
            <a:ln>
              <a:solidFill>
                <a:srgbClr val="FFC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600" b="1" i="0" u="none" strike="noStrike" kern="1200" cap="none" spc="0" normalizeH="0" baseline="0" noProof="0" dirty="0">
                  <a:ln>
                    <a:noFill/>
                  </a:ln>
                  <a:solidFill>
                    <a:srgbClr val="FFC000"/>
                  </a:solidFill>
                  <a:effectLst/>
                  <a:uLnTx/>
                  <a:uFillTx/>
                  <a:latin typeface="Arial" charset="0"/>
                  <a:ea typeface="+mn-ea"/>
                  <a:cs typeface="Arial" charset="0"/>
                </a:rPr>
                <a:t>Cognition Support Plan </a:t>
              </a:r>
            </a:p>
          </p:txBody>
        </p:sp>
      </p:grpSp>
      <p:grpSp>
        <p:nvGrpSpPr>
          <p:cNvPr id="35" name="Group 34">
            <a:extLst>
              <a:ext uri="{FF2B5EF4-FFF2-40B4-BE49-F238E27FC236}">
                <a16:creationId xmlns:a16="http://schemas.microsoft.com/office/drawing/2014/main" id="{BB858CB2-88C9-2E12-014B-CD41112FD56C}"/>
              </a:ext>
            </a:extLst>
          </p:cNvPr>
          <p:cNvGrpSpPr/>
          <p:nvPr/>
        </p:nvGrpSpPr>
        <p:grpSpPr>
          <a:xfrm>
            <a:off x="3571995" y="3255181"/>
            <a:ext cx="4408119" cy="1724028"/>
            <a:chOff x="3571995" y="3255181"/>
            <a:chExt cx="4408119" cy="1724028"/>
          </a:xfrm>
        </p:grpSpPr>
        <p:grpSp>
          <p:nvGrpSpPr>
            <p:cNvPr id="21" name="Group 20">
              <a:extLst>
                <a:ext uri="{FF2B5EF4-FFF2-40B4-BE49-F238E27FC236}">
                  <a16:creationId xmlns:a16="http://schemas.microsoft.com/office/drawing/2014/main" id="{3E571C2E-07C9-9D25-8A2F-852E36A70029}"/>
                </a:ext>
              </a:extLst>
            </p:cNvPr>
            <p:cNvGrpSpPr/>
            <p:nvPr/>
          </p:nvGrpSpPr>
          <p:grpSpPr>
            <a:xfrm>
              <a:off x="6709090" y="3318012"/>
              <a:ext cx="1271024" cy="736535"/>
              <a:chOff x="7974951" y="4059662"/>
              <a:chExt cx="1490803" cy="819767"/>
            </a:xfrm>
          </p:grpSpPr>
          <p:pic>
            <p:nvPicPr>
              <p:cNvPr id="23" name="Graphic 22" descr="Stethoscope outline">
                <a:extLst>
                  <a:ext uri="{FF2B5EF4-FFF2-40B4-BE49-F238E27FC236}">
                    <a16:creationId xmlns:a16="http://schemas.microsoft.com/office/drawing/2014/main" id="{0E850AC5-C541-D36F-F8F9-415840EB40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17318" y="4059662"/>
                <a:ext cx="572174" cy="572174"/>
              </a:xfrm>
              <a:prstGeom prst="rect">
                <a:avLst/>
              </a:prstGeom>
            </p:spPr>
          </p:pic>
          <p:sp>
            <p:nvSpPr>
              <p:cNvPr id="25" name="TextBox 24">
                <a:extLst>
                  <a:ext uri="{FF2B5EF4-FFF2-40B4-BE49-F238E27FC236}">
                    <a16:creationId xmlns:a16="http://schemas.microsoft.com/office/drawing/2014/main" id="{42227639-6FFB-CDEB-5FD0-D6600C13B2D1}"/>
                  </a:ext>
                </a:extLst>
              </p:cNvPr>
              <p:cNvSpPr txBox="1"/>
              <p:nvPr/>
            </p:nvSpPr>
            <p:spPr>
              <a:xfrm>
                <a:off x="7974951" y="4605384"/>
                <a:ext cx="1490803" cy="27404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Arial" charset="0"/>
                    <a:ea typeface="+mn-ea"/>
                    <a:cs typeface="Arial" charset="0"/>
                  </a:rPr>
                  <a:t>Medicine</a:t>
                </a:r>
              </a:p>
            </p:txBody>
          </p:sp>
        </p:grpSp>
        <p:grpSp>
          <p:nvGrpSpPr>
            <p:cNvPr id="56" name="Group 55">
              <a:extLst>
                <a:ext uri="{FF2B5EF4-FFF2-40B4-BE49-F238E27FC236}">
                  <a16:creationId xmlns:a16="http://schemas.microsoft.com/office/drawing/2014/main" id="{35E5D008-91BB-BA5A-AB66-57BDF055E122}"/>
                </a:ext>
              </a:extLst>
            </p:cNvPr>
            <p:cNvGrpSpPr/>
            <p:nvPr/>
          </p:nvGrpSpPr>
          <p:grpSpPr>
            <a:xfrm>
              <a:off x="5462991" y="4286111"/>
              <a:ext cx="1406834" cy="668449"/>
              <a:chOff x="1580775" y="2804880"/>
              <a:chExt cx="1541588" cy="716010"/>
            </a:xfrm>
          </p:grpSpPr>
          <p:sp>
            <p:nvSpPr>
              <p:cNvPr id="50" name="TextBox 49">
                <a:extLst>
                  <a:ext uri="{FF2B5EF4-FFF2-40B4-BE49-F238E27FC236}">
                    <a16:creationId xmlns:a16="http://schemas.microsoft.com/office/drawing/2014/main" id="{0B4700A5-8013-77B5-5D76-4AAD28211E41}"/>
                  </a:ext>
                </a:extLst>
              </p:cNvPr>
              <p:cNvSpPr txBox="1"/>
              <p:nvPr/>
            </p:nvSpPr>
            <p:spPr>
              <a:xfrm>
                <a:off x="1580775" y="3257150"/>
                <a:ext cx="1541588" cy="26374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Arial" charset="0"/>
                    <a:ea typeface="+mn-ea"/>
                    <a:cs typeface="Arial" charset="0"/>
                  </a:rPr>
                  <a:t>Social worker </a:t>
                </a:r>
              </a:p>
            </p:txBody>
          </p:sp>
          <p:pic>
            <p:nvPicPr>
              <p:cNvPr id="55" name="Graphic 54" descr="Renovation (House With Sparkles) outline">
                <a:extLst>
                  <a:ext uri="{FF2B5EF4-FFF2-40B4-BE49-F238E27FC236}">
                    <a16:creationId xmlns:a16="http://schemas.microsoft.com/office/drawing/2014/main" id="{FC2DE739-E64D-A2AE-0D1E-4445BE6D81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56872" y="2804880"/>
                <a:ext cx="523290" cy="523289"/>
              </a:xfrm>
              <a:prstGeom prst="rect">
                <a:avLst/>
              </a:prstGeom>
            </p:spPr>
          </p:pic>
        </p:grpSp>
        <p:grpSp>
          <p:nvGrpSpPr>
            <p:cNvPr id="58" name="Group 57">
              <a:extLst>
                <a:ext uri="{FF2B5EF4-FFF2-40B4-BE49-F238E27FC236}">
                  <a16:creationId xmlns:a16="http://schemas.microsoft.com/office/drawing/2014/main" id="{445CD594-D021-C855-9EF2-F35F0D1DD975}"/>
                </a:ext>
              </a:extLst>
            </p:cNvPr>
            <p:cNvGrpSpPr/>
            <p:nvPr/>
          </p:nvGrpSpPr>
          <p:grpSpPr>
            <a:xfrm>
              <a:off x="6556966" y="4142834"/>
              <a:ext cx="1271024" cy="773596"/>
              <a:chOff x="1804804" y="4125257"/>
              <a:chExt cx="1271024" cy="773596"/>
            </a:xfrm>
          </p:grpSpPr>
          <p:sp>
            <p:nvSpPr>
              <p:cNvPr id="46" name="TextBox 45">
                <a:extLst>
                  <a:ext uri="{FF2B5EF4-FFF2-40B4-BE49-F238E27FC236}">
                    <a16:creationId xmlns:a16="http://schemas.microsoft.com/office/drawing/2014/main" id="{0EBAE622-0194-21C4-ED6F-C242ED6F8D33}"/>
                  </a:ext>
                </a:extLst>
              </p:cNvPr>
              <p:cNvSpPr txBox="1"/>
              <p:nvPr/>
            </p:nvSpPr>
            <p:spPr>
              <a:xfrm>
                <a:off x="1804804" y="4498743"/>
                <a:ext cx="127102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Arial" charset="0"/>
                    <a:ea typeface="+mn-ea"/>
                    <a:cs typeface="Arial" charset="0"/>
                  </a:rPr>
                  <a:t>Dementia nurse specialists</a:t>
                </a:r>
              </a:p>
            </p:txBody>
          </p:sp>
          <p:pic>
            <p:nvPicPr>
              <p:cNvPr id="57" name="Graphic 56" descr="Doctor female outline">
                <a:extLst>
                  <a:ext uri="{FF2B5EF4-FFF2-40B4-BE49-F238E27FC236}">
                    <a16:creationId xmlns:a16="http://schemas.microsoft.com/office/drawing/2014/main" id="{063900DB-1C8B-F58F-CF23-489CF8B3C1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08623" y="4125257"/>
                <a:ext cx="425152" cy="425152"/>
              </a:xfrm>
              <a:prstGeom prst="rect">
                <a:avLst/>
              </a:prstGeom>
            </p:spPr>
          </p:pic>
        </p:grpSp>
        <p:grpSp>
          <p:nvGrpSpPr>
            <p:cNvPr id="64" name="Group 63">
              <a:extLst>
                <a:ext uri="{FF2B5EF4-FFF2-40B4-BE49-F238E27FC236}">
                  <a16:creationId xmlns:a16="http://schemas.microsoft.com/office/drawing/2014/main" id="{E418BAB6-ED92-C327-DAA4-8BCAF1A87CAE}"/>
                </a:ext>
              </a:extLst>
            </p:cNvPr>
            <p:cNvGrpSpPr/>
            <p:nvPr/>
          </p:nvGrpSpPr>
          <p:grpSpPr>
            <a:xfrm>
              <a:off x="4564941" y="4099271"/>
              <a:ext cx="1139420" cy="879938"/>
              <a:chOff x="2762699" y="5353542"/>
              <a:chExt cx="1139420" cy="879938"/>
            </a:xfrm>
          </p:grpSpPr>
          <p:sp>
            <p:nvSpPr>
              <p:cNvPr id="53" name="TextBox 52">
                <a:extLst>
                  <a:ext uri="{FF2B5EF4-FFF2-40B4-BE49-F238E27FC236}">
                    <a16:creationId xmlns:a16="http://schemas.microsoft.com/office/drawing/2014/main" id="{599E2747-00DE-67B6-9CCC-B6FF81A0C578}"/>
                  </a:ext>
                </a:extLst>
              </p:cNvPr>
              <p:cNvSpPr txBox="1"/>
              <p:nvPr/>
            </p:nvSpPr>
            <p:spPr>
              <a:xfrm>
                <a:off x="2762699" y="5987259"/>
                <a:ext cx="113942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Arial" charset="0"/>
                  </a:rPr>
                  <a:t>Unit nurses</a:t>
                </a:r>
                <a:endParaRPr kumimoji="0" lang="en-AU" sz="1000" b="0"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62" name="Graphic 61" descr="Group of men with solid fill">
                <a:extLst>
                  <a:ext uri="{FF2B5EF4-FFF2-40B4-BE49-F238E27FC236}">
                    <a16:creationId xmlns:a16="http://schemas.microsoft.com/office/drawing/2014/main" id="{68F49930-2B4D-5BCB-EF1E-19B1E4AEAB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59015" y="5353542"/>
                <a:ext cx="606079" cy="606079"/>
              </a:xfrm>
              <a:prstGeom prst="rect">
                <a:avLst/>
              </a:prstGeom>
            </p:spPr>
          </p:pic>
        </p:grpSp>
        <p:cxnSp>
          <p:nvCxnSpPr>
            <p:cNvPr id="77" name="Straight Arrow Connector 76">
              <a:extLst>
                <a:ext uri="{FF2B5EF4-FFF2-40B4-BE49-F238E27FC236}">
                  <a16:creationId xmlns:a16="http://schemas.microsoft.com/office/drawing/2014/main" id="{600E919E-CB92-ECA0-A68C-152AADC76A72}"/>
                </a:ext>
              </a:extLst>
            </p:cNvPr>
            <p:cNvCxnSpPr>
              <a:cxnSpLocks/>
            </p:cNvCxnSpPr>
            <p:nvPr/>
          </p:nvCxnSpPr>
          <p:spPr>
            <a:xfrm flipH="1" flipV="1">
              <a:off x="6093870" y="3785382"/>
              <a:ext cx="26720" cy="4457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7D35C89-BB51-B119-B03A-8EFB3B935715}"/>
                </a:ext>
              </a:extLst>
            </p:cNvPr>
            <p:cNvCxnSpPr>
              <a:cxnSpLocks/>
            </p:cNvCxnSpPr>
            <p:nvPr/>
          </p:nvCxnSpPr>
          <p:spPr>
            <a:xfrm flipH="1" flipV="1">
              <a:off x="6680192" y="3346553"/>
              <a:ext cx="355853" cy="817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1AA37A9-A73C-EAC2-87BB-AD197BE26761}"/>
                </a:ext>
              </a:extLst>
            </p:cNvPr>
            <p:cNvCxnSpPr>
              <a:cxnSpLocks/>
            </p:cNvCxnSpPr>
            <p:nvPr/>
          </p:nvCxnSpPr>
          <p:spPr>
            <a:xfrm flipV="1">
              <a:off x="4748288" y="3423732"/>
              <a:ext cx="254704" cy="1234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7A77B980-408E-1318-2C86-ACB1CF621E20}"/>
                </a:ext>
              </a:extLst>
            </p:cNvPr>
            <p:cNvGrpSpPr/>
            <p:nvPr/>
          </p:nvGrpSpPr>
          <p:grpSpPr>
            <a:xfrm>
              <a:off x="3571995" y="3255181"/>
              <a:ext cx="1137428" cy="890767"/>
              <a:chOff x="614473" y="5799802"/>
              <a:chExt cx="1346585" cy="939464"/>
            </a:xfrm>
          </p:grpSpPr>
          <p:grpSp>
            <p:nvGrpSpPr>
              <p:cNvPr id="101" name="Group 100">
                <a:extLst>
                  <a:ext uri="{FF2B5EF4-FFF2-40B4-BE49-F238E27FC236}">
                    <a16:creationId xmlns:a16="http://schemas.microsoft.com/office/drawing/2014/main" id="{A5796D85-AD99-ADF7-CCDB-89ECACBDC858}"/>
                  </a:ext>
                </a:extLst>
              </p:cNvPr>
              <p:cNvGrpSpPr/>
              <p:nvPr/>
            </p:nvGrpSpPr>
            <p:grpSpPr>
              <a:xfrm>
                <a:off x="614473" y="5911544"/>
                <a:ext cx="1346585" cy="827722"/>
                <a:chOff x="614473" y="5911544"/>
                <a:chExt cx="1346585" cy="827722"/>
              </a:xfrm>
            </p:grpSpPr>
            <p:sp>
              <p:nvSpPr>
                <p:cNvPr id="98" name="TextBox 97">
                  <a:extLst>
                    <a:ext uri="{FF2B5EF4-FFF2-40B4-BE49-F238E27FC236}">
                      <a16:creationId xmlns:a16="http://schemas.microsoft.com/office/drawing/2014/main" id="{D5F03CDA-6039-9303-D745-F3716B5C19BB}"/>
                    </a:ext>
                  </a:extLst>
                </p:cNvPr>
                <p:cNvSpPr txBox="1"/>
                <p:nvPr/>
              </p:nvSpPr>
              <p:spPr>
                <a:xfrm>
                  <a:off x="614473" y="6317282"/>
                  <a:ext cx="1346585" cy="4219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Arial" charset="0"/>
                      <a:ea typeface="+mn-ea"/>
                      <a:cs typeface="Arial" charset="0"/>
                    </a:rPr>
                    <a:t>Physio, OT, speech, dietician</a:t>
                  </a:r>
                </a:p>
              </p:txBody>
            </p:sp>
            <p:pic>
              <p:nvPicPr>
                <p:cNvPr id="100" name="Graphic 99" descr="Dumbbell outline">
                  <a:extLst>
                    <a:ext uri="{FF2B5EF4-FFF2-40B4-BE49-F238E27FC236}">
                      <a16:creationId xmlns:a16="http://schemas.microsoft.com/office/drawing/2014/main" id="{DF162B99-94D7-0654-9898-2C2C15EBCC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6666" y="5911544"/>
                  <a:ext cx="511780" cy="511780"/>
                </a:xfrm>
                <a:prstGeom prst="rect">
                  <a:avLst/>
                </a:prstGeom>
              </p:spPr>
            </p:pic>
          </p:grpSp>
          <p:pic>
            <p:nvPicPr>
              <p:cNvPr id="103" name="Graphic 102" descr="Table and chairs with solid fill">
                <a:extLst>
                  <a:ext uri="{FF2B5EF4-FFF2-40B4-BE49-F238E27FC236}">
                    <a16:creationId xmlns:a16="http://schemas.microsoft.com/office/drawing/2014/main" id="{16FE60B6-DCE4-9B15-8349-5371044BFF7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74458" y="5799802"/>
                <a:ext cx="640588" cy="640587"/>
              </a:xfrm>
              <a:prstGeom prst="rect">
                <a:avLst/>
              </a:prstGeom>
            </p:spPr>
          </p:pic>
        </p:grpSp>
        <p:cxnSp>
          <p:nvCxnSpPr>
            <p:cNvPr id="105" name="Straight Arrow Connector 104">
              <a:extLst>
                <a:ext uri="{FF2B5EF4-FFF2-40B4-BE49-F238E27FC236}">
                  <a16:creationId xmlns:a16="http://schemas.microsoft.com/office/drawing/2014/main" id="{2A91F9BC-B8F3-7E72-04A3-B11E3B379E07}"/>
                </a:ext>
              </a:extLst>
            </p:cNvPr>
            <p:cNvCxnSpPr>
              <a:cxnSpLocks/>
            </p:cNvCxnSpPr>
            <p:nvPr/>
          </p:nvCxnSpPr>
          <p:spPr>
            <a:xfrm flipV="1">
              <a:off x="5415798" y="3688133"/>
              <a:ext cx="186729" cy="3368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38DB565-8BEB-C7B2-1415-35D49F666929}"/>
                </a:ext>
              </a:extLst>
            </p:cNvPr>
            <p:cNvCxnSpPr>
              <a:cxnSpLocks/>
            </p:cNvCxnSpPr>
            <p:nvPr/>
          </p:nvCxnSpPr>
          <p:spPr>
            <a:xfrm flipH="1" flipV="1">
              <a:off x="6506193" y="3710472"/>
              <a:ext cx="324694" cy="3512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3B94A832-4B90-FC2A-5EAB-C5831500A656}"/>
              </a:ext>
            </a:extLst>
          </p:cNvPr>
          <p:cNvGrpSpPr/>
          <p:nvPr/>
        </p:nvGrpSpPr>
        <p:grpSpPr>
          <a:xfrm>
            <a:off x="2164594" y="1750195"/>
            <a:ext cx="1211580" cy="1365608"/>
            <a:chOff x="2164594" y="1750195"/>
            <a:chExt cx="1211580" cy="1365608"/>
          </a:xfrm>
        </p:grpSpPr>
        <p:sp>
          <p:nvSpPr>
            <p:cNvPr id="15" name="Rectangle 14">
              <a:extLst>
                <a:ext uri="{FF2B5EF4-FFF2-40B4-BE49-F238E27FC236}">
                  <a16:creationId xmlns:a16="http://schemas.microsoft.com/office/drawing/2014/main" id="{93EBE4F0-E808-5EC4-983A-F23EAD274735}"/>
                </a:ext>
              </a:extLst>
            </p:cNvPr>
            <p:cNvSpPr/>
            <p:nvPr/>
          </p:nvSpPr>
          <p:spPr>
            <a:xfrm>
              <a:off x="2164594" y="2099829"/>
              <a:ext cx="1211580" cy="1015974"/>
            </a:xfrm>
            <a:prstGeom prst="rect">
              <a:avLst/>
            </a:prstGeom>
            <a:solidFill>
              <a:schemeClr val="accent3">
                <a:lumMod val="60000"/>
                <a:lumOff val="40000"/>
              </a:schemeClr>
            </a:solidFill>
            <a:ln w="12700" cap="flat" cmpd="sng" algn="ctr">
              <a:solidFill>
                <a:srgbClr val="4472C4">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600"/>
                </a:spcAft>
              </a:pPr>
              <a:r>
                <a:rPr lang="en-AU" sz="900" b="1" kern="100">
                  <a:solidFill>
                    <a:srgbClr val="000000"/>
                  </a:solidFill>
                  <a:effectLst/>
                  <a:latin typeface="Calibri" panose="020F0502020204030204" pitchFamily="34" charset="0"/>
                  <a:ea typeface="Calibri" panose="020F0502020204030204" pitchFamily="34" charset="0"/>
                </a:rPr>
                <a:t>If responsive behaviours continue</a:t>
              </a:r>
              <a:r>
                <a:rPr lang="en-AU" sz="900" kern="100">
                  <a:solidFill>
                    <a:srgbClr val="000000"/>
                  </a:solidFill>
                  <a:effectLst/>
                  <a:latin typeface="Calibri" panose="020F0502020204030204" pitchFamily="34" charset="0"/>
                  <a:ea typeface="Calibri" panose="020F0502020204030204" pitchFamily="34" charset="0"/>
                </a:rPr>
                <a:t>,</a:t>
              </a:r>
              <a:r>
                <a:rPr lang="en-AU" sz="900" b="1" kern="100">
                  <a:solidFill>
                    <a:srgbClr val="000000"/>
                  </a:solidFill>
                  <a:effectLst/>
                  <a:latin typeface="Calibri" panose="020F0502020204030204" pitchFamily="34" charset="0"/>
                  <a:ea typeface="Calibri" panose="020F0502020204030204" pitchFamily="34" charset="0"/>
                </a:rPr>
                <a:t> </a:t>
              </a:r>
              <a:r>
                <a:rPr lang="en-AU" sz="900" b="1" kern="100">
                  <a:solidFill>
                    <a:srgbClr val="2F5496"/>
                  </a:solidFill>
                  <a:effectLst/>
                  <a:latin typeface="Calibri" panose="020F0502020204030204" pitchFamily="34" charset="0"/>
                  <a:ea typeface="Calibri" panose="020F0502020204030204" pitchFamily="34" charset="0"/>
                </a:rPr>
                <a:t>ROLE ONE* </a:t>
              </a:r>
              <a:r>
                <a:rPr lang="en-AU" sz="900" b="1" kern="100">
                  <a:effectLst/>
                  <a:latin typeface="Calibri" panose="020F0502020204030204" pitchFamily="34" charset="0"/>
                  <a:ea typeface="Calibri" panose="020F0502020204030204" pitchFamily="34" charset="0"/>
                </a:rPr>
                <a:t>REQUESTS Cognition Support Plan (CSP)</a:t>
              </a:r>
              <a:endParaRPr lang="en-AU" sz="1200" kern="100">
                <a:effectLst/>
                <a:latin typeface="Times New Roman" panose="02020603050405020304" pitchFamily="18" charset="0"/>
                <a:ea typeface="Calibri" panose="020F0502020204030204" pitchFamily="34" charset="0"/>
              </a:endParaRPr>
            </a:p>
          </p:txBody>
        </p:sp>
        <p:sp>
          <p:nvSpPr>
            <p:cNvPr id="37" name="TextBox 36">
              <a:extLst>
                <a:ext uri="{FF2B5EF4-FFF2-40B4-BE49-F238E27FC236}">
                  <a16:creationId xmlns:a16="http://schemas.microsoft.com/office/drawing/2014/main" id="{06A9E9D0-3703-DCAA-DF59-68D36C4ACCB5}"/>
                </a:ext>
              </a:extLst>
            </p:cNvPr>
            <p:cNvSpPr txBox="1"/>
            <p:nvPr/>
          </p:nvSpPr>
          <p:spPr>
            <a:xfrm>
              <a:off x="2201670" y="1750195"/>
              <a:ext cx="1137428"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Arial" charset="0"/>
                  <a:ea typeface="+mn-ea"/>
                  <a:cs typeface="Arial" charset="0"/>
                </a:rPr>
                <a:t>Role 1</a:t>
              </a:r>
            </a:p>
          </p:txBody>
        </p:sp>
      </p:grpSp>
      <p:grpSp>
        <p:nvGrpSpPr>
          <p:cNvPr id="70" name="Group 69">
            <a:extLst>
              <a:ext uri="{FF2B5EF4-FFF2-40B4-BE49-F238E27FC236}">
                <a16:creationId xmlns:a16="http://schemas.microsoft.com/office/drawing/2014/main" id="{03CD6563-6C9C-EC24-0992-CC83F20D52ED}"/>
              </a:ext>
            </a:extLst>
          </p:cNvPr>
          <p:cNvGrpSpPr/>
          <p:nvPr/>
        </p:nvGrpSpPr>
        <p:grpSpPr>
          <a:xfrm>
            <a:off x="3158101" y="1750196"/>
            <a:ext cx="1536042" cy="1365607"/>
            <a:chOff x="3158101" y="1750196"/>
            <a:chExt cx="1536042" cy="1365607"/>
          </a:xfrm>
        </p:grpSpPr>
        <p:sp>
          <p:nvSpPr>
            <p:cNvPr id="17" name="Arrow: Pentagon 16">
              <a:extLst>
                <a:ext uri="{FF2B5EF4-FFF2-40B4-BE49-F238E27FC236}">
                  <a16:creationId xmlns:a16="http://schemas.microsoft.com/office/drawing/2014/main" id="{0D4A4FEE-1DAD-58E4-0878-52FBAC1EA6F6}"/>
                </a:ext>
              </a:extLst>
            </p:cNvPr>
            <p:cNvSpPr/>
            <p:nvPr/>
          </p:nvSpPr>
          <p:spPr>
            <a:xfrm>
              <a:off x="3429223" y="2099829"/>
              <a:ext cx="1264920" cy="1015974"/>
            </a:xfrm>
            <a:prstGeom prst="homePlate">
              <a:avLst>
                <a:gd name="adj" fmla="val 48031"/>
              </a:avLst>
            </a:prstGeom>
            <a:solidFill>
              <a:schemeClr val="accent3">
                <a:lumMod val="60000"/>
                <a:lumOff val="4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600"/>
                </a:spcAft>
              </a:pPr>
              <a:r>
                <a:rPr lang="en-AU" sz="900" b="1" kern="100">
                  <a:solidFill>
                    <a:srgbClr val="2F5496"/>
                  </a:solidFill>
                  <a:effectLst/>
                  <a:latin typeface="Calibri" panose="020F0502020204030204" pitchFamily="34" charset="0"/>
                  <a:ea typeface="Calibri" panose="020F0502020204030204" pitchFamily="34" charset="0"/>
                </a:rPr>
                <a:t>ROLE TWO* </a:t>
              </a:r>
              <a:r>
                <a:rPr lang="en-AU" sz="900" b="1" kern="100">
                  <a:effectLst/>
                  <a:latin typeface="Calibri" panose="020F0502020204030204" pitchFamily="34" charset="0"/>
                  <a:ea typeface="Calibri" panose="020F0502020204030204" pitchFamily="34" charset="0"/>
                </a:rPr>
                <a:t>DEVELOPS initial CSP with patient, family, and caregivers</a:t>
              </a:r>
              <a:endParaRPr lang="en-AU" sz="1200" kern="100">
                <a:effectLst/>
                <a:latin typeface="Times New Roman" panose="02020603050405020304" pitchFamily="18" charset="0"/>
                <a:ea typeface="Calibri" panose="020F0502020204030204" pitchFamily="34" charset="0"/>
              </a:endParaRPr>
            </a:p>
          </p:txBody>
        </p:sp>
        <p:sp>
          <p:nvSpPr>
            <p:cNvPr id="38" name="TextBox 37">
              <a:extLst>
                <a:ext uri="{FF2B5EF4-FFF2-40B4-BE49-F238E27FC236}">
                  <a16:creationId xmlns:a16="http://schemas.microsoft.com/office/drawing/2014/main" id="{9BA6266D-DF93-CBF3-480C-3A5F67ECC1DF}"/>
                </a:ext>
              </a:extLst>
            </p:cNvPr>
            <p:cNvSpPr txBox="1"/>
            <p:nvPr/>
          </p:nvSpPr>
          <p:spPr>
            <a:xfrm>
              <a:off x="3158101" y="1750196"/>
              <a:ext cx="1137428"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AU" sz="1000" dirty="0">
                  <a:solidFill>
                    <a:prstClr val="white"/>
                  </a:solidFill>
                </a:rPr>
                <a:t>Role 2</a:t>
              </a:r>
              <a:endParaRPr kumimoji="0" lang="en-AU" sz="1000" b="0" i="0" u="none" strike="noStrike" kern="1200" cap="none" spc="0" normalizeH="0" baseline="0" noProof="0" dirty="0">
                <a:ln>
                  <a:noFill/>
                </a:ln>
                <a:solidFill>
                  <a:prstClr val="white"/>
                </a:solidFill>
                <a:effectLst/>
                <a:uLnTx/>
                <a:uFillTx/>
                <a:latin typeface="Arial" charset="0"/>
                <a:ea typeface="+mn-ea"/>
                <a:cs typeface="Arial" charset="0"/>
              </a:endParaRPr>
            </a:p>
          </p:txBody>
        </p:sp>
      </p:grpSp>
      <p:grpSp>
        <p:nvGrpSpPr>
          <p:cNvPr id="72" name="Group 71">
            <a:extLst>
              <a:ext uri="{FF2B5EF4-FFF2-40B4-BE49-F238E27FC236}">
                <a16:creationId xmlns:a16="http://schemas.microsoft.com/office/drawing/2014/main" id="{033CFD0F-64B5-E770-1F5E-D8B99570EF0D}"/>
              </a:ext>
            </a:extLst>
          </p:cNvPr>
          <p:cNvGrpSpPr/>
          <p:nvPr/>
        </p:nvGrpSpPr>
        <p:grpSpPr>
          <a:xfrm>
            <a:off x="7174039" y="1691003"/>
            <a:ext cx="1692777" cy="1426936"/>
            <a:chOff x="7174039" y="1691003"/>
            <a:chExt cx="1692777" cy="1426936"/>
          </a:xfrm>
        </p:grpSpPr>
        <p:sp>
          <p:nvSpPr>
            <p:cNvPr id="36" name="Arrow: Pentagon 35">
              <a:extLst>
                <a:ext uri="{FF2B5EF4-FFF2-40B4-BE49-F238E27FC236}">
                  <a16:creationId xmlns:a16="http://schemas.microsoft.com/office/drawing/2014/main" id="{B8A10B21-52A7-9B99-BE50-34B2E67F154A}"/>
                </a:ext>
              </a:extLst>
            </p:cNvPr>
            <p:cNvSpPr/>
            <p:nvPr/>
          </p:nvSpPr>
          <p:spPr>
            <a:xfrm>
              <a:off x="7449496" y="2025561"/>
              <a:ext cx="1417320" cy="1092378"/>
            </a:xfrm>
            <a:prstGeom prst="homePlate">
              <a:avLst>
                <a:gd name="adj" fmla="val 51761"/>
              </a:avLst>
            </a:prstGeom>
            <a:solidFill>
              <a:schemeClr val="accent3">
                <a:lumMod val="60000"/>
                <a:lumOff val="4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600"/>
                </a:spcAft>
              </a:pPr>
              <a:r>
                <a:rPr lang="en-AU" sz="900" b="1" kern="100" dirty="0">
                  <a:effectLst/>
                  <a:latin typeface="Calibri" panose="020F0502020204030204" pitchFamily="34" charset="0"/>
                  <a:ea typeface="Calibri" panose="020F0502020204030204" pitchFamily="34" charset="0"/>
                </a:rPr>
                <a:t>As the CSP is a Living Document </a:t>
              </a:r>
              <a:r>
                <a:rPr lang="en-AU" sz="900" b="1" kern="100" dirty="0">
                  <a:solidFill>
                    <a:srgbClr val="2F5496"/>
                  </a:solidFill>
                  <a:effectLst/>
                  <a:latin typeface="Calibri" panose="020F0502020204030204" pitchFamily="34" charset="0"/>
                  <a:ea typeface="Calibri" panose="020F0502020204030204" pitchFamily="34" charset="0"/>
                </a:rPr>
                <a:t>ROLE THREE*</a:t>
              </a:r>
              <a:r>
                <a:rPr lang="en-AU" sz="900" kern="100" dirty="0">
                  <a:solidFill>
                    <a:srgbClr val="2F5496"/>
                  </a:solidFill>
                  <a:effectLst/>
                  <a:latin typeface="Calibri" panose="020F0502020204030204" pitchFamily="34" charset="0"/>
                  <a:ea typeface="Calibri" panose="020F0502020204030204" pitchFamily="34" charset="0"/>
                </a:rPr>
                <a:t> </a:t>
              </a:r>
              <a:r>
                <a:rPr lang="en-AU" sz="900" b="1" kern="100" dirty="0">
                  <a:solidFill>
                    <a:srgbClr val="000000"/>
                  </a:solidFill>
                  <a:effectLst/>
                  <a:latin typeface="Calibri" panose="020F0502020204030204" pitchFamily="34" charset="0"/>
                  <a:ea typeface="Calibri" panose="020F0502020204030204" pitchFamily="34" charset="0"/>
                </a:rPr>
                <a:t>REVIEWS and UPDATES CSP daily</a:t>
              </a:r>
              <a:endParaRPr lang="en-AU" sz="1200" kern="100" dirty="0">
                <a:effectLst/>
                <a:latin typeface="Times New Roman" panose="02020603050405020304" pitchFamily="18" charset="0"/>
                <a:ea typeface="Calibri" panose="020F0502020204030204" pitchFamily="34" charset="0"/>
              </a:endParaRPr>
            </a:p>
          </p:txBody>
        </p:sp>
        <p:sp>
          <p:nvSpPr>
            <p:cNvPr id="47" name="TextBox 46">
              <a:extLst>
                <a:ext uri="{FF2B5EF4-FFF2-40B4-BE49-F238E27FC236}">
                  <a16:creationId xmlns:a16="http://schemas.microsoft.com/office/drawing/2014/main" id="{66F40B12-2528-691C-FF6D-304898A5B055}"/>
                </a:ext>
              </a:extLst>
            </p:cNvPr>
            <p:cNvSpPr txBox="1"/>
            <p:nvPr/>
          </p:nvSpPr>
          <p:spPr>
            <a:xfrm>
              <a:off x="7174039" y="1691003"/>
              <a:ext cx="1137428"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AU" sz="1000" dirty="0">
                  <a:solidFill>
                    <a:prstClr val="white"/>
                  </a:solidFill>
                </a:rPr>
                <a:t>Role 3</a:t>
              </a:r>
              <a:endParaRPr kumimoji="0" lang="en-AU" sz="1000" b="0" i="0" u="none" strike="noStrike" kern="1200" cap="none" spc="0" normalizeH="0" baseline="0" noProof="0" dirty="0">
                <a:ln>
                  <a:noFill/>
                </a:ln>
                <a:solidFill>
                  <a:prstClr val="white"/>
                </a:solidFill>
                <a:effectLst/>
                <a:uLnTx/>
                <a:uFillTx/>
                <a:latin typeface="Arial" charset="0"/>
                <a:ea typeface="+mn-ea"/>
                <a:cs typeface="Arial" charset="0"/>
              </a:endParaRPr>
            </a:p>
          </p:txBody>
        </p:sp>
      </p:grpSp>
      <p:grpSp>
        <p:nvGrpSpPr>
          <p:cNvPr id="61" name="Group 60">
            <a:extLst>
              <a:ext uri="{FF2B5EF4-FFF2-40B4-BE49-F238E27FC236}">
                <a16:creationId xmlns:a16="http://schemas.microsoft.com/office/drawing/2014/main" id="{922A2894-3738-5090-6F37-28453587DB4E}"/>
              </a:ext>
            </a:extLst>
          </p:cNvPr>
          <p:cNvGrpSpPr/>
          <p:nvPr/>
        </p:nvGrpSpPr>
        <p:grpSpPr>
          <a:xfrm>
            <a:off x="426240" y="1058374"/>
            <a:ext cx="1572895" cy="3003324"/>
            <a:chOff x="426240" y="1058374"/>
            <a:chExt cx="1572895" cy="3003324"/>
          </a:xfrm>
        </p:grpSpPr>
        <p:grpSp>
          <p:nvGrpSpPr>
            <p:cNvPr id="3" name="Group 2">
              <a:extLst>
                <a:ext uri="{FF2B5EF4-FFF2-40B4-BE49-F238E27FC236}">
                  <a16:creationId xmlns:a16="http://schemas.microsoft.com/office/drawing/2014/main" id="{559F5747-A952-EAC8-FDB8-04C78BE3F499}"/>
                </a:ext>
              </a:extLst>
            </p:cNvPr>
            <p:cNvGrpSpPr/>
            <p:nvPr/>
          </p:nvGrpSpPr>
          <p:grpSpPr>
            <a:xfrm>
              <a:off x="426240" y="1347614"/>
              <a:ext cx="1572895" cy="2714084"/>
              <a:chOff x="-69113" y="1122631"/>
              <a:chExt cx="1580229" cy="2914114"/>
            </a:xfrm>
          </p:grpSpPr>
          <p:sp>
            <p:nvSpPr>
              <p:cNvPr id="5" name="Rectangle 4">
                <a:extLst>
                  <a:ext uri="{FF2B5EF4-FFF2-40B4-BE49-F238E27FC236}">
                    <a16:creationId xmlns:a16="http://schemas.microsoft.com/office/drawing/2014/main" id="{540C5AA2-821D-1CEC-50AA-08407041CD98}"/>
                  </a:ext>
                </a:extLst>
              </p:cNvPr>
              <p:cNvSpPr/>
              <p:nvPr/>
            </p:nvSpPr>
            <p:spPr>
              <a:xfrm>
                <a:off x="-69113" y="1122631"/>
                <a:ext cx="1580229" cy="2914114"/>
              </a:xfrm>
              <a:prstGeom prst="rect">
                <a:avLst/>
              </a:prstGeom>
              <a:solidFill>
                <a:schemeClr val="accent2">
                  <a:lumMod val="7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AU" sz="1200" kern="100" dirty="0">
                  <a:solidFill>
                    <a:schemeClr val="bg1"/>
                  </a:solidFill>
                  <a:effectLst/>
                  <a:latin typeface="Times New Roman" panose="02020603050405020304" pitchFamily="18" charset="0"/>
                  <a:ea typeface="Calibri" panose="020F0502020204030204" pitchFamily="34" charset="0"/>
                </a:endParaRPr>
              </a:p>
            </p:txBody>
          </p:sp>
          <p:sp>
            <p:nvSpPr>
              <p:cNvPr id="6" name="Rectangle 5">
                <a:extLst>
                  <a:ext uri="{FF2B5EF4-FFF2-40B4-BE49-F238E27FC236}">
                    <a16:creationId xmlns:a16="http://schemas.microsoft.com/office/drawing/2014/main" id="{52FF9406-E542-330F-43A2-1F48244BA14B}"/>
                  </a:ext>
                </a:extLst>
              </p:cNvPr>
              <p:cNvSpPr/>
              <p:nvPr/>
            </p:nvSpPr>
            <p:spPr>
              <a:xfrm>
                <a:off x="499" y="2146010"/>
                <a:ext cx="1442008" cy="364868"/>
              </a:xfrm>
              <a:prstGeom prst="rect">
                <a:avLst/>
              </a:prstGeom>
              <a:solidFill>
                <a:schemeClr val="accent5">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800" b="1" kern="100">
                    <a:solidFill>
                      <a:srgbClr val="000000"/>
                    </a:solidFill>
                    <a:effectLst/>
                    <a:latin typeface="Calibri" panose="020F0502020204030204" pitchFamily="34" charset="0"/>
                    <a:ea typeface="Calibri" panose="020F0502020204030204" pitchFamily="34" charset="0"/>
                  </a:rPr>
                  <a:t>Modify</a:t>
                </a:r>
                <a:r>
                  <a:rPr lang="en-AU" sz="800" b="1" kern="100">
                    <a:effectLst/>
                    <a:latin typeface="Calibri" panose="020F0502020204030204" pitchFamily="34" charset="0"/>
                    <a:ea typeface="Calibri" panose="020F0502020204030204" pitchFamily="34" charset="0"/>
                  </a:rPr>
                  <a:t> </a:t>
                </a:r>
                <a:r>
                  <a:rPr lang="en-AU" sz="800" b="1" kern="100">
                    <a:solidFill>
                      <a:srgbClr val="000000"/>
                    </a:solidFill>
                    <a:effectLst/>
                    <a:latin typeface="Calibri" panose="020F0502020204030204" pitchFamily="34" charset="0"/>
                    <a:ea typeface="Calibri" panose="020F0502020204030204" pitchFamily="34" charset="0"/>
                  </a:rPr>
                  <a:t>environment:</a:t>
                </a:r>
                <a:r>
                  <a:rPr lang="en-AU" sz="800" kern="100">
                    <a:solidFill>
                      <a:srgbClr val="000000"/>
                    </a:solidFill>
                    <a:effectLst/>
                    <a:latin typeface="Calibri" panose="020F0502020204030204" pitchFamily="34" charset="0"/>
                    <a:ea typeface="Calibri" panose="020F0502020204030204" pitchFamily="34" charset="0"/>
                  </a:rPr>
                  <a:t> single room, location, reduce noise</a:t>
                </a:r>
                <a:endParaRPr lang="en-AU" sz="1200" kern="100">
                  <a:effectLst/>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B64C8B09-72C3-A2D0-D9E0-2012D55CE4AA}"/>
                  </a:ext>
                </a:extLst>
              </p:cNvPr>
              <p:cNvSpPr/>
              <p:nvPr/>
            </p:nvSpPr>
            <p:spPr>
              <a:xfrm>
                <a:off x="236" y="3435592"/>
                <a:ext cx="1442271" cy="512690"/>
              </a:xfrm>
              <a:prstGeom prst="rect">
                <a:avLst/>
              </a:prstGeom>
              <a:solidFill>
                <a:schemeClr val="accent5">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800" b="1" kern="100">
                    <a:solidFill>
                      <a:srgbClr val="000000"/>
                    </a:solidFill>
                    <a:effectLst/>
                    <a:latin typeface="Calibri" panose="020F0502020204030204" pitchFamily="34" charset="0"/>
                    <a:ea typeface="Calibri" panose="020F0502020204030204" pitchFamily="34" charset="0"/>
                  </a:rPr>
                  <a:t>Dementia/delirium sensitive assessments:</a:t>
                </a:r>
                <a:r>
                  <a:rPr lang="en-AU" sz="800" kern="100">
                    <a:solidFill>
                      <a:srgbClr val="000000"/>
                    </a:solidFill>
                    <a:effectLst/>
                    <a:latin typeface="Calibri" panose="020F0502020204030204" pitchFamily="34" charset="0"/>
                    <a:ea typeface="Calibri" panose="020F0502020204030204" pitchFamily="34" charset="0"/>
                  </a:rPr>
                  <a:t> PAINAD, Abbey, PINCH-ME, ABC, NPI, MMSE</a:t>
                </a:r>
                <a:endParaRPr lang="en-AU" sz="1200" kern="100">
                  <a:effectLst/>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7C2B83F7-37DC-65C6-C572-99432F15AC5E}"/>
                  </a:ext>
                </a:extLst>
              </p:cNvPr>
              <p:cNvSpPr/>
              <p:nvPr/>
            </p:nvSpPr>
            <p:spPr>
              <a:xfrm>
                <a:off x="395" y="1636092"/>
                <a:ext cx="1441956" cy="454345"/>
              </a:xfrm>
              <a:prstGeom prst="rect">
                <a:avLst/>
              </a:prstGeom>
              <a:solidFill>
                <a:schemeClr val="accent5">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800" b="1" kern="100">
                    <a:solidFill>
                      <a:srgbClr val="000000"/>
                    </a:solidFill>
                    <a:effectLst/>
                    <a:latin typeface="Calibri" panose="020F0502020204030204" pitchFamily="34" charset="0"/>
                    <a:ea typeface="Calibri" panose="020F0502020204030204" pitchFamily="34" charset="0"/>
                  </a:rPr>
                  <a:t>Risk alerts:</a:t>
                </a:r>
                <a:r>
                  <a:rPr lang="en-AU" sz="800" kern="100">
                    <a:solidFill>
                      <a:srgbClr val="000000"/>
                    </a:solidFill>
                    <a:effectLst/>
                    <a:latin typeface="Calibri" panose="020F0502020204030204" pitchFamily="34" charset="0"/>
                    <a:ea typeface="Calibri" panose="020F0502020204030204" pitchFamily="34" charset="0"/>
                  </a:rPr>
                  <a:t> mobility, swallow, wandering, skin,</a:t>
                </a:r>
                <a:endParaRPr lang="en-AU" sz="1200" kern="100">
                  <a:effectLst/>
                  <a:latin typeface="Times New Roman" panose="02020603050405020304" pitchFamily="18" charset="0"/>
                  <a:ea typeface="Calibri" panose="020F0502020204030204" pitchFamily="34" charset="0"/>
                </a:endParaRPr>
              </a:p>
            </p:txBody>
          </p:sp>
          <p:sp>
            <p:nvSpPr>
              <p:cNvPr id="9" name="Rectangle 8">
                <a:extLst>
                  <a:ext uri="{FF2B5EF4-FFF2-40B4-BE49-F238E27FC236}">
                    <a16:creationId xmlns:a16="http://schemas.microsoft.com/office/drawing/2014/main" id="{59550EFE-0B1D-2010-003C-F83E3945EE96}"/>
                  </a:ext>
                </a:extLst>
              </p:cNvPr>
              <p:cNvSpPr/>
              <p:nvPr/>
            </p:nvSpPr>
            <p:spPr>
              <a:xfrm>
                <a:off x="395" y="2569261"/>
                <a:ext cx="1442112" cy="364870"/>
              </a:xfrm>
              <a:prstGeom prst="rect">
                <a:avLst/>
              </a:prstGeom>
              <a:solidFill>
                <a:schemeClr val="accent5">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800" b="1" kern="100">
                    <a:solidFill>
                      <a:srgbClr val="000000"/>
                    </a:solidFill>
                    <a:effectLst/>
                    <a:latin typeface="Calibri" panose="020F0502020204030204" pitchFamily="34" charset="0"/>
                    <a:ea typeface="Calibri" panose="020F0502020204030204" pitchFamily="34" charset="0"/>
                  </a:rPr>
                  <a:t>Biography:</a:t>
                </a:r>
                <a:r>
                  <a:rPr lang="en-AU" sz="800" kern="100">
                    <a:solidFill>
                      <a:srgbClr val="000000"/>
                    </a:solidFill>
                    <a:effectLst/>
                    <a:latin typeface="Calibri" panose="020F0502020204030204" pitchFamily="34" charset="0"/>
                    <a:ea typeface="Calibri" panose="020F0502020204030204" pitchFamily="34" charset="0"/>
                  </a:rPr>
                  <a:t> Sunflower, ‘This is me’, ‘All about me’, Top-5</a:t>
                </a:r>
                <a:endParaRPr lang="en-AU" sz="1200" kern="100">
                  <a:effectLst/>
                  <a:latin typeface="Times New Roman" panose="02020603050405020304" pitchFamily="18" charset="0"/>
                  <a:ea typeface="Calibri" panose="020F0502020204030204" pitchFamily="34" charset="0"/>
                </a:endParaRPr>
              </a:p>
            </p:txBody>
          </p:sp>
          <p:sp>
            <p:nvSpPr>
              <p:cNvPr id="10" name="Rectangle 9">
                <a:extLst>
                  <a:ext uri="{FF2B5EF4-FFF2-40B4-BE49-F238E27FC236}">
                    <a16:creationId xmlns:a16="http://schemas.microsoft.com/office/drawing/2014/main" id="{B662D95B-CB8A-9839-89CD-7806145C7F54}"/>
                  </a:ext>
                </a:extLst>
              </p:cNvPr>
              <p:cNvSpPr/>
              <p:nvPr/>
            </p:nvSpPr>
            <p:spPr>
              <a:xfrm>
                <a:off x="-5867" y="2998595"/>
                <a:ext cx="1441957" cy="374469"/>
              </a:xfrm>
              <a:prstGeom prst="rect">
                <a:avLst/>
              </a:prstGeom>
              <a:solidFill>
                <a:schemeClr val="accent5">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800" b="1" kern="100">
                    <a:solidFill>
                      <a:srgbClr val="000000"/>
                    </a:solidFill>
                    <a:effectLst/>
                    <a:latin typeface="Calibri" panose="020F0502020204030204" pitchFamily="34" charset="0"/>
                    <a:ea typeface="Calibri" panose="020F0502020204030204" pitchFamily="34" charset="0"/>
                  </a:rPr>
                  <a:t>Supportive</a:t>
                </a:r>
                <a:r>
                  <a:rPr lang="en-AU" sz="800" b="1" kern="100">
                    <a:solidFill>
                      <a:srgbClr val="FFFFFF"/>
                    </a:solidFill>
                    <a:effectLst/>
                    <a:latin typeface="Calibri" panose="020F0502020204030204" pitchFamily="34" charset="0"/>
                    <a:ea typeface="Calibri" panose="020F0502020204030204" pitchFamily="34" charset="0"/>
                  </a:rPr>
                  <a:t> </a:t>
                </a:r>
                <a:r>
                  <a:rPr lang="en-AU" sz="800" b="1" kern="100">
                    <a:solidFill>
                      <a:srgbClr val="000000"/>
                    </a:solidFill>
                    <a:effectLst/>
                    <a:latin typeface="Calibri" panose="020F0502020204030204" pitchFamily="34" charset="0"/>
                    <a:ea typeface="Calibri" panose="020F0502020204030204" pitchFamily="34" charset="0"/>
                  </a:rPr>
                  <a:t>things</a:t>
                </a:r>
                <a:r>
                  <a:rPr lang="en-AU" sz="800" kern="100">
                    <a:solidFill>
                      <a:srgbClr val="000000"/>
                    </a:solidFill>
                    <a:effectLst/>
                    <a:latin typeface="Calibri" panose="020F0502020204030204" pitchFamily="34" charset="0"/>
                    <a:ea typeface="Calibri" panose="020F0502020204030204" pitchFamily="34" charset="0"/>
                  </a:rPr>
                  <a:t>: mobility aids, sensory aids, leisure aids </a:t>
                </a:r>
                <a:r>
                  <a:rPr lang="en-AU" sz="800" kern="100">
                    <a:solidFill>
                      <a:srgbClr val="FFFFFF"/>
                    </a:solidFill>
                    <a:effectLst/>
                    <a:latin typeface="Calibri" panose="020F0502020204030204" pitchFamily="34" charset="0"/>
                    <a:ea typeface="Calibri" panose="020F0502020204030204" pitchFamily="34" charset="0"/>
                  </a:rPr>
                  <a:t> </a:t>
                </a:r>
                <a:endParaRPr lang="en-AU" sz="1200" kern="100">
                  <a:effectLst/>
                  <a:latin typeface="Times New Roman" panose="02020603050405020304" pitchFamily="18" charset="0"/>
                  <a:ea typeface="Calibri" panose="020F0502020204030204" pitchFamily="34" charset="0"/>
                </a:endParaRPr>
              </a:p>
            </p:txBody>
          </p:sp>
          <p:sp>
            <p:nvSpPr>
              <p:cNvPr id="11" name="Rectangle 10">
                <a:extLst>
                  <a:ext uri="{FF2B5EF4-FFF2-40B4-BE49-F238E27FC236}">
                    <a16:creationId xmlns:a16="http://schemas.microsoft.com/office/drawing/2014/main" id="{266361AD-6FE6-1133-33E9-29058CDA2108}"/>
                  </a:ext>
                </a:extLst>
              </p:cNvPr>
              <p:cNvSpPr/>
              <p:nvPr/>
            </p:nvSpPr>
            <p:spPr>
              <a:xfrm>
                <a:off x="238" y="1201725"/>
                <a:ext cx="1442112" cy="364868"/>
              </a:xfrm>
              <a:prstGeom prst="rect">
                <a:avLst/>
              </a:prstGeom>
              <a:solidFill>
                <a:schemeClr val="accent5">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800" b="1" kern="100">
                    <a:solidFill>
                      <a:srgbClr val="000000"/>
                    </a:solidFill>
                    <a:effectLst/>
                    <a:latin typeface="Calibri" panose="020F0502020204030204" pitchFamily="34" charset="0"/>
                    <a:ea typeface="Calibri" panose="020F0502020204030204" pitchFamily="34" charset="0"/>
                  </a:rPr>
                  <a:t>Delirium screening:</a:t>
                </a:r>
                <a:r>
                  <a:rPr lang="en-AU" sz="800" kern="100">
                    <a:solidFill>
                      <a:srgbClr val="000000"/>
                    </a:solidFill>
                    <a:effectLst/>
                    <a:latin typeface="Calibri" panose="020F0502020204030204" pitchFamily="34" charset="0"/>
                    <a:ea typeface="Calibri" panose="020F0502020204030204" pitchFamily="34" charset="0"/>
                  </a:rPr>
                  <a:t> 4AT, 3D-CAM, CAM, DEMS</a:t>
                </a:r>
                <a:endParaRPr lang="en-AU" sz="1200" kern="100">
                  <a:effectLst/>
                  <a:latin typeface="Times New Roman" panose="02020603050405020304" pitchFamily="18" charset="0"/>
                  <a:ea typeface="Calibri" panose="020F0502020204030204" pitchFamily="34" charset="0"/>
                </a:endParaRPr>
              </a:p>
            </p:txBody>
          </p:sp>
        </p:grpSp>
        <p:sp>
          <p:nvSpPr>
            <p:cNvPr id="48" name="TextBox 47">
              <a:extLst>
                <a:ext uri="{FF2B5EF4-FFF2-40B4-BE49-F238E27FC236}">
                  <a16:creationId xmlns:a16="http://schemas.microsoft.com/office/drawing/2014/main" id="{20324227-A37B-6570-E988-2ABB62FA9F39}"/>
                </a:ext>
              </a:extLst>
            </p:cNvPr>
            <p:cNvSpPr txBox="1"/>
            <p:nvPr/>
          </p:nvSpPr>
          <p:spPr>
            <a:xfrm>
              <a:off x="638110" y="1058374"/>
              <a:ext cx="1137428"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Arial" charset="0"/>
                  <a:ea typeface="+mn-ea"/>
                  <a:cs typeface="Arial" charset="0"/>
                </a:rPr>
                <a:t>Bundle of care </a:t>
              </a:r>
            </a:p>
          </p:txBody>
        </p:sp>
      </p:grpSp>
    </p:spTree>
    <p:custDataLst>
      <p:tags r:id="rId1"/>
    </p:custDataLst>
    <p:extLst>
      <p:ext uri="{BB962C8B-B14F-4D97-AF65-F5344CB8AC3E}">
        <p14:creationId xmlns:p14="http://schemas.microsoft.com/office/powerpoint/2010/main" val="201675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059DCC8-EC02-7446-6750-0BF8CE5897AF}"/>
              </a:ext>
            </a:extLst>
          </p:cNvPr>
          <p:cNvGrpSpPr/>
          <p:nvPr/>
        </p:nvGrpSpPr>
        <p:grpSpPr>
          <a:xfrm>
            <a:off x="1331640" y="195486"/>
            <a:ext cx="6780126" cy="5174702"/>
            <a:chOff x="-880976" y="-19144"/>
            <a:chExt cx="6780126" cy="5174702"/>
          </a:xfrm>
        </p:grpSpPr>
        <p:grpSp>
          <p:nvGrpSpPr>
            <p:cNvPr id="20" name="Group 19">
              <a:extLst>
                <a:ext uri="{FF2B5EF4-FFF2-40B4-BE49-F238E27FC236}">
                  <a16:creationId xmlns:a16="http://schemas.microsoft.com/office/drawing/2014/main" id="{13502915-4E3E-6D3C-7297-6D2E5ABA3409}"/>
                </a:ext>
              </a:extLst>
            </p:cNvPr>
            <p:cNvGrpSpPr/>
            <p:nvPr/>
          </p:nvGrpSpPr>
          <p:grpSpPr>
            <a:xfrm>
              <a:off x="1" y="0"/>
              <a:ext cx="4684564" cy="4687813"/>
              <a:chOff x="-57149" y="76200"/>
              <a:chExt cx="4684564" cy="4687813"/>
            </a:xfrm>
          </p:grpSpPr>
          <p:sp>
            <p:nvSpPr>
              <p:cNvPr id="30" name="Rectangle 29">
                <a:extLst>
                  <a:ext uri="{FF2B5EF4-FFF2-40B4-BE49-F238E27FC236}">
                    <a16:creationId xmlns:a16="http://schemas.microsoft.com/office/drawing/2014/main" id="{D983C480-3B60-4BA8-D7FE-80176FB12B68}"/>
                  </a:ext>
                </a:extLst>
              </p:cNvPr>
              <p:cNvSpPr/>
              <p:nvPr/>
            </p:nvSpPr>
            <p:spPr>
              <a:xfrm>
                <a:off x="-57149" y="76200"/>
                <a:ext cx="4684564" cy="4687813"/>
              </a:xfrm>
              <a:prstGeom prst="rect">
                <a:avLst/>
              </a:prstGeom>
              <a:solidFill>
                <a:schemeClr val="bg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1" name="Text Box 54">
                <a:extLst>
                  <a:ext uri="{FF2B5EF4-FFF2-40B4-BE49-F238E27FC236}">
                    <a16:creationId xmlns:a16="http://schemas.microsoft.com/office/drawing/2014/main" id="{7E2F42B2-9133-4548-8FD7-EF65735E8C84}"/>
                  </a:ext>
                </a:extLst>
              </p:cNvPr>
              <p:cNvSpPr txBox="1">
                <a:spLocks noChangeArrowheads="1"/>
              </p:cNvSpPr>
              <p:nvPr/>
            </p:nvSpPr>
            <p:spPr bwMode="auto">
              <a:xfrm>
                <a:off x="0" y="2269490"/>
                <a:ext cx="4267374" cy="6858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Key Care Issues</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[outline key cognitive deficit/functional deficit/responsive behaviour/ psychological symptom that is complicating care]  </a:t>
                </a: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[outline key cognitive deficit/functional deficit/</a:t>
                </a:r>
                <a:r>
                  <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responsive behaviour /psychological symptom]  </a:t>
                </a:r>
              </a:p>
              <a:p>
                <a:pPr marL="270510" marR="0" lvl="0" indent="-228600" defTabSz="914400" eaLnBrk="1" fontAlgn="auto" latinLnBrk="0" hangingPunct="1">
                  <a:lnSpc>
                    <a:spcPct val="100000"/>
                  </a:lnSpc>
                  <a:spcBef>
                    <a:spcPts val="0"/>
                  </a:spcBef>
                  <a:spcAft>
                    <a:spcPts val="60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[outline key cognitive deficit/functional deficit/</a:t>
                </a:r>
                <a:r>
                  <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responsive behaviour /psychological symptom]  </a:t>
                </a:r>
              </a:p>
              <a:p>
                <a:pPr marL="0" marR="0" lvl="0" indent="0" defTabSz="914400" eaLnBrk="1" fontAlgn="auto" latinLnBrk="0" hangingPunct="1">
                  <a:lnSpc>
                    <a:spcPct val="100000"/>
                  </a:lnSpc>
                  <a:spcBef>
                    <a:spcPts val="60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[provide a short paragraph of three-to-four sentences describing how the symptoms are manifested] </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4191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rPr>
                  <a:t> </a:t>
                </a:r>
              </a:p>
            </p:txBody>
          </p:sp>
        </p:grpSp>
        <p:grpSp>
          <p:nvGrpSpPr>
            <p:cNvPr id="21" name="Group 20">
              <a:extLst>
                <a:ext uri="{FF2B5EF4-FFF2-40B4-BE49-F238E27FC236}">
                  <a16:creationId xmlns:a16="http://schemas.microsoft.com/office/drawing/2014/main" id="{F2C948D1-BC6A-4E08-9B5B-8CD6D98B23A3}"/>
                </a:ext>
              </a:extLst>
            </p:cNvPr>
            <p:cNvGrpSpPr/>
            <p:nvPr/>
          </p:nvGrpSpPr>
          <p:grpSpPr>
            <a:xfrm>
              <a:off x="-880976" y="-19144"/>
              <a:ext cx="6780126" cy="5174702"/>
              <a:chOff x="-938126" y="-97249"/>
              <a:chExt cx="6780126" cy="5174702"/>
            </a:xfrm>
          </p:grpSpPr>
          <p:sp>
            <p:nvSpPr>
              <p:cNvPr id="22" name="Text Box 2">
                <a:extLst>
                  <a:ext uri="{FF2B5EF4-FFF2-40B4-BE49-F238E27FC236}">
                    <a16:creationId xmlns:a16="http://schemas.microsoft.com/office/drawing/2014/main" id="{62F00DAC-FE4B-4A55-6B00-706337B0987D}"/>
                  </a:ext>
                </a:extLst>
              </p:cNvPr>
              <p:cNvSpPr txBox="1">
                <a:spLocks noChangeArrowheads="1"/>
              </p:cNvSpPr>
              <p:nvPr/>
            </p:nvSpPr>
            <p:spPr bwMode="auto">
              <a:xfrm>
                <a:off x="77152" y="1129031"/>
                <a:ext cx="4190222" cy="49593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Preferences/daily routine</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[write a short, no more than 10-sentence paragraph describing daily patterns and routines from waking through to bedtime. Include instruction about main preferences/needs/risks relating to food, hygiene, communication, sensory aids and mobility. Save leisure preferences for the following section]   </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23" name="Text Box 2">
                <a:extLst>
                  <a:ext uri="{FF2B5EF4-FFF2-40B4-BE49-F238E27FC236}">
                    <a16:creationId xmlns:a16="http://schemas.microsoft.com/office/drawing/2014/main" id="{49D43632-43E5-B926-62CF-96FD42BBDD7A}"/>
                  </a:ext>
                </a:extLst>
              </p:cNvPr>
              <p:cNvSpPr txBox="1">
                <a:spLocks noChangeArrowheads="1"/>
              </p:cNvSpPr>
              <p:nvPr/>
            </p:nvSpPr>
            <p:spPr bwMode="auto">
              <a:xfrm>
                <a:off x="1905" y="255905"/>
                <a:ext cx="4481493" cy="521336"/>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Current medical issues:</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180975" marR="0" lvl="0" indent="-180975"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[one/two sentences that capture the reason for admission, where they live and primary illness/treatments]</a:t>
                </a:r>
              </a:p>
              <a:p>
                <a:pPr marL="180975" marR="0" lvl="0" indent="-180975"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[one sentence that outlines specific responsive behaviours and psychological symptoms and key risks] </a:t>
                </a:r>
              </a:p>
              <a:p>
                <a:pPr marL="180975" marR="0" lvl="0" indent="-180975" defTabSz="91440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[one statement related to goal of care/discharge goals]    </a:t>
                </a:r>
              </a:p>
            </p:txBody>
          </p:sp>
          <p:sp>
            <p:nvSpPr>
              <p:cNvPr id="24" name="Text Box 2">
                <a:extLst>
                  <a:ext uri="{FF2B5EF4-FFF2-40B4-BE49-F238E27FC236}">
                    <a16:creationId xmlns:a16="http://schemas.microsoft.com/office/drawing/2014/main" id="{B151B67D-4DAF-BB04-44C1-D784973FABF9}"/>
                  </a:ext>
                </a:extLst>
              </p:cNvPr>
              <p:cNvSpPr txBox="1">
                <a:spLocks noChangeArrowheads="1"/>
              </p:cNvSpPr>
              <p:nvPr/>
            </p:nvSpPr>
            <p:spPr bwMode="auto">
              <a:xfrm>
                <a:off x="0" y="715645"/>
                <a:ext cx="4267374" cy="6858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Biography: </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[write a simple four-to-five sentence paragraph capturing the person’s significant biographical information, starting with where they were born and grew up, profession, family, major life interests/events] </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25" name="Text Box 2">
                <a:extLst>
                  <a:ext uri="{FF2B5EF4-FFF2-40B4-BE49-F238E27FC236}">
                    <a16:creationId xmlns:a16="http://schemas.microsoft.com/office/drawing/2014/main" id="{10CBB836-67D0-74DC-E17D-8E981723CB4F}"/>
                  </a:ext>
                </a:extLst>
              </p:cNvPr>
              <p:cNvSpPr txBox="1">
                <a:spLocks noChangeArrowheads="1"/>
              </p:cNvSpPr>
              <p:nvPr/>
            </p:nvSpPr>
            <p:spPr bwMode="auto">
              <a:xfrm>
                <a:off x="-938126" y="-97249"/>
                <a:ext cx="6143625" cy="44196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8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COGNTION SUPPORT PLAN</a:t>
                </a:r>
                <a:endParaRPr kumimoji="0" lang="en-AU" sz="8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8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[Insert: Preferred name]</a:t>
                </a:r>
                <a:endParaRPr kumimoji="0" lang="en-AU" sz="8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26" name="Text Box 2">
                <a:extLst>
                  <a:ext uri="{FF2B5EF4-FFF2-40B4-BE49-F238E27FC236}">
                    <a16:creationId xmlns:a16="http://schemas.microsoft.com/office/drawing/2014/main" id="{F684DB56-64AD-90E9-EF29-C730E7730009}"/>
                  </a:ext>
                </a:extLst>
              </p:cNvPr>
              <p:cNvSpPr txBox="1">
                <a:spLocks noChangeArrowheads="1"/>
              </p:cNvSpPr>
              <p:nvPr/>
            </p:nvSpPr>
            <p:spPr bwMode="auto">
              <a:xfrm>
                <a:off x="47625" y="1699895"/>
                <a:ext cx="4219749" cy="93091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Leisure/Recreation</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180975" marR="0" lvl="0" indent="-180975"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[outline activity]</a:t>
                </a:r>
              </a:p>
              <a:p>
                <a:pPr marL="180975" marR="0" lvl="0" indent="-180975"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[outline activity]   </a:t>
                </a:r>
              </a:p>
              <a:p>
                <a:pPr marL="180975" marR="0" lvl="0" indent="-180975" defTabSz="91440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[outline activity</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grpSp>
            <p:nvGrpSpPr>
              <p:cNvPr id="27" name="Group 26">
                <a:extLst>
                  <a:ext uri="{FF2B5EF4-FFF2-40B4-BE49-F238E27FC236}">
                    <a16:creationId xmlns:a16="http://schemas.microsoft.com/office/drawing/2014/main" id="{75B56213-81CD-7FC1-2416-7ABB28F2629F}"/>
                  </a:ext>
                </a:extLst>
              </p:cNvPr>
              <p:cNvGrpSpPr/>
              <p:nvPr/>
            </p:nvGrpSpPr>
            <p:grpSpPr>
              <a:xfrm>
                <a:off x="0" y="2893060"/>
                <a:ext cx="5842000" cy="2184393"/>
                <a:chOff x="-114300" y="-1926590"/>
                <a:chExt cx="5842000" cy="2184393"/>
              </a:xfrm>
            </p:grpSpPr>
            <p:sp>
              <p:nvSpPr>
                <p:cNvPr id="28" name="Text Box 62">
                  <a:extLst>
                    <a:ext uri="{FF2B5EF4-FFF2-40B4-BE49-F238E27FC236}">
                      <a16:creationId xmlns:a16="http://schemas.microsoft.com/office/drawing/2014/main" id="{FB37800C-F746-A312-C646-F59CDCD58404}"/>
                    </a:ext>
                  </a:extLst>
                </p:cNvPr>
                <p:cNvSpPr txBox="1">
                  <a:spLocks noChangeArrowheads="1"/>
                </p:cNvSpPr>
                <p:nvPr/>
              </p:nvSpPr>
              <p:spPr bwMode="auto">
                <a:xfrm>
                  <a:off x="-37148" y="-1926590"/>
                  <a:ext cx="4190222" cy="847091"/>
                </a:xfrm>
                <a:prstGeom prst="rect">
                  <a:avLst/>
                </a:prstGeom>
                <a:noFill/>
                <a:ln w="9525">
                  <a:solidFill>
                    <a:sysClr val="windowText" lastClr="000000"/>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Key strategies</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[key strategy or script to use in care to alleviate symptoms; no more 6-7]. </a:t>
                  </a: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[key strategy or script to use in care to alleviate symptoms; no more 5-6]. </a:t>
                  </a: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[key strategy or script to use in care to alleviate symptoms; no more 5-6]. </a:t>
                  </a: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[key strategy or script to use in care to alleviate symptoms; no more 5-6]. </a:t>
                  </a: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[key strategy or script to use in care to alleviate symptoms; no more 5-6]. </a:t>
                  </a: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[key strategy or script to use in care to alleviate symptoms; no more 5-6]. </a:t>
                  </a:r>
                </a:p>
                <a:p>
                  <a:pPr marL="270510" marR="0" lvl="0" indent="-228600" defTabSz="914400" eaLnBrk="1" fontAlgn="auto" latinLnBrk="0" hangingPunct="1">
                    <a:lnSpc>
                      <a:spcPct val="100000"/>
                    </a:lnSpc>
                    <a:spcBef>
                      <a:spcPts val="0"/>
                    </a:spcBef>
                    <a:spcAft>
                      <a:spcPts val="60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[key strategy or script to use in care to alleviate symptoms; no more 5-6]. </a:t>
                  </a:r>
                </a:p>
              </p:txBody>
            </p:sp>
            <p:sp>
              <p:nvSpPr>
                <p:cNvPr id="29" name="Text Box 63">
                  <a:extLst>
                    <a:ext uri="{FF2B5EF4-FFF2-40B4-BE49-F238E27FC236}">
                      <a16:creationId xmlns:a16="http://schemas.microsoft.com/office/drawing/2014/main" id="{FA1345CE-06EE-85A8-DC91-AC5C067BF49B}"/>
                    </a:ext>
                  </a:extLst>
                </p:cNvPr>
                <p:cNvSpPr txBox="1">
                  <a:spLocks noChangeArrowheads="1"/>
                </p:cNvSpPr>
                <p:nvPr/>
              </p:nvSpPr>
              <p:spPr bwMode="auto">
                <a:xfrm>
                  <a:off x="-114300" y="-1040787"/>
                  <a:ext cx="5842000" cy="129859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Pharmacological Management</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Prioritize non-pharmacological management (e.g., re-direction, orientation aids, address pain)</a:t>
                  </a:r>
                </a:p>
                <a:p>
                  <a:pPr marL="27051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Pharmacological options:   </a:t>
                  </a:r>
                </a:p>
                <a:p>
                  <a:pPr marL="91440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AU" sz="600" b="0" i="0" u="none" strike="noStrike" kern="1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st</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line: [outline, usually analgesia]</a:t>
                  </a:r>
                </a:p>
                <a:p>
                  <a:pPr marL="91440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AU" sz="600" b="0" i="0" u="none" strike="noStrike" kern="1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nd</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line: [outline, usually oral route]</a:t>
                  </a:r>
                </a:p>
                <a:p>
                  <a:pPr marL="914400" marR="0" lvl="0" indent="-22860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3</a:t>
                  </a:r>
                  <a:r>
                    <a:rPr kumimoji="0" lang="en-AU" sz="600" b="0" i="0" u="none" strike="noStrike" kern="1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rd</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line: [outline, usually oral route]</a:t>
                  </a:r>
                </a:p>
                <a:p>
                  <a:pPr marL="914400" marR="0" lvl="0" indent="-228600" defTabSz="914400" eaLnBrk="1" fontAlgn="auto" latinLnBrk="0" hangingPunct="1">
                    <a:lnSpc>
                      <a:spcPct val="100000"/>
                    </a:lnSpc>
                    <a:spcBef>
                      <a:spcPts val="0"/>
                    </a:spcBef>
                    <a:spcAft>
                      <a:spcPts val="60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4</a:t>
                  </a:r>
                  <a:r>
                    <a:rPr kumimoji="0" lang="en-AU" sz="600" b="0" i="0" u="none" strike="noStrike" kern="1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line: [parenteral option]</a:t>
                  </a:r>
                </a:p>
              </p:txBody>
            </p:sp>
          </p:grpSp>
        </p:grpSp>
      </p:grpSp>
    </p:spTree>
    <p:extLst>
      <p:ext uri="{BB962C8B-B14F-4D97-AF65-F5344CB8AC3E}">
        <p14:creationId xmlns:p14="http://schemas.microsoft.com/office/powerpoint/2010/main" val="311563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E330E69-8787-CA0E-3079-9F4CEE8A1ADA}"/>
              </a:ext>
            </a:extLst>
          </p:cNvPr>
          <p:cNvGrpSpPr/>
          <p:nvPr/>
        </p:nvGrpSpPr>
        <p:grpSpPr>
          <a:xfrm>
            <a:off x="2466749" y="74737"/>
            <a:ext cx="4295948" cy="4994025"/>
            <a:chOff x="0" y="0"/>
            <a:chExt cx="6143625" cy="7389077"/>
          </a:xfrm>
        </p:grpSpPr>
        <p:sp>
          <p:nvSpPr>
            <p:cNvPr id="5" name="Text Box 2">
              <a:extLst>
                <a:ext uri="{FF2B5EF4-FFF2-40B4-BE49-F238E27FC236}">
                  <a16:creationId xmlns:a16="http://schemas.microsoft.com/office/drawing/2014/main" id="{A8783D6E-47CA-E27C-B760-D830F020C539}"/>
                </a:ext>
              </a:extLst>
            </p:cNvPr>
            <p:cNvSpPr txBox="1">
              <a:spLocks noChangeArrowheads="1"/>
            </p:cNvSpPr>
            <p:nvPr/>
          </p:nvSpPr>
          <p:spPr bwMode="auto">
            <a:xfrm>
              <a:off x="66675" y="390526"/>
              <a:ext cx="5790786" cy="749162"/>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Current medical issues:</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92075" marR="0" lvl="0" indent="-92075" defTabSz="91440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XX was admitted from RACF due to increased anxiety, paranoia, agitation, resistance to care, vocal and physical aggression in the setting of Alzheimer’s disease. XX has involved in frequent episodes of threatening behaviour several weeks prior to admission.  These behaviours involved sustained focus on specific staff or co-residents and have decreased in hospital after care strategies outlined below have been employed. XX is awaiting placement to new facility.  </a:t>
              </a:r>
            </a:p>
          </p:txBody>
        </p:sp>
        <p:grpSp>
          <p:nvGrpSpPr>
            <p:cNvPr id="6" name="Group 5">
              <a:extLst>
                <a:ext uri="{FF2B5EF4-FFF2-40B4-BE49-F238E27FC236}">
                  <a16:creationId xmlns:a16="http://schemas.microsoft.com/office/drawing/2014/main" id="{E1B3F765-086E-0210-F297-77047C688D31}"/>
                </a:ext>
              </a:extLst>
            </p:cNvPr>
            <p:cNvGrpSpPr/>
            <p:nvPr/>
          </p:nvGrpSpPr>
          <p:grpSpPr>
            <a:xfrm>
              <a:off x="0" y="0"/>
              <a:ext cx="6143625" cy="7389077"/>
              <a:chOff x="0" y="0"/>
              <a:chExt cx="6143625" cy="7389077"/>
            </a:xfrm>
          </p:grpSpPr>
          <p:sp>
            <p:nvSpPr>
              <p:cNvPr id="7" name="Rectangle 6">
                <a:extLst>
                  <a:ext uri="{FF2B5EF4-FFF2-40B4-BE49-F238E27FC236}">
                    <a16:creationId xmlns:a16="http://schemas.microsoft.com/office/drawing/2014/main" id="{FB022A84-98FC-ECE4-F48A-FCC76CECBE5C}"/>
                  </a:ext>
                </a:extLst>
              </p:cNvPr>
              <p:cNvSpPr/>
              <p:nvPr/>
            </p:nvSpPr>
            <p:spPr>
              <a:xfrm>
                <a:off x="0" y="1"/>
                <a:ext cx="5857461" cy="7389076"/>
              </a:xfrm>
              <a:prstGeom prst="rect">
                <a:avLst/>
              </a:prstGeom>
              <a:solidFill>
                <a:schemeClr val="bg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
            <p:nvSpPr>
              <p:cNvPr id="8" name="Text Box 2">
                <a:extLst>
                  <a:ext uri="{FF2B5EF4-FFF2-40B4-BE49-F238E27FC236}">
                    <a16:creationId xmlns:a16="http://schemas.microsoft.com/office/drawing/2014/main" id="{B0A6543D-D9A6-6D23-40B9-5C4DC9FDCCB5}"/>
                  </a:ext>
                </a:extLst>
              </p:cNvPr>
              <p:cNvSpPr txBox="1">
                <a:spLocks noChangeArrowheads="1"/>
              </p:cNvSpPr>
              <p:nvPr/>
            </p:nvSpPr>
            <p:spPr bwMode="auto">
              <a:xfrm>
                <a:off x="213598" y="1745744"/>
                <a:ext cx="5453270" cy="7637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Preferences/daily routine</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XX wakes at about 6am. She enjoys reading the paper each morning. XX will often read the TV guide and choose a program to watch later in the day.  She enjoys gardening and completing domestic tasks in the afternoon. XX can complete all of her personal cares independently and highly values her personal space and independence.  She likes to read in her bed before sleeping and usually falls asleep at 9pm </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9" name="Text Box 206">
                <a:extLst>
                  <a:ext uri="{FF2B5EF4-FFF2-40B4-BE49-F238E27FC236}">
                    <a16:creationId xmlns:a16="http://schemas.microsoft.com/office/drawing/2014/main" id="{B5D19557-A174-505C-6DA3-B4AB27056956}"/>
                  </a:ext>
                </a:extLst>
              </p:cNvPr>
              <p:cNvSpPr txBox="1">
                <a:spLocks noChangeArrowheads="1"/>
              </p:cNvSpPr>
              <p:nvPr/>
            </p:nvSpPr>
            <p:spPr bwMode="auto">
              <a:xfrm>
                <a:off x="89864" y="3693633"/>
                <a:ext cx="5645011" cy="655319"/>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Key care Issues</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90488" marR="0" lvl="0" indent="-90488" defTabSz="914400" eaLnBrk="1" fontAlgn="auto" latinLnBrk="0" hangingPunct="1">
                  <a:lnSpc>
                    <a:spcPct val="100000"/>
                  </a:lnSpc>
                  <a:spcBef>
                    <a:spcPts val="0"/>
                  </a:spcBef>
                  <a:spcAft>
                    <a:spcPts val="0"/>
                  </a:spcAft>
                  <a:buClrTx/>
                  <a:buSzTx/>
                  <a:buFont typeface="+mj-lt"/>
                  <a:buAutoNum type="arabicParen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Paranoia and delusions</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0488" marR="0" lvl="0" indent="-90488" defTabSz="914400" eaLnBrk="1" fontAlgn="auto" latinLnBrk="0" hangingPunct="1">
                  <a:lnSpc>
                    <a:spcPct val="100000"/>
                  </a:lnSpc>
                  <a:spcBef>
                    <a:spcPts val="0"/>
                  </a:spcBef>
                  <a:spcAft>
                    <a:spcPts val="600"/>
                  </a:spcAft>
                  <a:buClrTx/>
                  <a:buSzTx/>
                  <a:buFont typeface="+mj-lt"/>
                  <a:buAutoNum type="arabicParen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Verbal and physical aggression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rPr>
                  <a:t> </a:t>
                </a:r>
              </a:p>
            </p:txBody>
          </p:sp>
          <p:sp>
            <p:nvSpPr>
              <p:cNvPr id="10" name="Text Box 2">
                <a:extLst>
                  <a:ext uri="{FF2B5EF4-FFF2-40B4-BE49-F238E27FC236}">
                    <a16:creationId xmlns:a16="http://schemas.microsoft.com/office/drawing/2014/main" id="{43566DDB-176E-ED10-7969-B8AE4689C999}"/>
                  </a:ext>
                </a:extLst>
              </p:cNvPr>
              <p:cNvSpPr txBox="1">
                <a:spLocks noChangeArrowheads="1"/>
              </p:cNvSpPr>
              <p:nvPr/>
            </p:nvSpPr>
            <p:spPr bwMode="auto">
              <a:xfrm>
                <a:off x="66675" y="1052442"/>
                <a:ext cx="5500895" cy="742951"/>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Biography: </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XX was born in central Queensland, her father passed away when they were young. XX reports spending several years living in London where she worked as a secretary. Prior to moving to an independent living unit in 2019, XX reportedly did not have fixed address due to working as a house sitter for many years. </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11" name="Text Box 2">
                <a:extLst>
                  <a:ext uri="{FF2B5EF4-FFF2-40B4-BE49-F238E27FC236}">
                    <a16:creationId xmlns:a16="http://schemas.microsoft.com/office/drawing/2014/main" id="{B941812D-2674-2F1F-626B-62C8DDC463D4}"/>
                  </a:ext>
                </a:extLst>
              </p:cNvPr>
              <p:cNvSpPr txBox="1">
                <a:spLocks noChangeArrowheads="1"/>
              </p:cNvSpPr>
              <p:nvPr/>
            </p:nvSpPr>
            <p:spPr bwMode="auto">
              <a:xfrm>
                <a:off x="0" y="0"/>
                <a:ext cx="6143625" cy="51435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8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COGNTION SUPPORT PLAN (Example 1)</a:t>
                </a:r>
                <a:endParaRPr kumimoji="0" lang="en-AU" sz="8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8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[Insert: Preferred name </a:t>
                </a:r>
                <a:r>
                  <a:rPr kumimoji="0" lang="en-AU" sz="8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XX</a:t>
                </a:r>
                <a:r>
                  <a:rPr kumimoji="0" lang="en-AU" sz="8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a:t>
                </a:r>
                <a:endParaRPr kumimoji="0" lang="en-AU" sz="8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12" name="Text Box 2">
                <a:extLst>
                  <a:ext uri="{FF2B5EF4-FFF2-40B4-BE49-F238E27FC236}">
                    <a16:creationId xmlns:a16="http://schemas.microsoft.com/office/drawing/2014/main" id="{3231BEEC-77E7-12BF-8EBD-E38C682307C2}"/>
                  </a:ext>
                </a:extLst>
              </p:cNvPr>
              <p:cNvSpPr txBox="1">
                <a:spLocks noChangeArrowheads="1"/>
              </p:cNvSpPr>
              <p:nvPr/>
            </p:nvSpPr>
            <p:spPr bwMode="auto">
              <a:xfrm>
                <a:off x="90487" y="2503794"/>
                <a:ext cx="5453270" cy="12192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Leisure/Recreation</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92075" marR="0" lvl="0" indent="-92075"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XX enjoys gardening, reading, and watching TV, especially movies and documentaries. She has good recall of a long list of movies they have enjoyed over the years.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2075" marR="0" lvl="0" indent="-92075"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XX likes to keep busy every day with completing domestic tasks independently, such as making her bed and general tidying. She enjoys having a morning cup of coffee, making conversation with those around her and generally trying to be helpful. She enjoys taking on a joint project to sort out something or fix something.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2075" marR="0" lvl="0" indent="-92075" defTabSz="91440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XX enjoys reading the newspaper, doing its crossword. She is very clear about the activities she does not like (jigsaw puzzles, cooking, craft and sewing)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10">
                <a:extLst>
                  <a:ext uri="{FF2B5EF4-FFF2-40B4-BE49-F238E27FC236}">
                    <a16:creationId xmlns:a16="http://schemas.microsoft.com/office/drawing/2014/main" id="{087D2EFE-DBAA-299D-3AA9-6A6B2EA88AC1}"/>
                  </a:ext>
                </a:extLst>
              </p:cNvPr>
              <p:cNvSpPr txBox="1">
                <a:spLocks noChangeArrowheads="1"/>
              </p:cNvSpPr>
              <p:nvPr/>
            </p:nvSpPr>
            <p:spPr bwMode="auto">
              <a:xfrm>
                <a:off x="233981" y="4129504"/>
                <a:ext cx="5500895" cy="881922"/>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XX has reported a belief that staff and/or co-patients are stealing her belongings (e.g., TV, garden, stationary) and consequently becomes protective of these things. This has also resulted in XX taking co-patients belongings to XX’s room. If these beliefs are challenged, XX can react with verbal threats, derogatory comments and raising her voice. This can progress to striking out at people and objects. XX may become focussed on a specific person and continually targets them with threats and derogatory comments.    </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14" name="Text Box 211">
                <a:extLst>
                  <a:ext uri="{FF2B5EF4-FFF2-40B4-BE49-F238E27FC236}">
                    <a16:creationId xmlns:a16="http://schemas.microsoft.com/office/drawing/2014/main" id="{FE368D74-A288-6DD5-6460-D04A56406C3F}"/>
                  </a:ext>
                </a:extLst>
              </p:cNvPr>
              <p:cNvSpPr txBox="1">
                <a:spLocks noChangeArrowheads="1"/>
              </p:cNvSpPr>
              <p:nvPr/>
            </p:nvSpPr>
            <p:spPr bwMode="auto">
              <a:xfrm>
                <a:off x="190496" y="4958763"/>
                <a:ext cx="5443745" cy="1235766"/>
              </a:xfrm>
              <a:prstGeom prst="rect">
                <a:avLst/>
              </a:prstGeom>
              <a:noFill/>
              <a:ln w="9525">
                <a:solidFill>
                  <a:sysClr val="windowText" lastClr="000000"/>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Key strategies</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90488" marR="0" lvl="0" indent="-90488" defTabSz="914400" eaLnBrk="1" fontAlgn="auto" latinLnBrk="0" hangingPunct="1">
                  <a:lnSpc>
                    <a:spcPct val="100000"/>
                  </a:lnSpc>
                  <a:spcBef>
                    <a:spcPts val="0"/>
                  </a:spcBef>
                  <a:spcAft>
                    <a:spcPts val="0"/>
                  </a:spcAft>
                  <a:buClrTx/>
                  <a:buSzTx/>
                  <a:buFont typeface="Symbol" panose="05050102010706020507" pitchFamily="18" charset="2"/>
                  <a:buChar char=""/>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XX finds it difficult to cope in situations where she does not feel in control or making decisions.</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0488" marR="0" lvl="0" indent="-90488" defTabSz="914400" eaLnBrk="1" fontAlgn="auto" latinLnBrk="0" hangingPunct="1">
                  <a:lnSpc>
                    <a:spcPct val="100000"/>
                  </a:lnSpc>
                  <a:spcBef>
                    <a:spcPts val="0"/>
                  </a:spcBef>
                  <a:spcAft>
                    <a:spcPts val="0"/>
                  </a:spcAft>
                  <a:buClrTx/>
                  <a:buSzTx/>
                  <a:buFont typeface="Symbol" panose="05050102010706020507" pitchFamily="18" charset="2"/>
                  <a:buChar char=""/>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Speak in a way that helps XX to feel in control e.g., ask her rather than tell her (use polite language).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0488" marR="0" lvl="0" indent="-90488" defTabSz="914400" eaLnBrk="1" fontAlgn="auto" latinLnBrk="0" hangingPunct="1">
                  <a:lnSpc>
                    <a:spcPct val="100000"/>
                  </a:lnSpc>
                  <a:spcBef>
                    <a:spcPts val="0"/>
                  </a:spcBef>
                  <a:spcAft>
                    <a:spcPts val="0"/>
                  </a:spcAft>
                  <a:buClrTx/>
                  <a:buSzTx/>
                  <a:buFont typeface="Symbol" panose="05050102010706020507" pitchFamily="18" charset="2"/>
                  <a:buChar char=""/>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Avoid direct confrontation or direct challenges to XX’s ideas or statements.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0488" marR="0" lvl="0" indent="-90488" defTabSz="914400" eaLnBrk="1" fontAlgn="auto" latinLnBrk="0" hangingPunct="1">
                  <a:lnSpc>
                    <a:spcPct val="100000"/>
                  </a:lnSpc>
                  <a:spcBef>
                    <a:spcPts val="0"/>
                  </a:spcBef>
                  <a:spcAft>
                    <a:spcPts val="0"/>
                  </a:spcAft>
                  <a:buClrTx/>
                  <a:buSzTx/>
                  <a:buFont typeface="Symbol" panose="05050102010706020507" pitchFamily="18" charset="2"/>
                  <a:buChar char=""/>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XX appreciates it when people take the time to get to know her.</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0488" marR="0" lvl="0" indent="-90488" defTabSz="914400" eaLnBrk="1" fontAlgn="auto" latinLnBrk="0" hangingPunct="1">
                  <a:lnSpc>
                    <a:spcPct val="100000"/>
                  </a:lnSpc>
                  <a:spcBef>
                    <a:spcPts val="0"/>
                  </a:spcBef>
                  <a:spcAft>
                    <a:spcPts val="0"/>
                  </a:spcAft>
                  <a:buClrTx/>
                  <a:buSzTx/>
                  <a:buFont typeface="Symbol" panose="05050102010706020507" pitchFamily="18" charset="2"/>
                  <a:buChar char=""/>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Instead of stating “you cannot do _____”, use positive language and tell her what she can do,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0488" marR="0" lvl="0" indent="-90488" defTabSz="914400" eaLnBrk="1" fontAlgn="auto" latinLnBrk="0" hangingPunct="1">
                  <a:lnSpc>
                    <a:spcPct val="100000"/>
                  </a:lnSpc>
                  <a:spcBef>
                    <a:spcPts val="0"/>
                  </a:spcBef>
                  <a:spcAft>
                    <a:spcPts val="600"/>
                  </a:spcAft>
                  <a:buClrTx/>
                  <a:buSzTx/>
                  <a:buFont typeface="Symbol" panose="05050102010706020507" pitchFamily="18" charset="2"/>
                  <a:buChar char=""/>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If XX makes insulting comments, ignore, and hide any emotional response. It can also help to agree with her (e.g., if XX says, “your hair looks terrible”, respond “you are right XX, I really need a haircut”).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12">
                <a:extLst>
                  <a:ext uri="{FF2B5EF4-FFF2-40B4-BE49-F238E27FC236}">
                    <a16:creationId xmlns:a16="http://schemas.microsoft.com/office/drawing/2014/main" id="{909682AA-501D-034B-B0C2-EC311390C400}"/>
                  </a:ext>
                </a:extLst>
              </p:cNvPr>
              <p:cNvSpPr txBox="1">
                <a:spLocks noChangeArrowheads="1"/>
              </p:cNvSpPr>
              <p:nvPr/>
            </p:nvSpPr>
            <p:spPr bwMode="auto">
              <a:xfrm>
                <a:off x="66675" y="6220861"/>
                <a:ext cx="5443745" cy="1141883"/>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600" b="1"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rPr>
                  <a:t>Pharmacological Management</a:t>
                </a:r>
                <a:endPar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endParaRPr>
              </a:p>
              <a:p>
                <a:pPr marL="177800" marR="0" lvl="0" indent="-1778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Prioritize non-pharmacological management (e.g., re-direction, orientation aids, address pain)</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7800" marR="0" lvl="0" indent="-1778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Pharmacological options: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88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1</a:t>
                </a:r>
                <a:r>
                  <a:rPr kumimoji="0" lang="en-AU" sz="600" b="0" i="0" u="none" strike="noStrike" kern="1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st</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line: pain relief</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88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AU" sz="600" b="0" i="0" u="none" strike="noStrike" kern="1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nd</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line: Oxazepam, 7.5mg oral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88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en-AU" sz="600" b="0" i="0" u="none" strike="noStrike" kern="1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rd</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line: Olanzapine wafer, 5mg oral</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88900" defTabSz="91440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4</a:t>
                </a:r>
                <a:r>
                  <a:rPr kumimoji="0" lang="en-AU" sz="600" b="0" i="0" u="none" strike="noStrike" kern="1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line: IM Haloperidol, 0.5Mg Q6h – medical review post administration </a:t>
                </a:r>
                <a:endParaRPr kumimoji="0" lang="en-AU" sz="600" b="0" i="0" u="none" strike="noStrike" kern="1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rPr>
                  <a:t> </a:t>
                </a:r>
              </a:p>
            </p:txBody>
          </p:sp>
        </p:grpSp>
      </p:grpSp>
      <p:sp>
        <p:nvSpPr>
          <p:cNvPr id="16" name="Text Box 2">
            <a:extLst>
              <a:ext uri="{FF2B5EF4-FFF2-40B4-BE49-F238E27FC236}">
                <a16:creationId xmlns:a16="http://schemas.microsoft.com/office/drawing/2014/main" id="{57BFE979-3630-EA7F-F761-AF1F08793161}"/>
              </a:ext>
            </a:extLst>
          </p:cNvPr>
          <p:cNvSpPr txBox="1">
            <a:spLocks noChangeArrowheads="1"/>
          </p:cNvSpPr>
          <p:nvPr/>
        </p:nvSpPr>
        <p:spPr bwMode="auto">
          <a:xfrm>
            <a:off x="2498103" y="283491"/>
            <a:ext cx="4049224" cy="558985"/>
          </a:xfrm>
          <a:prstGeom prst="rect">
            <a:avLst/>
          </a:prstGeom>
          <a:noFill/>
          <a:ln w="9525">
            <a:noFill/>
            <a:miter lim="800000"/>
            <a:headEnd/>
            <a:tailEnd/>
          </a:ln>
        </p:spPr>
        <p:txBody>
          <a:bodyPr rot="0" vert="horz" wrap="square" lIns="91440" tIns="45720" rIns="91440" bIns="45720" anchor="t" anchorCtr="0">
            <a:noAutofit/>
          </a:bodyPr>
          <a:lstStyle/>
          <a:p>
            <a:r>
              <a:rPr lang="en-AU" sz="600" b="1" kern="100" dirty="0">
                <a:effectLst/>
                <a:latin typeface="Calibri" panose="020F0502020204030204" pitchFamily="34" charset="0"/>
                <a:ea typeface="Calibri" panose="020F0502020204030204" pitchFamily="34" charset="0"/>
              </a:rPr>
              <a:t>Current medical issues:</a:t>
            </a:r>
            <a:endParaRPr lang="en-AU" sz="600" kern="100" dirty="0">
              <a:effectLst/>
              <a:latin typeface="Times New Roman" panose="02020603050405020304" pitchFamily="18" charset="0"/>
              <a:ea typeface="Calibri" panose="020F0502020204030204" pitchFamily="34" charset="0"/>
            </a:endParaRPr>
          </a:p>
          <a:p>
            <a:pPr marL="88900" lvl="0" indent="-88900">
              <a:spcAft>
                <a:spcPts val="600"/>
              </a:spcAft>
              <a:buFont typeface="Symbol" panose="05050102010706020507" pitchFamily="18" charset="2"/>
              <a:buChar char=""/>
            </a:pPr>
            <a:r>
              <a:rPr lang="en-AU" sz="600" kern="100" dirty="0">
                <a:effectLst/>
                <a:latin typeface="Calibri" panose="020F0502020204030204" pitchFamily="34" charset="0"/>
                <a:ea typeface="Calibri" panose="020F0502020204030204" pitchFamily="34" charset="0"/>
                <a:cs typeface="Times New Roman" panose="02020603050405020304" pitchFamily="18" charset="0"/>
              </a:rPr>
              <a:t>XX was admitted from RACF due to increased anxiety, paranoia, agitation, resistance to care, vocal and physical aggression in the setting of Alzheimer’s disease. XX has involved in frequent episodes of threatening behaviour several weeks prior to admission.  These behaviours involved sustained focus on specific staff or co-residents and have decreased in hospital after care strategies outlined below have been employed. XX is awaiting placement to new facility.  </a:t>
            </a:r>
          </a:p>
        </p:txBody>
      </p:sp>
    </p:spTree>
    <p:extLst>
      <p:ext uri="{BB962C8B-B14F-4D97-AF65-F5344CB8AC3E}">
        <p14:creationId xmlns:p14="http://schemas.microsoft.com/office/powerpoint/2010/main" val="2362731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5000"/>
          </a:schemeClr>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A60EFDE-D37A-93BF-11B6-9FFDE65D4C5D}"/>
              </a:ext>
            </a:extLst>
          </p:cNvPr>
          <p:cNvSpPr>
            <a:spLocks noGrp="1"/>
          </p:cNvSpPr>
          <p:nvPr>
            <p:ph sz="half" idx="1"/>
          </p:nvPr>
        </p:nvSpPr>
        <p:spPr>
          <a:xfrm>
            <a:off x="512241" y="1408836"/>
            <a:ext cx="8165246" cy="1296144"/>
          </a:xfrm>
          <a:prstGeom prst="roundRect">
            <a:avLst/>
          </a:prstGeom>
          <a:solidFill>
            <a:srgbClr val="FFC000">
              <a:alpha val="83137"/>
            </a:srgbClr>
          </a:solidFill>
          <a:ln w="38100">
            <a:solidFill>
              <a:srgbClr val="7030A0"/>
            </a:solidFill>
          </a:ln>
        </p:spPr>
        <p:txBody>
          <a:bodyPr anchor="t"/>
          <a:lstStyle/>
          <a:p>
            <a:pPr marL="0" indent="0" algn="ctr">
              <a:buNone/>
            </a:pPr>
            <a:r>
              <a:rPr lang="en-AU" sz="2000" b="1" dirty="0">
                <a:solidFill>
                  <a:srgbClr val="7030A0"/>
                </a:solidFill>
              </a:rPr>
              <a:t>Delirium has the highest odds ratio for occupational violence on medical, surgical and rehabilitation wards (OR 11)</a:t>
            </a:r>
          </a:p>
          <a:p>
            <a:pPr marL="0" indent="0" algn="r">
              <a:buNone/>
            </a:pPr>
            <a:r>
              <a:rPr lang="en-AU" sz="1100" dirty="0">
                <a:solidFill>
                  <a:srgbClr val="7030A0"/>
                </a:solidFill>
              </a:rPr>
              <a:t>Williamson et al., (2014)</a:t>
            </a:r>
            <a:endParaRPr lang="en-AU" sz="1100" dirty="0">
              <a:solidFill>
                <a:schemeClr val="bg2"/>
              </a:solidFill>
            </a:endParaRPr>
          </a:p>
          <a:p>
            <a:pPr marL="0" indent="0" algn="just">
              <a:buNone/>
            </a:pPr>
            <a:r>
              <a:rPr lang="en-AU" sz="1400" dirty="0">
                <a:solidFill>
                  <a:schemeClr val="bg2"/>
                </a:solidFill>
              </a:rPr>
              <a:t>.  </a:t>
            </a:r>
          </a:p>
        </p:txBody>
      </p:sp>
      <p:sp>
        <p:nvSpPr>
          <p:cNvPr id="3" name="Content Placeholder 2">
            <a:extLst>
              <a:ext uri="{FF2B5EF4-FFF2-40B4-BE49-F238E27FC236}">
                <a16:creationId xmlns:a16="http://schemas.microsoft.com/office/drawing/2014/main" id="{DB0A78C0-36F3-23EB-E26F-E9F9592C9ABB}"/>
              </a:ext>
            </a:extLst>
          </p:cNvPr>
          <p:cNvSpPr txBox="1">
            <a:spLocks/>
          </p:cNvSpPr>
          <p:nvPr/>
        </p:nvSpPr>
        <p:spPr bwMode="auto">
          <a:xfrm>
            <a:off x="541174" y="3485155"/>
            <a:ext cx="8165246" cy="720080"/>
          </a:xfrm>
          <a:prstGeom prst="roundRect">
            <a:avLst/>
          </a:prstGeom>
          <a:solidFill>
            <a:srgbClr val="FFC000">
              <a:alpha val="83137"/>
            </a:srgbClr>
          </a:solidFill>
          <a:ln w="38100">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buFontTx/>
              <a:buNone/>
            </a:pPr>
            <a:r>
              <a:rPr lang="en-AU" sz="2000" b="1" kern="0" dirty="0">
                <a:solidFill>
                  <a:srgbClr val="7030A0"/>
                </a:solidFill>
              </a:rPr>
              <a:t>Dementia is next with OR of 7</a:t>
            </a:r>
          </a:p>
          <a:p>
            <a:pPr marL="0" indent="0" algn="r">
              <a:buNone/>
            </a:pPr>
            <a:r>
              <a:rPr lang="en-AU" sz="1200" dirty="0">
                <a:solidFill>
                  <a:srgbClr val="7030A0"/>
                </a:solidFill>
              </a:rPr>
              <a:t>Williamson et al., (2014)</a:t>
            </a:r>
            <a:endParaRPr lang="en-AU" sz="1200" dirty="0">
              <a:solidFill>
                <a:schemeClr val="bg2"/>
              </a:solidFill>
            </a:endParaRPr>
          </a:p>
          <a:p>
            <a:pPr marL="0" indent="0" algn="r">
              <a:buFontTx/>
              <a:buNone/>
            </a:pPr>
            <a:r>
              <a:rPr lang="en-AU" sz="1200" kern="0" dirty="0">
                <a:solidFill>
                  <a:schemeClr val="bg2"/>
                </a:solidFill>
              </a:rPr>
              <a:t>  </a:t>
            </a:r>
          </a:p>
        </p:txBody>
      </p:sp>
      <p:pic>
        <p:nvPicPr>
          <p:cNvPr id="4" name="Picture 3">
            <a:extLst>
              <a:ext uri="{FF2B5EF4-FFF2-40B4-BE49-F238E27FC236}">
                <a16:creationId xmlns:a16="http://schemas.microsoft.com/office/drawing/2014/main" id="{27F3E293-B6F7-2413-13BB-327237AEC805}"/>
              </a:ext>
            </a:extLst>
          </p:cNvPr>
          <p:cNvPicPr>
            <a:picLocks noChangeAspect="1"/>
          </p:cNvPicPr>
          <p:nvPr/>
        </p:nvPicPr>
        <p:blipFill>
          <a:blip r:embed="rId3"/>
          <a:stretch>
            <a:fillRect/>
          </a:stretch>
        </p:blipFill>
        <p:spPr>
          <a:xfrm rot="19907601">
            <a:off x="758484" y="325637"/>
            <a:ext cx="3444607" cy="5143500"/>
          </a:xfrm>
          <a:prstGeom prst="rect">
            <a:avLst/>
          </a:prstGeom>
          <a:ln>
            <a:solidFill>
              <a:schemeClr val="tx1"/>
            </a:solidFill>
          </a:ln>
        </p:spPr>
      </p:pic>
      <p:pic>
        <p:nvPicPr>
          <p:cNvPr id="5" name="Picture 4">
            <a:extLst>
              <a:ext uri="{FF2B5EF4-FFF2-40B4-BE49-F238E27FC236}">
                <a16:creationId xmlns:a16="http://schemas.microsoft.com/office/drawing/2014/main" id="{B1F5F8BE-8D0F-18B3-7034-4C06838DA14C}"/>
              </a:ext>
            </a:extLst>
          </p:cNvPr>
          <p:cNvPicPr>
            <a:picLocks noChangeAspect="1"/>
          </p:cNvPicPr>
          <p:nvPr/>
        </p:nvPicPr>
        <p:blipFill>
          <a:blip r:embed="rId4"/>
          <a:stretch>
            <a:fillRect/>
          </a:stretch>
        </p:blipFill>
        <p:spPr>
          <a:xfrm rot="840442">
            <a:off x="3283404" y="103187"/>
            <a:ext cx="4878420" cy="4937125"/>
          </a:xfrm>
          <a:prstGeom prst="rect">
            <a:avLst/>
          </a:prstGeom>
          <a:ln>
            <a:solidFill>
              <a:schemeClr val="tx1"/>
            </a:solidFill>
          </a:ln>
        </p:spPr>
      </p:pic>
    </p:spTree>
    <p:extLst>
      <p:ext uri="{BB962C8B-B14F-4D97-AF65-F5344CB8AC3E}">
        <p14:creationId xmlns:p14="http://schemas.microsoft.com/office/powerpoint/2010/main" val="407847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BF9E8-2D69-C658-57C6-0F7E1801AA91}"/>
              </a:ext>
            </a:extLst>
          </p:cNvPr>
          <p:cNvSpPr>
            <a:spLocks noGrp="1"/>
          </p:cNvSpPr>
          <p:nvPr>
            <p:ph type="title"/>
          </p:nvPr>
        </p:nvSpPr>
        <p:spPr>
          <a:xfrm>
            <a:off x="457200" y="555526"/>
            <a:ext cx="8229600" cy="857250"/>
          </a:xfrm>
        </p:spPr>
        <p:txBody>
          <a:bodyPr/>
          <a:lstStyle/>
          <a:p>
            <a:r>
              <a:rPr lang="en-AU" b="1" dirty="0">
                <a:solidFill>
                  <a:schemeClr val="tx1">
                    <a:lumMod val="95000"/>
                    <a:lumOff val="5000"/>
                  </a:schemeClr>
                </a:solidFill>
              </a:rPr>
              <a:t>My interest (PhD study)</a:t>
            </a:r>
          </a:p>
        </p:txBody>
      </p:sp>
      <p:sp>
        <p:nvSpPr>
          <p:cNvPr id="3" name="Content Placeholder 2">
            <a:extLst>
              <a:ext uri="{FF2B5EF4-FFF2-40B4-BE49-F238E27FC236}">
                <a16:creationId xmlns:a16="http://schemas.microsoft.com/office/drawing/2014/main" id="{5769799D-0D23-0097-5467-DC0AFCE91390}"/>
              </a:ext>
            </a:extLst>
          </p:cNvPr>
          <p:cNvSpPr>
            <a:spLocks noGrp="1"/>
          </p:cNvSpPr>
          <p:nvPr>
            <p:ph sz="half" idx="1"/>
          </p:nvPr>
        </p:nvSpPr>
        <p:spPr>
          <a:xfrm>
            <a:off x="395536" y="1635647"/>
            <a:ext cx="8229600" cy="2304256"/>
          </a:xfrm>
          <a:solidFill>
            <a:schemeClr val="bg2">
              <a:lumMod val="85000"/>
            </a:schemeClr>
          </a:solidFill>
          <a:ln>
            <a:solidFill>
              <a:schemeClr val="tx2">
                <a:lumMod val="10000"/>
              </a:schemeClr>
            </a:solidFill>
          </a:ln>
        </p:spPr>
        <p:txBody>
          <a:bodyPr/>
          <a:lstStyle/>
          <a:p>
            <a:pPr>
              <a:spcAft>
                <a:spcPts val="600"/>
              </a:spcAft>
            </a:pPr>
            <a:r>
              <a:rPr lang="en-AU" sz="1400" dirty="0"/>
              <a:t>Managing agitation behaviours in people with delirium and/or dementia</a:t>
            </a:r>
          </a:p>
          <a:p>
            <a:pPr>
              <a:spcAft>
                <a:spcPts val="600"/>
              </a:spcAft>
            </a:pPr>
            <a:r>
              <a:rPr lang="en-AU" sz="1400" dirty="0"/>
              <a:t>Why are obvious physiological &amp; psychological triggers of behaviour being missed?</a:t>
            </a:r>
          </a:p>
          <a:p>
            <a:pPr>
              <a:spcAft>
                <a:spcPts val="600"/>
              </a:spcAft>
            </a:pPr>
            <a:r>
              <a:rPr lang="en-AU" sz="1400" dirty="0"/>
              <a:t>Response to gap in practice – educational interventions designed to improve practice</a:t>
            </a:r>
          </a:p>
          <a:p>
            <a:pPr>
              <a:spcAft>
                <a:spcPts val="600"/>
              </a:spcAft>
            </a:pPr>
            <a:r>
              <a:rPr lang="en-AU" sz="1400" dirty="0"/>
              <a:t>Critique by Thompson and </a:t>
            </a:r>
            <a:r>
              <a:rPr lang="en-AU" sz="1400" dirty="0" err="1"/>
              <a:t>Stapley</a:t>
            </a:r>
            <a:r>
              <a:rPr lang="en-AU" sz="1400" dirty="0"/>
              <a:t> (2011) in a systematic review</a:t>
            </a:r>
          </a:p>
          <a:p>
            <a:pPr lvl="1">
              <a:spcAft>
                <a:spcPts val="600"/>
              </a:spcAft>
            </a:pPr>
            <a:r>
              <a:rPr lang="en-AU" sz="1200" dirty="0"/>
              <a:t>A weakness in many quality improvement interventions to improve clinical decision-making (i.e., clinical practice) or critical thinking is their sole focus on pedagogy and learning theory. </a:t>
            </a:r>
          </a:p>
          <a:p>
            <a:pPr lvl="1">
              <a:spcAft>
                <a:spcPts val="600"/>
              </a:spcAft>
            </a:pPr>
            <a:r>
              <a:rPr lang="en-AU" sz="1200" dirty="0"/>
              <a:t>Major theories of cognition, judgement and decision making are not incorporated </a:t>
            </a:r>
          </a:p>
        </p:txBody>
      </p:sp>
    </p:spTree>
    <p:extLst>
      <p:ext uri="{BB962C8B-B14F-4D97-AF65-F5344CB8AC3E}">
        <p14:creationId xmlns:p14="http://schemas.microsoft.com/office/powerpoint/2010/main" val="2720091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A3AE3E8-6B7A-8902-57AD-E75965ED47F0}"/>
              </a:ext>
            </a:extLst>
          </p:cNvPr>
          <p:cNvSpPr/>
          <p:nvPr/>
        </p:nvSpPr>
        <p:spPr>
          <a:xfrm>
            <a:off x="-2286000" y="2400300"/>
            <a:ext cx="7237810"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E10BE716-286C-E51C-F0F9-F2CCE3CD8077}"/>
              </a:ext>
            </a:extLst>
          </p:cNvPr>
          <p:cNvSpPr>
            <a:spLocks noGrp="1"/>
          </p:cNvSpPr>
          <p:nvPr>
            <p:ph idx="1"/>
          </p:nvPr>
        </p:nvSpPr>
        <p:spPr>
          <a:xfrm>
            <a:off x="483558" y="201216"/>
            <a:ext cx="8408922" cy="1914525"/>
          </a:xfrm>
        </p:spPr>
        <p:txBody>
          <a:bodyPr rtlCol="0">
            <a:noAutofit/>
          </a:bodyPr>
          <a:lstStyle/>
          <a:p>
            <a:pPr marL="120254" lvl="1" indent="0" eaLnBrk="1" fontAlgn="auto" hangingPunct="1">
              <a:spcBef>
                <a:spcPts val="900"/>
              </a:spcBef>
              <a:spcAft>
                <a:spcPts val="900"/>
              </a:spcAft>
              <a:buClr>
                <a:schemeClr val="tx2">
                  <a:lumMod val="75000"/>
                </a:schemeClr>
              </a:buClr>
              <a:buSzPct val="120000"/>
              <a:buNone/>
              <a:defRPr/>
            </a:pPr>
            <a:r>
              <a:rPr lang="en-AU" sz="1800" dirty="0">
                <a:solidFill>
                  <a:schemeClr val="tx2">
                    <a:lumMod val="75000"/>
                  </a:schemeClr>
                </a:solidFill>
                <a:latin typeface="Arial" panose="020B0604020202020204" pitchFamily="34" charset="0"/>
                <a:cs typeface="Arial" panose="020B0604020202020204" pitchFamily="34" charset="0"/>
              </a:rPr>
              <a:t>Pain – One well-established cause of agitation/aggression</a:t>
            </a:r>
          </a:p>
          <a:p>
            <a:pPr marL="334566" lvl="1" eaLnBrk="1" fontAlgn="auto" hangingPunct="1">
              <a:spcBef>
                <a:spcPts val="0"/>
              </a:spcBef>
              <a:spcAft>
                <a:spcPts val="450"/>
              </a:spcAft>
              <a:buClr>
                <a:schemeClr val="tx2">
                  <a:lumMod val="75000"/>
                </a:schemeClr>
              </a:buClr>
              <a:buSzPct val="120000"/>
              <a:buFont typeface="Arial" panose="020B0604020202020204" pitchFamily="34" charset="0"/>
              <a:buChar char="•"/>
              <a:defRPr/>
            </a:pPr>
            <a:r>
              <a:rPr lang="en-US" sz="1050" dirty="0">
                <a:solidFill>
                  <a:schemeClr val="tx2">
                    <a:lumMod val="75000"/>
                  </a:schemeClr>
                </a:solidFill>
                <a:cs typeface="Arial" panose="020B0604020202020204" pitchFamily="34" charset="0"/>
              </a:rPr>
              <a:t>Aggression is highly related to pain in hospitalized patents with dementia </a:t>
            </a:r>
            <a:r>
              <a:rPr lang="en-US" sz="1050" baseline="30000" dirty="0">
                <a:solidFill>
                  <a:schemeClr val="tx2">
                    <a:lumMod val="75000"/>
                  </a:schemeClr>
                </a:solidFill>
                <a:cs typeface="Arial" panose="020B0604020202020204" pitchFamily="34" charset="0"/>
              </a:rPr>
              <a:t>(Sampson et al., 2015)</a:t>
            </a:r>
          </a:p>
          <a:p>
            <a:pPr marL="334566" lvl="1" eaLnBrk="1" fontAlgn="auto" hangingPunct="1">
              <a:spcBef>
                <a:spcPts val="0"/>
              </a:spcBef>
              <a:spcAft>
                <a:spcPts val="450"/>
              </a:spcAft>
              <a:buClr>
                <a:schemeClr val="tx2">
                  <a:lumMod val="75000"/>
                </a:schemeClr>
              </a:buClr>
              <a:buSzPct val="120000"/>
              <a:buFont typeface="Arial" panose="020B0604020202020204" pitchFamily="34" charset="0"/>
              <a:buChar char="•"/>
              <a:defRPr/>
            </a:pPr>
            <a:r>
              <a:rPr lang="en-US" sz="1050" dirty="0">
                <a:solidFill>
                  <a:schemeClr val="tx2">
                    <a:lumMod val="75000"/>
                  </a:schemeClr>
                </a:solidFill>
                <a:cs typeface="Arial" panose="020B0604020202020204" pitchFamily="34" charset="0"/>
              </a:rPr>
              <a:t>Pain-related agitation is challenging because most patients cannot explain their agitation</a:t>
            </a:r>
          </a:p>
          <a:p>
            <a:pPr marL="334566" lvl="1" eaLnBrk="1" fontAlgn="auto" hangingPunct="1">
              <a:spcBef>
                <a:spcPts val="0"/>
              </a:spcBef>
              <a:spcAft>
                <a:spcPts val="450"/>
              </a:spcAft>
              <a:buClr>
                <a:schemeClr val="tx2">
                  <a:lumMod val="75000"/>
                </a:schemeClr>
              </a:buClr>
              <a:buSzPct val="120000"/>
              <a:buFont typeface="Arial" panose="020B0604020202020204" pitchFamily="34" charset="0"/>
              <a:buChar char="•"/>
              <a:defRPr/>
            </a:pPr>
            <a:r>
              <a:rPr lang="en-US" sz="1050" dirty="0">
                <a:solidFill>
                  <a:schemeClr val="tx2">
                    <a:lumMod val="75000"/>
                  </a:schemeClr>
                </a:solidFill>
                <a:cs typeface="Arial" panose="020B0604020202020204" pitchFamily="34" charset="0"/>
              </a:rPr>
              <a:t>Nurses must interpret behavioral signs of pain rather than  rely only on self-report </a:t>
            </a:r>
          </a:p>
        </p:txBody>
      </p:sp>
      <p:sp>
        <p:nvSpPr>
          <p:cNvPr id="14" name="Content Placeholder 4">
            <a:extLst>
              <a:ext uri="{FF2B5EF4-FFF2-40B4-BE49-F238E27FC236}">
                <a16:creationId xmlns:a16="http://schemas.microsoft.com/office/drawing/2014/main" id="{264009B8-18D3-DFC5-D51D-E44FC12DF39C}"/>
              </a:ext>
            </a:extLst>
          </p:cNvPr>
          <p:cNvSpPr txBox="1">
            <a:spLocks/>
          </p:cNvSpPr>
          <p:nvPr/>
        </p:nvSpPr>
        <p:spPr bwMode="auto">
          <a:xfrm>
            <a:off x="683567" y="1880763"/>
            <a:ext cx="1800200" cy="1615679"/>
          </a:xfrm>
          <a:prstGeom prst="rect">
            <a:avLst/>
          </a:prstGeom>
          <a:solidFill>
            <a:srgbClr val="2590A9"/>
          </a:solidFill>
          <a:ln w="9525">
            <a:solidFill>
              <a:srgbClr val="2590A9"/>
            </a:solidFill>
            <a:miter lim="800000"/>
            <a:headEnd/>
            <a:tailEnd/>
          </a:ln>
        </p:spPr>
        <p:txBody>
          <a:bodyPr/>
          <a:lstStyle>
            <a:lvl1pPr marL="71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579" marR="0" lvl="0" indent="0" algn="ctr" defTabSz="685800" rtl="0" eaLnBrk="0" fontAlgn="base" latinLnBrk="0" hangingPunct="0">
              <a:lnSpc>
                <a:spcPct val="100000"/>
              </a:lnSpc>
              <a:spcBef>
                <a:spcPct val="20000"/>
              </a:spcBef>
              <a:spcAft>
                <a:spcPts val="450"/>
              </a:spcAft>
              <a:buClrTx/>
              <a:buSzTx/>
              <a:buFont typeface="Arial" panose="020B0604020202020204" pitchFamily="34" charset="0"/>
              <a:buNone/>
              <a:tabLst/>
              <a:defRPr/>
            </a:pPr>
            <a:r>
              <a:rPr kumimoji="0" lang="en-AU" altLang="en-US" sz="1200" b="1" i="0" u="sng"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Pain Guidelines </a:t>
            </a:r>
          </a:p>
          <a:p>
            <a:pPr marL="53579" marR="0" lvl="0" indent="0" algn="ctr" defTabSz="685800" rtl="0" eaLnBrk="0" fontAlgn="base" latinLnBrk="0" hangingPunct="0">
              <a:lnSpc>
                <a:spcPct val="100000"/>
              </a:lnSpc>
              <a:spcBef>
                <a:spcPct val="0"/>
              </a:spcBef>
              <a:spcAft>
                <a:spcPts val="450"/>
              </a:spcAft>
              <a:buClrTx/>
              <a:buSzTx/>
              <a:buFont typeface="Arial" panose="020B0604020202020204" pitchFamily="34" charset="0"/>
              <a:buNone/>
              <a:tabLst/>
              <a:defRPr/>
            </a:pPr>
            <a:r>
              <a:rPr kumimoji="0" lang="en-AU" alt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Self-report</a:t>
            </a:r>
          </a:p>
          <a:p>
            <a:pPr marL="53579" marR="0" lvl="0" indent="0" algn="ctr" defTabSz="685800" rtl="0" eaLnBrk="0" fontAlgn="base" latinLnBrk="0" hangingPunct="0">
              <a:lnSpc>
                <a:spcPct val="100000"/>
              </a:lnSpc>
              <a:spcBef>
                <a:spcPct val="0"/>
              </a:spcBef>
              <a:spcAft>
                <a:spcPts val="450"/>
              </a:spcAft>
              <a:buClrTx/>
              <a:buSzTx/>
              <a:buFont typeface="Arial" panose="020B0604020202020204" pitchFamily="34" charset="0"/>
              <a:buNone/>
              <a:tabLst/>
              <a:defRPr/>
            </a:pPr>
            <a:r>
              <a:rPr kumimoji="0" lang="en-AU" alt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Painful condition</a:t>
            </a:r>
          </a:p>
          <a:p>
            <a:pPr marL="53579" marR="0" lvl="0" indent="0" algn="ctr" defTabSz="685800" rtl="0" eaLnBrk="0" fontAlgn="base" latinLnBrk="0" hangingPunct="0">
              <a:lnSpc>
                <a:spcPct val="100000"/>
              </a:lnSpc>
              <a:spcBef>
                <a:spcPct val="0"/>
              </a:spcBef>
              <a:spcAft>
                <a:spcPts val="450"/>
              </a:spcAft>
              <a:buClrTx/>
              <a:buSzTx/>
              <a:buFont typeface="Arial" panose="020B0604020202020204" pitchFamily="34" charset="0"/>
              <a:buNone/>
              <a:tabLst/>
              <a:defRPr/>
            </a:pPr>
            <a:r>
              <a:rPr kumimoji="0" lang="en-AU" alt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Observe behaviour</a:t>
            </a:r>
          </a:p>
          <a:p>
            <a:pPr marL="53579" marR="0" lvl="0" indent="0" algn="ctr" defTabSz="685800" rtl="0" eaLnBrk="0" fontAlgn="base" latinLnBrk="0" hangingPunct="0">
              <a:lnSpc>
                <a:spcPct val="100000"/>
              </a:lnSpc>
              <a:spcBef>
                <a:spcPct val="0"/>
              </a:spcBef>
              <a:spcAft>
                <a:spcPts val="450"/>
              </a:spcAft>
              <a:buClrTx/>
              <a:buSzTx/>
              <a:buFont typeface="Arial" panose="020B0604020202020204" pitchFamily="34" charset="0"/>
              <a:buNone/>
              <a:tabLst/>
              <a:defRPr/>
            </a:pPr>
            <a:r>
              <a:rPr kumimoji="0" lang="en-AU" alt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Surrogate report</a:t>
            </a:r>
          </a:p>
          <a:p>
            <a:pPr marL="53579" marR="0" lvl="0" indent="0" algn="ctr" defTabSz="685800" rtl="0" eaLnBrk="0" fontAlgn="base" latinLnBrk="0" hangingPunct="0">
              <a:lnSpc>
                <a:spcPct val="100000"/>
              </a:lnSpc>
              <a:spcBef>
                <a:spcPct val="0"/>
              </a:spcBef>
              <a:spcAft>
                <a:spcPts val="900"/>
              </a:spcAft>
              <a:buClrTx/>
              <a:buSzTx/>
              <a:buFont typeface="Arial" panose="020B0604020202020204" pitchFamily="34" charset="0"/>
              <a:buNone/>
              <a:tabLst/>
              <a:defRPr/>
            </a:pPr>
            <a:r>
              <a:rPr kumimoji="0" lang="en-AU" alt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Analgesic trial </a:t>
            </a:r>
          </a:p>
          <a:p>
            <a:pPr marL="53579" marR="0" lvl="0" indent="0" algn="r" defTabSz="685800" rtl="0" eaLnBrk="0" fontAlgn="base" latinLnBrk="0" hangingPunct="0">
              <a:lnSpc>
                <a:spcPct val="100000"/>
              </a:lnSpc>
              <a:spcBef>
                <a:spcPct val="0"/>
              </a:spcBef>
              <a:spcAft>
                <a:spcPts val="450"/>
              </a:spcAft>
              <a:buClrTx/>
              <a:buSzTx/>
              <a:buFont typeface="Arial" panose="020B0604020202020204" pitchFamily="34" charset="0"/>
              <a:buNone/>
              <a:tabLst/>
              <a:defRPr/>
            </a:pPr>
            <a:r>
              <a:rPr kumimoji="0" lang="en-AU" altLang="en-US" sz="825"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(Herr et al., 2011)</a:t>
            </a:r>
          </a:p>
          <a:p>
            <a:pPr marL="53579" marR="0" lvl="0" indent="0" algn="ctr" defTabSz="685800" rtl="0" eaLnBrk="0" fontAlgn="base" latinLnBrk="0" hangingPunct="0">
              <a:lnSpc>
                <a:spcPct val="100000"/>
              </a:lnSpc>
              <a:spcBef>
                <a:spcPct val="0"/>
              </a:spcBef>
              <a:spcAft>
                <a:spcPts val="450"/>
              </a:spcAft>
              <a:buClrTx/>
              <a:buSzTx/>
              <a:buFont typeface="Arial" panose="020B0604020202020204" pitchFamily="34" charset="0"/>
              <a:buNone/>
              <a:tabLst/>
              <a:defRPr/>
            </a:pPr>
            <a:endParaRPr kumimoji="0" lang="en-AU" alt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15" name="Content Placeholder 4">
            <a:extLst>
              <a:ext uri="{FF2B5EF4-FFF2-40B4-BE49-F238E27FC236}">
                <a16:creationId xmlns:a16="http://schemas.microsoft.com/office/drawing/2014/main" id="{DFB3E8CA-EE97-55CD-0591-457F1CC200BC}"/>
              </a:ext>
            </a:extLst>
          </p:cNvPr>
          <p:cNvSpPr txBox="1">
            <a:spLocks/>
          </p:cNvSpPr>
          <p:nvPr/>
        </p:nvSpPr>
        <p:spPr bwMode="auto">
          <a:xfrm>
            <a:off x="5436097" y="1876904"/>
            <a:ext cx="3024336" cy="2151459"/>
          </a:xfrm>
          <a:prstGeom prst="rect">
            <a:avLst/>
          </a:prstGeom>
          <a:solidFill>
            <a:srgbClr val="2590A9"/>
          </a:solidFill>
          <a:ln>
            <a:solidFill>
              <a:srgbClr val="2590A9"/>
            </a:solidFill>
          </a:ln>
        </p:spPr>
        <p:txBody>
          <a:bodyPr/>
          <a:lst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54000" marR="0" lvl="0" indent="0" algn="ctr" defTabSz="685800" rtl="0" eaLnBrk="0" fontAlgn="base" latinLnBrk="0" hangingPunct="0">
              <a:lnSpc>
                <a:spcPct val="100000"/>
              </a:lnSpc>
              <a:spcBef>
                <a:spcPct val="20000"/>
              </a:spcBef>
              <a:spcAft>
                <a:spcPts val="450"/>
              </a:spcAft>
              <a:buClrTx/>
              <a:buSzTx/>
              <a:buFont typeface="Arial" panose="020B0604020202020204" pitchFamily="34" charset="0"/>
              <a:buNone/>
              <a:tabLst/>
              <a:defRPr/>
            </a:pPr>
            <a:r>
              <a:rPr kumimoji="0" lang="en-AU" sz="1200" b="1" i="0" u="sng" strike="noStrike" kern="1200" cap="none" spc="0" normalizeH="0" baseline="0" noProof="0" dirty="0">
                <a:ln>
                  <a:noFill/>
                </a:ln>
                <a:solidFill>
                  <a:prstClr val="white"/>
                </a:solidFill>
                <a:effectLst/>
                <a:uLnTx/>
                <a:uFillTx/>
                <a:latin typeface="Calibri"/>
                <a:ea typeface="+mn-ea"/>
                <a:cs typeface="+mn-cs"/>
              </a:rPr>
              <a:t>BPSD Guidelines</a:t>
            </a:r>
          </a:p>
          <a:p>
            <a:pPr marL="197644" marR="0" lvl="0" indent="-144066" algn="l" defTabSz="685800" rtl="0" eaLnBrk="0" fontAlgn="base" latinLnBrk="0" hangingPunct="0">
              <a:lnSpc>
                <a:spcPct val="100000"/>
              </a:lnSpc>
              <a:spcBef>
                <a:spcPts val="0"/>
              </a:spcBef>
              <a:spcAft>
                <a:spcPts val="450"/>
              </a:spcAft>
              <a:buClrTx/>
              <a:buSzTx/>
              <a:buFont typeface="+mj-lt"/>
              <a:buAutoNum type="arabicPeriod"/>
              <a:tabLst/>
              <a:defRPr/>
            </a:pPr>
            <a:r>
              <a:rPr kumimoji="0" lang="en-AU" sz="1050" b="0" i="0" u="none" strike="noStrike" kern="1200" cap="none" spc="0" normalizeH="0" baseline="0" noProof="0" dirty="0">
                <a:ln>
                  <a:noFill/>
                </a:ln>
                <a:solidFill>
                  <a:prstClr val="white"/>
                </a:solidFill>
                <a:effectLst/>
                <a:uLnTx/>
                <a:uFillTx/>
                <a:latin typeface="Calibri"/>
                <a:ea typeface="+mn-ea"/>
                <a:cs typeface="+mn-cs"/>
              </a:rPr>
              <a:t>Unmet needs, psychosocial stressors clinical provocations – </a:t>
            </a:r>
            <a:r>
              <a:rPr kumimoji="0" lang="en-AU" sz="1050" b="0" i="0" u="none" strike="noStrike" kern="1200" cap="none" spc="0" normalizeH="0" baseline="0" noProof="0" dirty="0">
                <a:ln>
                  <a:noFill/>
                </a:ln>
                <a:solidFill>
                  <a:srgbClr val="FFFF00"/>
                </a:solidFill>
                <a:effectLst/>
                <a:uLnTx/>
                <a:uFillTx/>
                <a:latin typeface="Calibri"/>
                <a:ea typeface="+mn-ea"/>
                <a:cs typeface="+mn-cs"/>
              </a:rPr>
              <a:t>pain</a:t>
            </a:r>
            <a:r>
              <a:rPr kumimoji="0" lang="en-AU" sz="1050" b="0" i="0" u="none" strike="noStrike" kern="1200" cap="none" spc="0" normalizeH="0" baseline="0" noProof="0" dirty="0">
                <a:ln>
                  <a:noFill/>
                </a:ln>
                <a:solidFill>
                  <a:prstClr val="white"/>
                </a:solidFill>
                <a:effectLst/>
                <a:uLnTx/>
                <a:uFillTx/>
                <a:latin typeface="Calibri"/>
                <a:ea typeface="+mn-ea"/>
                <a:cs typeface="+mn-cs"/>
              </a:rPr>
              <a:t>, illness, delirium</a:t>
            </a:r>
          </a:p>
          <a:p>
            <a:pPr marL="197644" marR="0" lvl="0" indent="-144066" algn="l" defTabSz="685800" rtl="0" eaLnBrk="0" fontAlgn="base" latinLnBrk="0" hangingPunct="0">
              <a:lnSpc>
                <a:spcPct val="100000"/>
              </a:lnSpc>
              <a:spcBef>
                <a:spcPts val="0"/>
              </a:spcBef>
              <a:spcAft>
                <a:spcPts val="450"/>
              </a:spcAft>
              <a:buClrTx/>
              <a:buSzTx/>
              <a:buFont typeface="+mj-lt"/>
              <a:buAutoNum type="arabicPeriod"/>
              <a:tabLst/>
              <a:defRPr/>
            </a:pPr>
            <a:r>
              <a:rPr kumimoji="0" lang="en-AU" sz="1050" b="0" i="0" u="none" strike="noStrike" kern="1200" cap="none" spc="0" normalizeH="0" baseline="0" noProof="0" dirty="0">
                <a:ln>
                  <a:noFill/>
                </a:ln>
                <a:solidFill>
                  <a:prstClr val="white"/>
                </a:solidFill>
                <a:effectLst/>
                <a:uLnTx/>
                <a:uFillTx/>
                <a:latin typeface="Calibri"/>
                <a:ea typeface="+mn-ea"/>
                <a:cs typeface="+mn-cs"/>
              </a:rPr>
              <a:t>Non-pharmacological measures </a:t>
            </a:r>
          </a:p>
          <a:p>
            <a:pPr marL="197644" marR="0" lvl="0" indent="-144066" algn="l" defTabSz="685800" rtl="0" eaLnBrk="0" fontAlgn="base" latinLnBrk="0" hangingPunct="0">
              <a:lnSpc>
                <a:spcPct val="100000"/>
              </a:lnSpc>
              <a:spcBef>
                <a:spcPts val="0"/>
              </a:spcBef>
              <a:spcAft>
                <a:spcPts val="450"/>
              </a:spcAft>
              <a:buClrTx/>
              <a:buSzTx/>
              <a:buFont typeface="+mj-lt"/>
              <a:buAutoNum type="arabicPeriod"/>
              <a:tabLst/>
              <a:defRPr/>
            </a:pPr>
            <a:r>
              <a:rPr kumimoji="0" lang="en-AU" sz="1050" b="0" i="0" u="none" strike="noStrike" kern="1200" cap="none" spc="0" normalizeH="0" baseline="0" noProof="0" dirty="0">
                <a:ln>
                  <a:noFill/>
                </a:ln>
                <a:solidFill>
                  <a:prstClr val="white"/>
                </a:solidFill>
                <a:effectLst/>
                <a:uLnTx/>
                <a:uFillTx/>
                <a:latin typeface="Calibri"/>
                <a:ea typeface="+mn-ea"/>
                <a:cs typeface="+mn-cs"/>
              </a:rPr>
              <a:t>Antipsychotics for psychosis </a:t>
            </a:r>
          </a:p>
          <a:p>
            <a:pPr marL="197644" marR="0" lvl="0" indent="-144066" algn="l" defTabSz="685800" rtl="0" eaLnBrk="0" fontAlgn="base" latinLnBrk="0" hangingPunct="0">
              <a:lnSpc>
                <a:spcPct val="100000"/>
              </a:lnSpc>
              <a:spcBef>
                <a:spcPts val="0"/>
              </a:spcBef>
              <a:spcAft>
                <a:spcPts val="900"/>
              </a:spcAft>
              <a:buClrTx/>
              <a:buSzTx/>
              <a:buFont typeface="+mj-lt"/>
              <a:buAutoNum type="arabicPeriod"/>
              <a:tabLst/>
              <a:defRPr/>
            </a:pPr>
            <a:r>
              <a:rPr kumimoji="0" lang="en-AU" sz="1050" b="0" i="0" u="none" strike="noStrike" kern="1200" cap="none" spc="0" normalizeH="0" baseline="0" noProof="0" dirty="0">
                <a:ln>
                  <a:noFill/>
                </a:ln>
                <a:solidFill>
                  <a:prstClr val="white"/>
                </a:solidFill>
                <a:effectLst/>
                <a:uLnTx/>
                <a:uFillTx/>
                <a:latin typeface="Calibri"/>
                <a:ea typeface="+mn-ea"/>
                <a:cs typeface="+mn-cs"/>
              </a:rPr>
              <a:t>SSRIs, then antipsychotics for agitation (aggression) if previous ineffective or BPSD very severe </a:t>
            </a:r>
          </a:p>
          <a:p>
            <a:pPr marL="53578" marR="0" lvl="0" indent="0" algn="r" defTabSz="685800" rtl="0" eaLnBrk="0" fontAlgn="base" latinLnBrk="0" hangingPunct="0">
              <a:lnSpc>
                <a:spcPct val="100000"/>
              </a:lnSpc>
              <a:spcBef>
                <a:spcPts val="0"/>
              </a:spcBef>
              <a:spcAft>
                <a:spcPts val="450"/>
              </a:spcAft>
              <a:buClrTx/>
              <a:buSzTx/>
              <a:buFont typeface="Arial" panose="020B0604020202020204" pitchFamily="34" charset="0"/>
              <a:buNone/>
              <a:tabLst/>
              <a:defRPr/>
            </a:pPr>
            <a:r>
              <a:rPr kumimoji="0" lang="en-GB" sz="825" b="0" i="0" u="none" strike="noStrike" kern="1200" cap="none" spc="0" normalizeH="0" baseline="0" noProof="0" dirty="0">
                <a:ln>
                  <a:noFill/>
                </a:ln>
                <a:solidFill>
                  <a:prstClr val="white"/>
                </a:solidFill>
                <a:effectLst/>
                <a:uLnTx/>
                <a:uFillTx/>
                <a:latin typeface="Calibri"/>
                <a:ea typeface="+mn-ea"/>
                <a:cs typeface="+mn-cs"/>
              </a:rPr>
              <a:t>(Clinical Practice Guidelines and Principles of Care for People with Dementia, 2016)</a:t>
            </a:r>
            <a:endParaRPr kumimoji="0" lang="en-AU" sz="825"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Content Placeholder 4">
            <a:extLst>
              <a:ext uri="{FF2B5EF4-FFF2-40B4-BE49-F238E27FC236}">
                <a16:creationId xmlns:a16="http://schemas.microsoft.com/office/drawing/2014/main" id="{BC59B348-BFFE-6DF1-3156-5D5773F9C04E}"/>
              </a:ext>
            </a:extLst>
          </p:cNvPr>
          <p:cNvSpPr txBox="1">
            <a:spLocks/>
          </p:cNvSpPr>
          <p:nvPr/>
        </p:nvSpPr>
        <p:spPr bwMode="auto">
          <a:xfrm>
            <a:off x="2568030" y="1876904"/>
            <a:ext cx="2812950" cy="1844278"/>
          </a:xfrm>
          <a:prstGeom prst="rect">
            <a:avLst/>
          </a:prstGeom>
          <a:solidFill>
            <a:srgbClr val="2590A9"/>
          </a:solidFill>
          <a:ln>
            <a:solidFill>
              <a:srgbClr val="2590A9"/>
            </a:solidFill>
          </a:ln>
        </p:spPr>
        <p:txBody>
          <a:bodyPr/>
          <a:lst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54000" marR="0" lvl="0" indent="0" algn="ctr" defTabSz="685800" rtl="0" eaLnBrk="0" fontAlgn="base" latinLnBrk="0" hangingPunct="0">
              <a:lnSpc>
                <a:spcPct val="100000"/>
              </a:lnSpc>
              <a:spcBef>
                <a:spcPct val="20000"/>
              </a:spcBef>
              <a:spcAft>
                <a:spcPts val="450"/>
              </a:spcAft>
              <a:buClrTx/>
              <a:buSzTx/>
              <a:buFont typeface="Arial" panose="020B0604020202020204" pitchFamily="34" charset="0"/>
              <a:buNone/>
              <a:tabLst/>
              <a:defRPr/>
            </a:pPr>
            <a:r>
              <a:rPr kumimoji="0" lang="en-AU" sz="1200" b="1" i="0" u="sng" strike="noStrike" kern="1200" cap="none" spc="0" normalizeH="0" baseline="0" noProof="0" dirty="0">
                <a:ln>
                  <a:noFill/>
                </a:ln>
                <a:solidFill>
                  <a:prstClr val="white"/>
                </a:solidFill>
                <a:effectLst/>
                <a:uLnTx/>
                <a:uFillTx/>
                <a:latin typeface="Calibri"/>
                <a:ea typeface="+mn-ea"/>
                <a:cs typeface="+mn-cs"/>
              </a:rPr>
              <a:t>Delirium Guidelines</a:t>
            </a:r>
          </a:p>
          <a:p>
            <a:pPr marL="197644" marR="0" lvl="0" indent="-144066" algn="l" defTabSz="685800" rtl="0" eaLnBrk="0" fontAlgn="base" latinLnBrk="0" hangingPunct="0">
              <a:lnSpc>
                <a:spcPct val="100000"/>
              </a:lnSpc>
              <a:spcBef>
                <a:spcPts val="0"/>
              </a:spcBef>
              <a:spcAft>
                <a:spcPts val="450"/>
              </a:spcAft>
              <a:buClrTx/>
              <a:buSzTx/>
              <a:buFont typeface="+mj-lt"/>
              <a:buAutoNum type="arabicPeriod"/>
              <a:tabLst/>
              <a:defRPr/>
            </a:pPr>
            <a:r>
              <a:rPr kumimoji="0" lang="en-AU" sz="1050" b="0" i="0" u="none" strike="noStrike" kern="1200" cap="none" spc="0" normalizeH="0" baseline="0" noProof="0" dirty="0">
                <a:ln>
                  <a:noFill/>
                </a:ln>
                <a:solidFill>
                  <a:prstClr val="white"/>
                </a:solidFill>
                <a:effectLst/>
                <a:uLnTx/>
                <a:uFillTx/>
                <a:latin typeface="Calibri"/>
                <a:ea typeface="+mn-ea"/>
                <a:cs typeface="+mn-cs"/>
              </a:rPr>
              <a:t>Treat medical provocations – constipation, </a:t>
            </a:r>
            <a:r>
              <a:rPr kumimoji="0" lang="en-AU" sz="1050" b="0" i="0" u="none" strike="noStrike" kern="1200" cap="none" spc="0" normalizeH="0" baseline="0" noProof="0" dirty="0">
                <a:ln>
                  <a:noFill/>
                </a:ln>
                <a:solidFill>
                  <a:srgbClr val="FFFF00"/>
                </a:solidFill>
                <a:effectLst/>
                <a:uLnTx/>
                <a:uFillTx/>
                <a:latin typeface="Calibri"/>
                <a:ea typeface="+mn-ea"/>
                <a:cs typeface="+mn-cs"/>
              </a:rPr>
              <a:t>pain,</a:t>
            </a:r>
            <a:r>
              <a:rPr kumimoji="0" lang="en-AU" sz="1050" b="0" i="0" u="none" strike="noStrike" kern="1200" cap="none" spc="0" normalizeH="0" baseline="0" noProof="0" dirty="0">
                <a:ln>
                  <a:noFill/>
                </a:ln>
                <a:solidFill>
                  <a:prstClr val="white"/>
                </a:solidFill>
                <a:effectLst/>
                <a:uLnTx/>
                <a:uFillTx/>
                <a:latin typeface="Calibri"/>
                <a:ea typeface="+mn-ea"/>
                <a:cs typeface="+mn-cs"/>
              </a:rPr>
              <a:t> hypoxia drugs, illness, </a:t>
            </a:r>
          </a:p>
          <a:p>
            <a:pPr marL="197644" marR="0" lvl="0" indent="-144066" algn="l" defTabSz="685800" rtl="0" eaLnBrk="0" fontAlgn="base" latinLnBrk="0" hangingPunct="0">
              <a:lnSpc>
                <a:spcPct val="100000"/>
              </a:lnSpc>
              <a:spcBef>
                <a:spcPts val="0"/>
              </a:spcBef>
              <a:spcAft>
                <a:spcPts val="450"/>
              </a:spcAft>
              <a:buClrTx/>
              <a:buSzTx/>
              <a:buFont typeface="+mj-lt"/>
              <a:buAutoNum type="arabicPeriod"/>
              <a:tabLst/>
              <a:defRPr/>
            </a:pPr>
            <a:r>
              <a:rPr kumimoji="0" lang="en-AU" sz="1050" b="0" i="0" u="none" strike="noStrike" kern="1200" cap="none" spc="0" normalizeH="0" baseline="0" noProof="0" dirty="0">
                <a:ln>
                  <a:noFill/>
                </a:ln>
                <a:solidFill>
                  <a:prstClr val="white"/>
                </a:solidFill>
                <a:effectLst/>
                <a:uLnTx/>
                <a:uFillTx/>
                <a:latin typeface="Calibri"/>
                <a:ea typeface="+mn-ea"/>
                <a:cs typeface="+mn-cs"/>
              </a:rPr>
              <a:t>Optimise environment and reduce stressors</a:t>
            </a:r>
          </a:p>
          <a:p>
            <a:pPr marL="197644" marR="0" lvl="0" indent="-144066" algn="l" defTabSz="685800" rtl="0" eaLnBrk="0" fontAlgn="base" latinLnBrk="0" hangingPunct="0">
              <a:lnSpc>
                <a:spcPct val="100000"/>
              </a:lnSpc>
              <a:spcBef>
                <a:spcPts val="0"/>
              </a:spcBef>
              <a:spcAft>
                <a:spcPts val="900"/>
              </a:spcAft>
              <a:buClrTx/>
              <a:buSzTx/>
              <a:buFont typeface="+mj-lt"/>
              <a:buAutoNum type="arabicPeriod"/>
              <a:tabLst/>
              <a:defRPr/>
            </a:pPr>
            <a:r>
              <a:rPr kumimoji="0" lang="en-AU" sz="1050" b="0" i="0" u="none" strike="noStrike" kern="1200" cap="none" spc="0" normalizeH="0" baseline="0" noProof="0" dirty="0">
                <a:ln>
                  <a:noFill/>
                </a:ln>
                <a:solidFill>
                  <a:prstClr val="white"/>
                </a:solidFill>
                <a:effectLst/>
                <a:uLnTx/>
                <a:uFillTx/>
                <a:latin typeface="Calibri"/>
                <a:ea typeface="+mn-ea"/>
                <a:cs typeface="+mn-cs"/>
              </a:rPr>
              <a:t>Avoid psychotropics unless extreme/severe distress</a:t>
            </a:r>
          </a:p>
          <a:p>
            <a:pPr marL="0" marR="0" lvl="0" indent="0" algn="r" defTabSz="685800" rtl="0" eaLnBrk="0" fontAlgn="base" latinLnBrk="0" hangingPunct="0">
              <a:lnSpc>
                <a:spcPct val="100000"/>
              </a:lnSpc>
              <a:spcBef>
                <a:spcPts val="0"/>
              </a:spcBef>
              <a:spcAft>
                <a:spcPts val="450"/>
              </a:spcAft>
              <a:buClrTx/>
              <a:buSzTx/>
              <a:buFont typeface="Arial" panose="020B0604020202020204" pitchFamily="34" charset="0"/>
              <a:buNone/>
              <a:tabLst/>
              <a:defRPr/>
            </a:pPr>
            <a:r>
              <a:rPr kumimoji="0" lang="en-AU" sz="825" b="0" i="0" u="none" strike="noStrike" kern="1200" cap="none" spc="0" normalizeH="0" baseline="0" noProof="0" dirty="0">
                <a:ln>
                  <a:noFill/>
                </a:ln>
                <a:solidFill>
                  <a:prstClr val="white"/>
                </a:solidFill>
                <a:effectLst/>
                <a:uLnTx/>
                <a:uFillTx/>
                <a:latin typeface="Calibri"/>
                <a:ea typeface="+mn-ea"/>
                <a:cs typeface="+mn-cs"/>
              </a:rPr>
              <a:t>(Delirium Clinical Care Standard, ACQSHC, 2016) </a:t>
            </a:r>
          </a:p>
        </p:txBody>
      </p:sp>
      <p:sp>
        <p:nvSpPr>
          <p:cNvPr id="17" name="Title 1">
            <a:extLst>
              <a:ext uri="{FF2B5EF4-FFF2-40B4-BE49-F238E27FC236}">
                <a16:creationId xmlns:a16="http://schemas.microsoft.com/office/drawing/2014/main" id="{7B285167-950B-D2B9-89E1-024CF00A2CB9}"/>
              </a:ext>
            </a:extLst>
          </p:cNvPr>
          <p:cNvSpPr>
            <a:spLocks noGrp="1"/>
          </p:cNvSpPr>
          <p:nvPr>
            <p:ph type="title"/>
          </p:nvPr>
        </p:nvSpPr>
        <p:spPr>
          <a:xfrm>
            <a:off x="683568" y="1441136"/>
            <a:ext cx="7776864" cy="364331"/>
          </a:xfrm>
          <a:solidFill>
            <a:srgbClr val="2590A9"/>
          </a:solidFill>
          <a:ln>
            <a:solidFill>
              <a:srgbClr val="2590A9"/>
            </a:solidFill>
            <a:miter lim="800000"/>
            <a:headEnd/>
            <a:tailEnd/>
          </a:ln>
        </p:spPr>
        <p:txBody>
          <a:bodyPr/>
          <a:lstStyle/>
          <a:p>
            <a:pPr eaLnBrk="1" hangingPunct="1"/>
            <a:r>
              <a:rPr lang="en-AU" altLang="en-US" sz="1800">
                <a:solidFill>
                  <a:schemeClr val="bg1"/>
                </a:solidFill>
                <a:latin typeface="Arial" panose="020B0604020202020204" pitchFamily="34" charset="0"/>
                <a:cs typeface="Arial" panose="020B0604020202020204" pitchFamily="34" charset="0"/>
              </a:rPr>
              <a:t>Best Practice </a:t>
            </a:r>
          </a:p>
        </p:txBody>
      </p:sp>
      <p:sp>
        <p:nvSpPr>
          <p:cNvPr id="21" name="TextBox 20">
            <a:extLst>
              <a:ext uri="{FF2B5EF4-FFF2-40B4-BE49-F238E27FC236}">
                <a16:creationId xmlns:a16="http://schemas.microsoft.com/office/drawing/2014/main" id="{15ACB916-701D-B364-DCDA-81D040CD242D}"/>
              </a:ext>
            </a:extLst>
          </p:cNvPr>
          <p:cNvSpPr txBox="1">
            <a:spLocks noChangeArrowheads="1"/>
          </p:cNvSpPr>
          <p:nvPr/>
        </p:nvSpPr>
        <p:spPr bwMode="auto">
          <a:xfrm>
            <a:off x="377074" y="4443958"/>
            <a:ext cx="65651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44608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34566" marR="0" lvl="1" indent="-214313" algn="l" defTabSz="685800" rtl="0" eaLnBrk="1" fontAlgn="base" latinLnBrk="0" hangingPunct="1">
              <a:lnSpc>
                <a:spcPct val="100000"/>
              </a:lnSpc>
              <a:spcBef>
                <a:spcPts val="900"/>
              </a:spcBef>
              <a:spcAft>
                <a:spcPts val="900"/>
              </a:spcAft>
              <a:buClr>
                <a:srgbClr val="17375E"/>
              </a:buClr>
              <a:buSzPct val="120000"/>
              <a:buFont typeface="Arial" panose="020B0604020202020204" pitchFamily="34" charset="0"/>
              <a:buChar char="•"/>
              <a:tabLst/>
              <a:defRPr/>
            </a:pPr>
            <a:r>
              <a:rPr kumimoji="0" lang="en-US" altLang="en-US" sz="1050" b="0" i="0" u="none" strike="noStrike" kern="1200" cap="none" spc="0" normalizeH="0" baseline="0" noProof="0" dirty="0">
                <a:ln>
                  <a:noFill/>
                </a:ln>
                <a:solidFill>
                  <a:srgbClr val="17375E"/>
                </a:solidFill>
                <a:effectLst/>
                <a:uLnTx/>
                <a:uFillTx/>
                <a:latin typeface="Calibri" panose="020F0502020204030204" pitchFamily="34" charset="0"/>
                <a:ea typeface="+mn-ea"/>
                <a:cs typeface="Arial" panose="020B0604020202020204" pitchFamily="34" charset="0"/>
              </a:rPr>
              <a:t>3 studies suggest pain is overlooked as a cause of agitation in cognitively impaired patients with post-surgical wounds or fracture </a:t>
            </a:r>
            <a:r>
              <a:rPr kumimoji="0" lang="en-US" altLang="en-US" sz="1050" b="0" i="0" u="none" strike="noStrike" kern="1200" cap="none" spc="0" normalizeH="0" baseline="30000" noProof="0" dirty="0">
                <a:ln>
                  <a:noFill/>
                </a:ln>
                <a:solidFill>
                  <a:srgbClr val="17375E"/>
                </a:solidFill>
                <a:effectLst/>
                <a:uLnTx/>
                <a:uFillTx/>
                <a:latin typeface="Calibri" panose="020F0502020204030204" pitchFamily="34" charset="0"/>
                <a:ea typeface="+mn-ea"/>
                <a:cs typeface="Arial" panose="020B0604020202020204" pitchFamily="34" charset="0"/>
              </a:rPr>
              <a:t>(Fry et al., 2015; Herr et al. 2004; Rantala et al., 2014)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668CF8-4D01-4DCF-16D1-10C015F67BF3}"/>
              </a:ext>
            </a:extLst>
          </p:cNvPr>
          <p:cNvGrpSpPr>
            <a:grpSpLocks/>
          </p:cNvGrpSpPr>
          <p:nvPr/>
        </p:nvGrpSpPr>
        <p:grpSpPr bwMode="auto">
          <a:xfrm>
            <a:off x="-108520" y="1419622"/>
            <a:ext cx="5688632" cy="2211387"/>
            <a:chOff x="237481" y="216071"/>
            <a:chExt cx="2362533" cy="1080235"/>
          </a:xfrm>
        </p:grpSpPr>
        <p:sp>
          <p:nvSpPr>
            <p:cNvPr id="5" name="Text Box 2">
              <a:extLst>
                <a:ext uri="{FF2B5EF4-FFF2-40B4-BE49-F238E27FC236}">
                  <a16:creationId xmlns:a16="http://schemas.microsoft.com/office/drawing/2014/main" id="{30F5346A-92B6-FE16-FA9F-6A4804DFF133}"/>
                </a:ext>
              </a:extLst>
            </p:cNvPr>
            <p:cNvSpPr txBox="1">
              <a:spLocks noChangeArrowheads="1"/>
            </p:cNvSpPr>
            <p:nvPr/>
          </p:nvSpPr>
          <p:spPr bwMode="auto">
            <a:xfrm>
              <a:off x="237481" y="216071"/>
              <a:ext cx="2362533" cy="223337"/>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Knowledge Based Theory of Clinical Reasoning </a:t>
              </a:r>
              <a:endPar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(Norman et al., 2018)</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173990" marR="0" lvl="0" indent="0" algn="l"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id="{ADA2FCD7-6AAB-DDEA-22FA-217E79AFD995}"/>
                </a:ext>
              </a:extLst>
            </p:cNvPr>
            <p:cNvSpPr txBox="1">
              <a:spLocks noChangeArrowheads="1"/>
            </p:cNvSpPr>
            <p:nvPr/>
          </p:nvSpPr>
          <p:spPr bwMode="auto">
            <a:xfrm>
              <a:off x="547753" y="480507"/>
              <a:ext cx="826136" cy="815799"/>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TYPE 1</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(Automatic, fast)</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AU" sz="12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Tacit experiential knowledge</a:t>
              </a: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AU"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Hypothetico</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Exemplar recognition</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Judgement heuristic</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399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6B303FC3-B16C-1B74-505A-79F15A17709A}"/>
                </a:ext>
              </a:extLst>
            </p:cNvPr>
            <p:cNvSpPr txBox="1">
              <a:spLocks noChangeArrowheads="1"/>
            </p:cNvSpPr>
            <p:nvPr/>
          </p:nvSpPr>
          <p:spPr bwMode="auto">
            <a:xfrm>
              <a:off x="1518865" y="467325"/>
              <a:ext cx="869983" cy="74523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TYPE 2</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(Deliberate, slow)</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AU" sz="12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Explicit formal knowledge</a:t>
              </a:r>
            </a:p>
            <a:p>
              <a:pPr marL="0" marR="0" lvl="0" indent="0" algn="ctr" defTabSz="914400" rtl="0" eaLnBrk="0" fontAlgn="base" latinLnBrk="0" hangingPunct="0">
                <a:lnSpc>
                  <a:spcPct val="100000"/>
                </a:lnSpc>
                <a:spcBef>
                  <a:spcPct val="0"/>
                </a:spcBef>
                <a:spcAft>
                  <a:spcPts val="40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Deductive</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40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Mental simulation </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40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Fast &amp; Frugal heuristic</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399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A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Arrow Connector 66">
              <a:extLst>
                <a:ext uri="{FF2B5EF4-FFF2-40B4-BE49-F238E27FC236}">
                  <a16:creationId xmlns:a16="http://schemas.microsoft.com/office/drawing/2014/main" id="{894A53B6-86E0-EF84-16C3-DBEBCDC9A356}"/>
                </a:ext>
              </a:extLst>
            </p:cNvPr>
            <p:cNvCxnSpPr>
              <a:cxnSpLocks noChangeShapeType="1"/>
            </p:cNvCxnSpPr>
            <p:nvPr/>
          </p:nvCxnSpPr>
          <p:spPr bwMode="auto">
            <a:xfrm>
              <a:off x="1093662" y="540115"/>
              <a:ext cx="749277" cy="0"/>
            </a:xfrm>
            <a:prstGeom prst="straightConnector1">
              <a:avLst/>
            </a:prstGeom>
            <a:noFill/>
            <a:ln w="12700" algn="ctr">
              <a:solidFill>
                <a:srgbClr val="000000"/>
              </a:solidFill>
              <a:prstDash val="lgDash"/>
              <a:round/>
              <a:headEnd type="triangle" w="med" len="med"/>
              <a:tailEnd type="triangle" w="med" len="med"/>
            </a:ln>
            <a:extLst>
              <a:ext uri="{909E8E84-426E-40DD-AFC4-6F175D3DCCD1}">
                <a14:hiddenFill xmlns:a14="http://schemas.microsoft.com/office/drawing/2010/main">
                  <a:noFill/>
                </a14:hiddenFill>
              </a:ext>
            </a:extLst>
          </p:spPr>
        </p:cxnSp>
      </p:grpSp>
      <p:grpSp>
        <p:nvGrpSpPr>
          <p:cNvPr id="21" name="Group 20">
            <a:extLst>
              <a:ext uri="{FF2B5EF4-FFF2-40B4-BE49-F238E27FC236}">
                <a16:creationId xmlns:a16="http://schemas.microsoft.com/office/drawing/2014/main" id="{D1C146AD-EEE0-9FF7-B9EA-2C251714638A}"/>
              </a:ext>
            </a:extLst>
          </p:cNvPr>
          <p:cNvGrpSpPr/>
          <p:nvPr/>
        </p:nvGrpSpPr>
        <p:grpSpPr>
          <a:xfrm>
            <a:off x="4644007" y="2778751"/>
            <a:ext cx="4383021" cy="276999"/>
            <a:chOff x="4139952" y="1720594"/>
            <a:chExt cx="4383021" cy="276999"/>
          </a:xfrm>
        </p:grpSpPr>
        <p:sp>
          <p:nvSpPr>
            <p:cNvPr id="10" name="TextBox 9">
              <a:extLst>
                <a:ext uri="{FF2B5EF4-FFF2-40B4-BE49-F238E27FC236}">
                  <a16:creationId xmlns:a16="http://schemas.microsoft.com/office/drawing/2014/main" id="{EDD58AE0-E140-033A-6F34-F9898FD3E6B4}"/>
                </a:ext>
              </a:extLst>
            </p:cNvPr>
            <p:cNvSpPr txBox="1"/>
            <p:nvPr/>
          </p:nvSpPr>
          <p:spPr>
            <a:xfrm>
              <a:off x="5714661" y="1720594"/>
              <a:ext cx="2808312"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Recognition Primed Decision-making</a:t>
              </a:r>
            </a:p>
          </p:txBody>
        </p:sp>
        <p:cxnSp>
          <p:nvCxnSpPr>
            <p:cNvPr id="15" name="Straight Arrow Connector 14">
              <a:extLst>
                <a:ext uri="{FF2B5EF4-FFF2-40B4-BE49-F238E27FC236}">
                  <a16:creationId xmlns:a16="http://schemas.microsoft.com/office/drawing/2014/main" id="{03146FEC-D902-FB1D-D36D-C05665D0D4A7}"/>
                </a:ext>
              </a:extLst>
            </p:cNvPr>
            <p:cNvCxnSpPr/>
            <p:nvPr/>
          </p:nvCxnSpPr>
          <p:spPr>
            <a:xfrm>
              <a:off x="4139952" y="1860637"/>
              <a:ext cx="15121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A29FDA0-4051-6084-FCE9-DACF8618152F}"/>
              </a:ext>
            </a:extLst>
          </p:cNvPr>
          <p:cNvGrpSpPr/>
          <p:nvPr/>
        </p:nvGrpSpPr>
        <p:grpSpPr>
          <a:xfrm>
            <a:off x="4788023" y="3047389"/>
            <a:ext cx="4239005" cy="276999"/>
            <a:chOff x="4283968" y="1989232"/>
            <a:chExt cx="4239005" cy="276999"/>
          </a:xfrm>
        </p:grpSpPr>
        <p:sp>
          <p:nvSpPr>
            <p:cNvPr id="11" name="TextBox 10">
              <a:extLst>
                <a:ext uri="{FF2B5EF4-FFF2-40B4-BE49-F238E27FC236}">
                  <a16:creationId xmlns:a16="http://schemas.microsoft.com/office/drawing/2014/main" id="{387C56C6-4868-FB1C-823B-959AB0501EA2}"/>
                </a:ext>
              </a:extLst>
            </p:cNvPr>
            <p:cNvSpPr txBox="1"/>
            <p:nvPr/>
          </p:nvSpPr>
          <p:spPr>
            <a:xfrm>
              <a:off x="5714661" y="1989232"/>
              <a:ext cx="2808312"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Heuristics (rules of thumb) </a:t>
              </a:r>
            </a:p>
          </p:txBody>
        </p:sp>
        <p:cxnSp>
          <p:nvCxnSpPr>
            <p:cNvPr id="17" name="Straight Arrow Connector 16">
              <a:extLst>
                <a:ext uri="{FF2B5EF4-FFF2-40B4-BE49-F238E27FC236}">
                  <a16:creationId xmlns:a16="http://schemas.microsoft.com/office/drawing/2014/main" id="{A368F5C6-9133-FF49-B077-EEA9F5B5F824}"/>
                </a:ext>
              </a:extLst>
            </p:cNvPr>
            <p:cNvCxnSpPr>
              <a:cxnSpLocks/>
            </p:cNvCxnSpPr>
            <p:nvPr/>
          </p:nvCxnSpPr>
          <p:spPr>
            <a:xfrm>
              <a:off x="4283968" y="2127731"/>
              <a:ext cx="13681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48559F8-C924-AC6B-5C44-34D98382F856}"/>
              </a:ext>
            </a:extLst>
          </p:cNvPr>
          <p:cNvGrpSpPr/>
          <p:nvPr/>
        </p:nvGrpSpPr>
        <p:grpSpPr>
          <a:xfrm>
            <a:off x="4571999" y="2303193"/>
            <a:ext cx="4022981" cy="533474"/>
            <a:chOff x="4067944" y="1245036"/>
            <a:chExt cx="4022981" cy="533474"/>
          </a:xfrm>
        </p:grpSpPr>
        <p:sp>
          <p:nvSpPr>
            <p:cNvPr id="9" name="TextBox 8">
              <a:extLst>
                <a:ext uri="{FF2B5EF4-FFF2-40B4-BE49-F238E27FC236}">
                  <a16:creationId xmlns:a16="http://schemas.microsoft.com/office/drawing/2014/main" id="{9B495815-1C73-C673-4BB1-FC0518F323C5}"/>
                </a:ext>
              </a:extLst>
            </p:cNvPr>
            <p:cNvSpPr txBox="1"/>
            <p:nvPr/>
          </p:nvSpPr>
          <p:spPr>
            <a:xfrm>
              <a:off x="5714661" y="1501511"/>
              <a:ext cx="237626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Hypothetico-deductive reasoning</a:t>
              </a:r>
            </a:p>
          </p:txBody>
        </p:sp>
        <p:cxnSp>
          <p:nvCxnSpPr>
            <p:cNvPr id="13" name="Straight Arrow Connector 12">
              <a:extLst>
                <a:ext uri="{FF2B5EF4-FFF2-40B4-BE49-F238E27FC236}">
                  <a16:creationId xmlns:a16="http://schemas.microsoft.com/office/drawing/2014/main" id="{693E8DA7-0E96-1F22-86AD-7CC49C4494D9}"/>
                </a:ext>
              </a:extLst>
            </p:cNvPr>
            <p:cNvCxnSpPr/>
            <p:nvPr/>
          </p:nvCxnSpPr>
          <p:spPr>
            <a:xfrm>
              <a:off x="4067944" y="1638609"/>
              <a:ext cx="15841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 Box 2">
              <a:extLst>
                <a:ext uri="{FF2B5EF4-FFF2-40B4-BE49-F238E27FC236}">
                  <a16:creationId xmlns:a16="http://schemas.microsoft.com/office/drawing/2014/main" id="{E4D451F7-BBBE-7221-D347-BCD05F7D9111}"/>
                </a:ext>
              </a:extLst>
            </p:cNvPr>
            <p:cNvSpPr txBox="1">
              <a:spLocks noChangeArrowheads="1"/>
            </p:cNvSpPr>
            <p:nvPr/>
          </p:nvSpPr>
          <p:spPr bwMode="auto">
            <a:xfrm>
              <a:off x="4986300" y="1245036"/>
              <a:ext cx="2232248" cy="290924"/>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1" i="0" u="none" strike="noStrike" kern="1200" cap="none" spc="0" normalizeH="0" baseline="0" noProof="0" dirty="0">
                  <a:ln>
                    <a:noFill/>
                  </a:ln>
                  <a:solidFill>
                    <a:srgbClr val="97CA2D">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Theories</a:t>
              </a:r>
              <a:endParaRPr kumimoji="0" lang="en-AU" sz="1200" b="0" i="0" u="none" strike="noStrike" kern="1200" cap="none" spc="0" normalizeH="0" baseline="0" noProof="0" dirty="0">
                <a:ln>
                  <a:noFill/>
                </a:ln>
                <a:solidFill>
                  <a:srgbClr val="97CA2D">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173990" marR="0" lvl="0" indent="0" algn="l"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Title 1">
            <a:extLst>
              <a:ext uri="{FF2B5EF4-FFF2-40B4-BE49-F238E27FC236}">
                <a16:creationId xmlns:a16="http://schemas.microsoft.com/office/drawing/2014/main" id="{AD5DEFD1-F001-A214-60E8-145B6B2C061B}"/>
              </a:ext>
            </a:extLst>
          </p:cNvPr>
          <p:cNvSpPr>
            <a:spLocks noGrp="1"/>
          </p:cNvSpPr>
          <p:nvPr>
            <p:ph type="title"/>
          </p:nvPr>
        </p:nvSpPr>
        <p:spPr>
          <a:xfrm>
            <a:off x="179512" y="329579"/>
            <a:ext cx="8847515" cy="857250"/>
          </a:xfrm>
        </p:spPr>
        <p:txBody>
          <a:bodyPr/>
          <a:lstStyle/>
          <a:p>
            <a:r>
              <a:rPr lang="en-AU" sz="2400" dirty="0"/>
              <a:t>Exploring clinical performance through cognitive science lens</a:t>
            </a:r>
          </a:p>
        </p:txBody>
      </p:sp>
      <p:grpSp>
        <p:nvGrpSpPr>
          <p:cNvPr id="12" name="Group 11">
            <a:extLst>
              <a:ext uri="{FF2B5EF4-FFF2-40B4-BE49-F238E27FC236}">
                <a16:creationId xmlns:a16="http://schemas.microsoft.com/office/drawing/2014/main" id="{F8AC9B21-A8BA-D539-EA80-83F2B73FF912}"/>
              </a:ext>
            </a:extLst>
          </p:cNvPr>
          <p:cNvGrpSpPr/>
          <p:nvPr/>
        </p:nvGrpSpPr>
        <p:grpSpPr>
          <a:xfrm>
            <a:off x="800595" y="3324388"/>
            <a:ext cx="3654376" cy="1399573"/>
            <a:chOff x="800595" y="3324388"/>
            <a:chExt cx="3654376" cy="1399573"/>
          </a:xfrm>
        </p:grpSpPr>
        <p:sp>
          <p:nvSpPr>
            <p:cNvPr id="18" name="Text Box 2">
              <a:extLst>
                <a:ext uri="{FF2B5EF4-FFF2-40B4-BE49-F238E27FC236}">
                  <a16:creationId xmlns:a16="http://schemas.microsoft.com/office/drawing/2014/main" id="{004A8F7D-B855-8CB2-6970-AFAC65D51DCD}"/>
                </a:ext>
              </a:extLst>
            </p:cNvPr>
            <p:cNvSpPr txBox="1">
              <a:spLocks noChangeArrowheads="1"/>
            </p:cNvSpPr>
            <p:nvPr/>
          </p:nvSpPr>
          <p:spPr bwMode="auto">
            <a:xfrm>
              <a:off x="800595" y="3902941"/>
              <a:ext cx="3654376" cy="821020"/>
            </a:xfrm>
            <a:prstGeom prst="rect">
              <a:avLst/>
            </a:prstGeom>
            <a:solidFill>
              <a:schemeClr val="bg2">
                <a:lumMod val="95000"/>
              </a:schemeClr>
            </a:solidFill>
            <a:ln w="9525">
              <a:solidFill>
                <a:schemeClr val="tx1">
                  <a:lumMod val="50000"/>
                  <a:lumOff val="50000"/>
                </a:schemeClr>
              </a:solidFill>
              <a:miter lim="800000"/>
              <a:headEnd/>
              <a:tailEnd/>
            </a:ln>
          </p:spPr>
          <p:txBody>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400" b="1" i="0" u="none" strike="noStrike" kern="1200" cap="none" spc="0" normalizeH="0" baseline="0" noProof="0" dirty="0">
                  <a:ln>
                    <a:noFill/>
                  </a:ln>
                  <a:solidFill>
                    <a:srgbClr val="B87097"/>
                  </a:solidFill>
                  <a:effectLst/>
                  <a:uLnTx/>
                  <a:uFillTx/>
                  <a:latin typeface="Calibri" panose="020F0502020204030204" pitchFamily="34" charset="0"/>
                  <a:ea typeface="Calibri" panose="020F0502020204030204" pitchFamily="34" charset="0"/>
                  <a:cs typeface="Times New Roman" panose="02020603050405020304" pitchFamily="18" charset="0"/>
                </a:rPr>
                <a:t>The impact on cognition from sociocultural factors in the workplace – routines, community of practice, narratives. </a:t>
              </a:r>
              <a:endParaRPr kumimoji="0" lang="en-AU" sz="1200" b="0" i="0" u="none" strike="noStrike" kern="1200" cap="none" spc="0" normalizeH="0" baseline="0" noProof="0" dirty="0">
                <a:ln>
                  <a:noFill/>
                </a:ln>
                <a:solidFill>
                  <a:srgbClr val="B87097"/>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B87097"/>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173990" marR="0" lvl="0" indent="0" algn="l"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B87097"/>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B87097"/>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AU" sz="1800" b="0" i="0" u="none" strike="noStrike" kern="1200" cap="none" spc="0" normalizeH="0" baseline="0" noProof="0" dirty="0">
                  <a:ln>
                    <a:noFill/>
                  </a:ln>
                  <a:solidFill>
                    <a:srgbClr val="B87097"/>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cxnSp>
          <p:nvCxnSpPr>
            <p:cNvPr id="3" name="Straight Arrow Connector 2">
              <a:extLst>
                <a:ext uri="{FF2B5EF4-FFF2-40B4-BE49-F238E27FC236}">
                  <a16:creationId xmlns:a16="http://schemas.microsoft.com/office/drawing/2014/main" id="{D972B7C5-A866-296C-7545-E1B6B75D6294}"/>
                </a:ext>
              </a:extLst>
            </p:cNvPr>
            <p:cNvCxnSpPr>
              <a:stCxn id="18" idx="0"/>
            </p:cNvCxnSpPr>
            <p:nvPr/>
          </p:nvCxnSpPr>
          <p:spPr>
            <a:xfrm flipV="1">
              <a:off x="2627783" y="3324388"/>
              <a:ext cx="0" cy="5785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686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18FA1C-A45F-4BC0-C632-5B2D0AC56199}"/>
              </a:ext>
            </a:extLst>
          </p:cNvPr>
          <p:cNvSpPr/>
          <p:nvPr/>
        </p:nvSpPr>
        <p:spPr>
          <a:xfrm>
            <a:off x="-2286000" y="2400300"/>
            <a:ext cx="7237810"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E295D3A-9F65-20EF-04A5-92DD0A7EB225}"/>
              </a:ext>
            </a:extLst>
          </p:cNvPr>
          <p:cNvSpPr/>
          <p:nvPr/>
        </p:nvSpPr>
        <p:spPr>
          <a:xfrm>
            <a:off x="4225529" y="2919412"/>
            <a:ext cx="2396728" cy="1423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a:ea typeface="+mn-ea"/>
              <a:cs typeface="+mn-cs"/>
            </a:endParaRPr>
          </a:p>
        </p:txBody>
      </p:sp>
      <p:pic>
        <p:nvPicPr>
          <p:cNvPr id="38916" name="Picture 4">
            <a:extLst>
              <a:ext uri="{FF2B5EF4-FFF2-40B4-BE49-F238E27FC236}">
                <a16:creationId xmlns:a16="http://schemas.microsoft.com/office/drawing/2014/main" id="{B7C179FD-4E98-473D-2EAF-D39AEDBC2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866" y="2912269"/>
            <a:ext cx="2414588" cy="19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a:extLst>
              <a:ext uri="{FF2B5EF4-FFF2-40B4-BE49-F238E27FC236}">
                <a16:creationId xmlns:a16="http://schemas.microsoft.com/office/drawing/2014/main" id="{5B205BED-6455-6D52-95ED-E829CED81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16681"/>
            <a:ext cx="65151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Rectangle 111">
            <a:extLst>
              <a:ext uri="{FF2B5EF4-FFF2-40B4-BE49-F238E27FC236}">
                <a16:creationId xmlns:a16="http://schemas.microsoft.com/office/drawing/2014/main" id="{4D7D3362-1B89-AC27-279C-7F6B33837344}"/>
              </a:ext>
            </a:extLst>
          </p:cNvPr>
          <p:cNvSpPr/>
          <p:nvPr/>
        </p:nvSpPr>
        <p:spPr>
          <a:xfrm>
            <a:off x="4694635" y="3261122"/>
            <a:ext cx="3017044" cy="1423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23DBFDC-1B6B-5167-9D42-9732B0531FAE}"/>
              </a:ext>
            </a:extLst>
          </p:cNvPr>
          <p:cNvSpPr/>
          <p:nvPr/>
        </p:nvSpPr>
        <p:spPr>
          <a:xfrm>
            <a:off x="1231107" y="3363517"/>
            <a:ext cx="3218260" cy="1306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32EC165-9F17-AE31-9E90-C272DF788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323" y="4669632"/>
            <a:ext cx="5030390"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A620B20-E976-1638-0D16-2D47DF685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57758"/>
            <a:ext cx="3514798" cy="444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D575BAC0-3A72-D72C-D88F-42EDF591CCCD}"/>
              </a:ext>
            </a:extLst>
          </p:cNvPr>
          <p:cNvGrpSpPr/>
          <p:nvPr/>
        </p:nvGrpSpPr>
        <p:grpSpPr>
          <a:xfrm>
            <a:off x="3491880" y="225860"/>
            <a:ext cx="2840025" cy="4364598"/>
            <a:chOff x="3491880" y="225860"/>
            <a:chExt cx="2840025" cy="4364598"/>
          </a:xfrm>
        </p:grpSpPr>
        <p:pic>
          <p:nvPicPr>
            <p:cNvPr id="5" name="Picture 10">
              <a:extLst>
                <a:ext uri="{FF2B5EF4-FFF2-40B4-BE49-F238E27FC236}">
                  <a16:creationId xmlns:a16="http://schemas.microsoft.com/office/drawing/2014/main" id="{60D9695D-C658-3E30-2770-440CC25A40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847" r="3847"/>
            <a:stretch>
              <a:fillRect/>
            </a:stretch>
          </p:blipFill>
          <p:spPr bwMode="auto">
            <a:xfrm>
              <a:off x="3491880" y="225860"/>
              <a:ext cx="2840025" cy="19140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1">
              <a:extLst>
                <a:ext uri="{FF2B5EF4-FFF2-40B4-BE49-F238E27FC236}">
                  <a16:creationId xmlns:a16="http://schemas.microsoft.com/office/drawing/2014/main" id="{860ABBC6-C8A2-2F8C-5B3B-EB74176AE05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10" r="15934"/>
            <a:stretch/>
          </p:blipFill>
          <p:spPr bwMode="auto">
            <a:xfrm>
              <a:off x="3491880" y="2139878"/>
              <a:ext cx="2840025" cy="245058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917BF1F-6216-E2C7-C551-39B9C7138F16}"/>
              </a:ext>
            </a:extLst>
          </p:cNvPr>
          <p:cNvGrpSpPr/>
          <p:nvPr/>
        </p:nvGrpSpPr>
        <p:grpSpPr>
          <a:xfrm>
            <a:off x="6426665" y="225860"/>
            <a:ext cx="2672029" cy="4341576"/>
            <a:chOff x="6426665" y="225860"/>
            <a:chExt cx="2672029" cy="4341576"/>
          </a:xfrm>
        </p:grpSpPr>
        <p:pic>
          <p:nvPicPr>
            <p:cNvPr id="7" name="Picture 10">
              <a:extLst>
                <a:ext uri="{FF2B5EF4-FFF2-40B4-BE49-F238E27FC236}">
                  <a16:creationId xmlns:a16="http://schemas.microsoft.com/office/drawing/2014/main" id="{045F4C9C-26A0-4086-7EC0-55642F3CED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411" t="19557" r="29426" b="27496"/>
            <a:stretch/>
          </p:blipFill>
          <p:spPr bwMode="auto">
            <a:xfrm>
              <a:off x="6426666" y="225860"/>
              <a:ext cx="2672028" cy="225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a:extLst>
                <a:ext uri="{FF2B5EF4-FFF2-40B4-BE49-F238E27FC236}">
                  <a16:creationId xmlns:a16="http://schemas.microsoft.com/office/drawing/2014/main" id="{7B912510-A585-A8D3-CAF3-2F0915BA7D5B}"/>
                </a:ext>
              </a:extLst>
            </p:cNvPr>
            <p:cNvGrpSpPr>
              <a:grpSpLocks/>
            </p:cNvGrpSpPr>
            <p:nvPr/>
          </p:nvGrpSpPr>
          <p:grpSpPr bwMode="auto">
            <a:xfrm>
              <a:off x="6426665" y="2571750"/>
              <a:ext cx="2654485" cy="1995686"/>
              <a:chOff x="52917" y="694708"/>
              <a:chExt cx="5247077" cy="3034310"/>
            </a:xfrm>
          </p:grpSpPr>
          <p:pic>
            <p:nvPicPr>
              <p:cNvPr id="9" name="Picture 10">
                <a:extLst>
                  <a:ext uri="{FF2B5EF4-FFF2-40B4-BE49-F238E27FC236}">
                    <a16:creationId xmlns:a16="http://schemas.microsoft.com/office/drawing/2014/main" id="{2F57A2D9-DB56-8BDE-398D-0D58AF8EECD2}"/>
                  </a:ext>
                </a:extLst>
              </p:cNvPr>
              <p:cNvPicPr>
                <a:picLocks noChangeAspect="1"/>
              </p:cNvPicPr>
              <p:nvPr/>
            </p:nvPicPr>
            <p:blipFill>
              <a:blip r:embed="rId5">
                <a:extLst>
                  <a:ext uri="{28A0092B-C50C-407E-A947-70E740481C1C}">
                    <a14:useLocalDpi xmlns:a14="http://schemas.microsoft.com/office/drawing/2010/main" val="0"/>
                  </a:ext>
                </a:extLst>
              </a:blip>
              <a:srcRect l="23888" t="32790" r="23340" b="16512"/>
              <a:stretch>
                <a:fillRect/>
              </a:stretch>
            </p:blipFill>
            <p:spPr bwMode="auto">
              <a:xfrm>
                <a:off x="52917" y="694708"/>
                <a:ext cx="5247077" cy="30343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1">
                <a:extLst>
                  <a:ext uri="{FF2B5EF4-FFF2-40B4-BE49-F238E27FC236}">
                    <a16:creationId xmlns:a16="http://schemas.microsoft.com/office/drawing/2014/main" id="{A9F62F3E-80AC-57F5-087E-14D7F6D7B4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598" t="4974" r="533" b="1945"/>
              <a:stretch>
                <a:fillRect/>
              </a:stretch>
            </p:blipFill>
            <p:spPr bwMode="auto">
              <a:xfrm>
                <a:off x="82057" y="719036"/>
                <a:ext cx="5192395" cy="29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grpSp>
    </p:spTree>
    <p:extLst>
      <p:ext uri="{BB962C8B-B14F-4D97-AF65-F5344CB8AC3E}">
        <p14:creationId xmlns:p14="http://schemas.microsoft.com/office/powerpoint/2010/main" val="31252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B01D82-DED4-157E-E7B9-E89830E989CD}"/>
              </a:ext>
            </a:extLst>
          </p:cNvPr>
          <p:cNvSpPr/>
          <p:nvPr/>
        </p:nvSpPr>
        <p:spPr>
          <a:xfrm>
            <a:off x="-2286000" y="2400300"/>
            <a:ext cx="7237810"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3">
            <a:extLst>
              <a:ext uri="{FF2B5EF4-FFF2-40B4-BE49-F238E27FC236}">
                <a16:creationId xmlns:a16="http://schemas.microsoft.com/office/drawing/2014/main" id="{671D9FB9-2244-66BB-3EAC-58EF4BD00EDD}"/>
              </a:ext>
            </a:extLst>
          </p:cNvPr>
          <p:cNvSpPr txBox="1">
            <a:spLocks noChangeArrowheads="1"/>
          </p:cNvSpPr>
          <p:nvPr/>
        </p:nvSpPr>
        <p:spPr bwMode="auto">
          <a:xfrm>
            <a:off x="1596629" y="1257301"/>
            <a:ext cx="6067425" cy="3164681"/>
          </a:xfrm>
          <a:prstGeom prst="rect">
            <a:avLst/>
          </a:prstGeom>
          <a:noFill/>
          <a:ln>
            <a:noFill/>
          </a:ln>
          <a:effectLst/>
        </p:spPr>
        <p:txBody>
          <a:bodyPr/>
          <a:lstStyle>
            <a:lvl1pPr marL="342900" indent="-342900" algn="l" rtl="0" eaLnBrk="0" fontAlgn="base" hangingPunct="0">
              <a:spcBef>
                <a:spcPct val="20000"/>
              </a:spcBef>
              <a:spcAft>
                <a:spcPct val="0"/>
              </a:spcAft>
              <a:buClr>
                <a:srgbClr val="278EAA"/>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marR="0" lvl="0" indent="-257175" algn="l" defTabSz="685800" rtl="0" eaLnBrk="1" fontAlgn="base" latinLnBrk="0" hangingPunct="1">
              <a:lnSpc>
                <a:spcPct val="150000"/>
              </a:lnSpc>
              <a:spcBef>
                <a:spcPct val="20000"/>
              </a:spcBef>
              <a:spcAft>
                <a:spcPct val="0"/>
              </a:spcAft>
              <a:buClr>
                <a:srgbClr val="4F81BD">
                  <a:lumMod val="75000"/>
                </a:srgbClr>
              </a:buClr>
              <a:buSzTx/>
              <a:buFontTx/>
              <a:buChar char="•"/>
              <a:tabLst/>
              <a:defRPr/>
            </a:pPr>
            <a:endParaRPr kumimoji="0" lang="en-AU" sz="1200" b="1" i="0" u="none" strike="noStrike" kern="0" cap="none" spc="0" normalizeH="0" baseline="0" noProof="0" dirty="0">
              <a:ln>
                <a:noFill/>
              </a:ln>
              <a:solidFill>
                <a:srgbClr val="1F497D">
                  <a:lumMod val="75000"/>
                </a:srgbClr>
              </a:solidFill>
              <a:effectLst/>
              <a:uLnTx/>
              <a:uFillTx/>
              <a:latin typeface="Calibri"/>
              <a:ea typeface="+mn-ea"/>
              <a:cs typeface="+mn-cs"/>
            </a:endParaRPr>
          </a:p>
        </p:txBody>
      </p:sp>
      <p:pic>
        <p:nvPicPr>
          <p:cNvPr id="73732" name="Picture 4">
            <a:extLst>
              <a:ext uri="{FF2B5EF4-FFF2-40B4-BE49-F238E27FC236}">
                <a16:creationId xmlns:a16="http://schemas.microsoft.com/office/drawing/2014/main" id="{F07BDD19-0ED4-D954-DC66-63CD8AE8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94060"/>
            <a:ext cx="6753225" cy="464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D124401-C24F-C07A-AA75-4FE4DA5BA528}"/>
              </a:ext>
            </a:extLst>
          </p:cNvPr>
          <p:cNvGrpSpPr>
            <a:grpSpLocks/>
          </p:cNvGrpSpPr>
          <p:nvPr/>
        </p:nvGrpSpPr>
        <p:grpSpPr bwMode="auto">
          <a:xfrm>
            <a:off x="2220516" y="83344"/>
            <a:ext cx="5656659" cy="4856560"/>
            <a:chOff x="1460109" y="460719"/>
            <a:chExt cx="7542207" cy="6476130"/>
          </a:xfrm>
        </p:grpSpPr>
        <p:sp>
          <p:nvSpPr>
            <p:cNvPr id="2" name="Rectangle 1">
              <a:extLst>
                <a:ext uri="{FF2B5EF4-FFF2-40B4-BE49-F238E27FC236}">
                  <a16:creationId xmlns:a16="http://schemas.microsoft.com/office/drawing/2014/main" id="{84B6C3AF-0D73-2AE5-72A4-2A1518DFC6B0}"/>
                </a:ext>
              </a:extLst>
            </p:cNvPr>
            <p:cNvSpPr/>
            <p:nvPr/>
          </p:nvSpPr>
          <p:spPr>
            <a:xfrm>
              <a:off x="1993509" y="473420"/>
              <a:ext cx="7008807" cy="6463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850A96A-CE35-0041-57FE-E466AD8B8E7C}"/>
                </a:ext>
              </a:extLst>
            </p:cNvPr>
            <p:cNvSpPr/>
            <p:nvPr/>
          </p:nvSpPr>
          <p:spPr>
            <a:xfrm>
              <a:off x="1480746" y="460719"/>
              <a:ext cx="1066799" cy="1544809"/>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B6AF02B0-6821-89B4-066C-66DAEB1C6A0B}"/>
                </a:ext>
              </a:extLst>
            </p:cNvPr>
            <p:cNvSpPr/>
            <p:nvPr/>
          </p:nvSpPr>
          <p:spPr>
            <a:xfrm>
              <a:off x="1460109" y="2531048"/>
              <a:ext cx="1181099" cy="3985066"/>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86E2012-4583-3D48-7452-4F88AC9DE24E}"/>
                </a:ext>
              </a:extLst>
            </p:cNvPr>
            <p:cNvSpPr/>
            <p:nvPr/>
          </p:nvSpPr>
          <p:spPr>
            <a:xfrm>
              <a:off x="1764909" y="1634012"/>
              <a:ext cx="228600" cy="3508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23" name="Title 1">
            <a:extLst>
              <a:ext uri="{FF2B5EF4-FFF2-40B4-BE49-F238E27FC236}">
                <a16:creationId xmlns:a16="http://schemas.microsoft.com/office/drawing/2014/main" id="{877419A9-BD2C-B63D-ACAD-B288F390520B}"/>
              </a:ext>
            </a:extLst>
          </p:cNvPr>
          <p:cNvSpPr>
            <a:spLocks noGrp="1"/>
          </p:cNvSpPr>
          <p:nvPr>
            <p:ph type="title"/>
          </p:nvPr>
        </p:nvSpPr>
        <p:spPr>
          <a:xfrm>
            <a:off x="2752725" y="416719"/>
            <a:ext cx="6172200" cy="553641"/>
          </a:xfrm>
        </p:spPr>
        <p:txBody>
          <a:bodyPr rtlCol="0">
            <a:normAutofit/>
          </a:bodyPr>
          <a:lstStyle/>
          <a:p>
            <a:pPr algn="l" eaLnBrk="1" fontAlgn="auto" hangingPunct="1">
              <a:spcAft>
                <a:spcPts val="0"/>
              </a:spcAft>
              <a:defRPr/>
            </a:pPr>
            <a:r>
              <a:rPr lang="en-AU" sz="2400" dirty="0">
                <a:solidFill>
                  <a:schemeClr val="tx2">
                    <a:lumMod val="75000"/>
                  </a:schemeClr>
                </a:solidFill>
                <a:latin typeface="Arial" panose="020B0604020202020204" pitchFamily="34" charset="0"/>
                <a:cs typeface="Arial" panose="020B0604020202020204" pitchFamily="34" charset="0"/>
              </a:rPr>
              <a:t>A Branching Pathway Design </a:t>
            </a:r>
          </a:p>
        </p:txBody>
      </p:sp>
      <p:sp>
        <p:nvSpPr>
          <p:cNvPr id="36" name="Oval 35">
            <a:extLst>
              <a:ext uri="{FF2B5EF4-FFF2-40B4-BE49-F238E27FC236}">
                <a16:creationId xmlns:a16="http://schemas.microsoft.com/office/drawing/2014/main" id="{97C7228B-690D-4AF8-FB81-D8ACAC373B98}"/>
              </a:ext>
            </a:extLst>
          </p:cNvPr>
          <p:cNvSpPr/>
          <p:nvPr/>
        </p:nvSpPr>
        <p:spPr bwMode="auto">
          <a:xfrm>
            <a:off x="2356247" y="1444229"/>
            <a:ext cx="279797" cy="2631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xit" presetSubtype="0" fill="hold" grpId="0" nodeType="clickEffect">
                                  <p:stCondLst>
                                    <p:cond delay="0"/>
                                  </p:stCondLst>
                                  <p:childTnLst>
                                    <p:animEffect transition="out" filter="fade">
                                      <p:cBhvr>
                                        <p:cTn id="6" dur="1000"/>
                                        <p:tgtEl>
                                          <p:spTgt spid="23"/>
                                        </p:tgtEl>
                                      </p:cBhvr>
                                    </p:animEffect>
                                    <p:anim calcmode="lin" valueType="num">
                                      <p:cBhvr>
                                        <p:cTn id="7" dur="1000"/>
                                        <p:tgtEl>
                                          <p:spTgt spid="23"/>
                                        </p:tgtEl>
                                        <p:attrNameLst>
                                          <p:attrName>ppt_x</p:attrName>
                                        </p:attrNameLst>
                                      </p:cBhvr>
                                      <p:tavLst>
                                        <p:tav tm="0">
                                          <p:val>
                                            <p:strVal val="ppt_x"/>
                                          </p:val>
                                        </p:tav>
                                        <p:tav tm="100000">
                                          <p:val>
                                            <p:strVal val="ppt_x"/>
                                          </p:val>
                                        </p:tav>
                                      </p:tavLst>
                                    </p:anim>
                                    <p:anim calcmode="lin" valueType="num">
                                      <p:cBhvr>
                                        <p:cTn id="8" dur="1000"/>
                                        <p:tgtEl>
                                          <p:spTgt spid="23"/>
                                        </p:tgtEl>
                                        <p:attrNameLst>
                                          <p:attrName>ppt_y</p:attrName>
                                        </p:attrNameLst>
                                      </p:cBhvr>
                                      <p:tavLst>
                                        <p:tav tm="0">
                                          <p:val>
                                            <p:strVal val="ppt_y"/>
                                          </p:val>
                                        </p:tav>
                                        <p:tav tm="100000">
                                          <p:val>
                                            <p:strVal val="ppt_y-.1"/>
                                          </p:val>
                                        </p:tav>
                                      </p:tavLst>
                                    </p:anim>
                                    <p:set>
                                      <p:cBhvr>
                                        <p:cTn id="9" dur="1" fill="hold">
                                          <p:stCondLst>
                                            <p:cond delay="999"/>
                                          </p:stCondLst>
                                        </p:cTn>
                                        <p:tgtEl>
                                          <p:spTgt spid="23"/>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56A07EE-421A-8336-8E11-F3C1B49CCAF5}"/>
              </a:ext>
            </a:extLst>
          </p:cNvPr>
          <p:cNvGrpSpPr/>
          <p:nvPr/>
        </p:nvGrpSpPr>
        <p:grpSpPr>
          <a:xfrm>
            <a:off x="4716016" y="123478"/>
            <a:ext cx="3888432" cy="1482642"/>
            <a:chOff x="4518837" y="87340"/>
            <a:chExt cx="3888432" cy="1482642"/>
          </a:xfrm>
          <a:solidFill>
            <a:schemeClr val="bg1"/>
          </a:solidFill>
        </p:grpSpPr>
        <p:sp>
          <p:nvSpPr>
            <p:cNvPr id="10" name="Rectangle 9">
              <a:extLst>
                <a:ext uri="{FF2B5EF4-FFF2-40B4-BE49-F238E27FC236}">
                  <a16:creationId xmlns:a16="http://schemas.microsoft.com/office/drawing/2014/main" id="{B18A4562-9506-4775-D041-1FE762A73F24}"/>
                </a:ext>
              </a:extLst>
            </p:cNvPr>
            <p:cNvSpPr/>
            <p:nvPr/>
          </p:nvSpPr>
          <p:spPr>
            <a:xfrm>
              <a:off x="4518837" y="87340"/>
              <a:ext cx="3888432" cy="1482642"/>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66D879B9-E655-81C4-A589-84EC211ABA28}"/>
                </a:ext>
              </a:extLst>
            </p:cNvPr>
            <p:cNvPicPr>
              <a:picLocks noChangeAspect="1"/>
            </p:cNvPicPr>
            <p:nvPr/>
          </p:nvPicPr>
          <p:blipFill>
            <a:blip r:embed="rId3"/>
            <a:stretch>
              <a:fillRect/>
            </a:stretch>
          </p:blipFill>
          <p:spPr>
            <a:xfrm>
              <a:off x="4572001" y="123478"/>
              <a:ext cx="3672408" cy="1316297"/>
            </a:xfrm>
            <a:prstGeom prst="rect">
              <a:avLst/>
            </a:prstGeom>
            <a:grpFill/>
          </p:spPr>
        </p:pic>
        <p:pic>
          <p:nvPicPr>
            <p:cNvPr id="9" name="Picture 8">
              <a:extLst>
                <a:ext uri="{FF2B5EF4-FFF2-40B4-BE49-F238E27FC236}">
                  <a16:creationId xmlns:a16="http://schemas.microsoft.com/office/drawing/2014/main" id="{48FBBCBD-F07D-B6A0-A991-C42A22EE4D12}"/>
                </a:ext>
              </a:extLst>
            </p:cNvPr>
            <p:cNvPicPr>
              <a:picLocks noChangeAspect="1"/>
            </p:cNvPicPr>
            <p:nvPr/>
          </p:nvPicPr>
          <p:blipFill rotWithShape="1">
            <a:blip r:embed="rId4"/>
            <a:srcRect l="10649" t="7656" b="84688"/>
            <a:stretch/>
          </p:blipFill>
          <p:spPr>
            <a:xfrm>
              <a:off x="4572001" y="1439775"/>
              <a:ext cx="2132086" cy="95360"/>
            </a:xfrm>
            <a:prstGeom prst="rect">
              <a:avLst/>
            </a:prstGeom>
            <a:grpFill/>
          </p:spPr>
        </p:pic>
      </p:grpSp>
      <p:sp>
        <p:nvSpPr>
          <p:cNvPr id="3" name="Content Placeholder 2">
            <a:extLst>
              <a:ext uri="{FF2B5EF4-FFF2-40B4-BE49-F238E27FC236}">
                <a16:creationId xmlns:a16="http://schemas.microsoft.com/office/drawing/2014/main" id="{4148A3C5-43E4-CFB5-2F74-A32997580543}"/>
              </a:ext>
            </a:extLst>
          </p:cNvPr>
          <p:cNvSpPr>
            <a:spLocks noGrp="1"/>
          </p:cNvSpPr>
          <p:nvPr>
            <p:ph sz="half" idx="1"/>
          </p:nvPr>
        </p:nvSpPr>
        <p:spPr>
          <a:xfrm>
            <a:off x="408666" y="1779662"/>
            <a:ext cx="8212733" cy="1296145"/>
          </a:xfrm>
          <a:solidFill>
            <a:schemeClr val="bg1"/>
          </a:solidFill>
          <a:ln>
            <a:solidFill>
              <a:schemeClr val="tx1"/>
            </a:solidFill>
          </a:ln>
        </p:spPr>
        <p:txBody>
          <a:bodyPr/>
          <a:lstStyle/>
          <a:p>
            <a:pPr>
              <a:spcBef>
                <a:spcPts val="0"/>
              </a:spcBef>
              <a:spcAft>
                <a:spcPts val="1200"/>
              </a:spcAft>
            </a:pPr>
            <a:r>
              <a:rPr lang="en-AU" sz="1200" dirty="0"/>
              <a:t>T</a:t>
            </a:r>
            <a:r>
              <a:rPr lang="en-US" sz="1200" dirty="0" err="1"/>
              <a:t>acit</a:t>
            </a:r>
            <a:r>
              <a:rPr lang="en-US" sz="1200" dirty="0"/>
              <a:t> </a:t>
            </a:r>
            <a:r>
              <a:rPr lang="en-US" sz="1200" i="1" dirty="0"/>
              <a:t>experiential knowledge</a:t>
            </a:r>
            <a:r>
              <a:rPr lang="en-US" sz="1200" dirty="0"/>
              <a:t>, i.e., the unconscious classification of available cues, impacted RN ability to recognise pain-related agitation more than formal disease-based knowledge </a:t>
            </a:r>
          </a:p>
          <a:p>
            <a:pPr lvl="1">
              <a:spcBef>
                <a:spcPts val="0"/>
              </a:spcBef>
              <a:spcAft>
                <a:spcPts val="1200"/>
              </a:spcAft>
            </a:pPr>
            <a:r>
              <a:rPr lang="en-AU" sz="1200" i="1" dirty="0"/>
              <a:t>98% answered correctly that agitation was a sign of pain in people with dementia but less than 5% recognised it in the simulation, and instead almost 90% administered antipsychotics for agitation in patient with known fracture. </a:t>
            </a:r>
          </a:p>
          <a:p>
            <a:pPr>
              <a:spcAft>
                <a:spcPts val="1200"/>
              </a:spcAft>
            </a:pPr>
            <a:endParaRPr lang="en-US" sz="1200" dirty="0"/>
          </a:p>
          <a:p>
            <a:endParaRPr lang="en-AU" sz="1200" dirty="0"/>
          </a:p>
        </p:txBody>
      </p:sp>
      <p:pic>
        <p:nvPicPr>
          <p:cNvPr id="5" name="Picture 4">
            <a:extLst>
              <a:ext uri="{FF2B5EF4-FFF2-40B4-BE49-F238E27FC236}">
                <a16:creationId xmlns:a16="http://schemas.microsoft.com/office/drawing/2014/main" id="{DCAD5D23-30F7-4CFB-85E8-3FF1ED9FFC05}"/>
              </a:ext>
            </a:extLst>
          </p:cNvPr>
          <p:cNvPicPr>
            <a:picLocks noChangeAspect="1"/>
          </p:cNvPicPr>
          <p:nvPr/>
        </p:nvPicPr>
        <p:blipFill>
          <a:blip r:embed="rId5"/>
          <a:stretch>
            <a:fillRect/>
          </a:stretch>
        </p:blipFill>
        <p:spPr>
          <a:xfrm>
            <a:off x="395536" y="123478"/>
            <a:ext cx="3691161" cy="1482642"/>
          </a:xfrm>
          <a:prstGeom prst="rect">
            <a:avLst/>
          </a:prstGeom>
          <a:ln>
            <a:solidFill>
              <a:schemeClr val="tx1"/>
            </a:solidFill>
          </a:ln>
        </p:spPr>
      </p:pic>
      <p:sp>
        <p:nvSpPr>
          <p:cNvPr id="12" name="TextBox 11">
            <a:extLst>
              <a:ext uri="{FF2B5EF4-FFF2-40B4-BE49-F238E27FC236}">
                <a16:creationId xmlns:a16="http://schemas.microsoft.com/office/drawing/2014/main" id="{25D20349-84FD-8B41-8C48-DDC059C01AF9}"/>
              </a:ext>
            </a:extLst>
          </p:cNvPr>
          <p:cNvSpPr txBox="1"/>
          <p:nvPr/>
        </p:nvSpPr>
        <p:spPr>
          <a:xfrm>
            <a:off x="412487" y="2067694"/>
            <a:ext cx="8208912" cy="646331"/>
          </a:xfrm>
          <a:prstGeom prst="rect">
            <a:avLst/>
          </a:prstGeom>
          <a:solidFill>
            <a:srgbClr val="FFC000"/>
          </a:solidFill>
          <a:ln w="9525">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charset="0"/>
                <a:ea typeface="+mn-ea"/>
                <a:cs typeface="Arial" charset="0"/>
              </a:rPr>
              <a:t>Use of multidisciplinary virtual simulation may provide a promising, safe, and affordable way for experiential learning about agitation at scale for the MDT</a:t>
            </a:r>
          </a:p>
        </p:txBody>
      </p:sp>
      <p:sp>
        <p:nvSpPr>
          <p:cNvPr id="2" name="TextBox 1">
            <a:extLst>
              <a:ext uri="{FF2B5EF4-FFF2-40B4-BE49-F238E27FC236}">
                <a16:creationId xmlns:a16="http://schemas.microsoft.com/office/drawing/2014/main" id="{7341CB3A-441B-7C9E-024A-21996829AC57}"/>
              </a:ext>
            </a:extLst>
          </p:cNvPr>
          <p:cNvSpPr txBox="1"/>
          <p:nvPr/>
        </p:nvSpPr>
        <p:spPr>
          <a:xfrm>
            <a:off x="392545" y="4300722"/>
            <a:ext cx="8208912" cy="646331"/>
          </a:xfrm>
          <a:prstGeom prst="rect">
            <a:avLst/>
          </a:prstGeom>
          <a:solidFill>
            <a:srgbClr val="CC5C8F"/>
          </a:solidFill>
          <a:ln w="9525">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charset="0"/>
                <a:ea typeface="+mn-ea"/>
                <a:cs typeface="Arial" charset="0"/>
              </a:rPr>
              <a:t>Experiential immersive</a:t>
            </a:r>
            <a:r>
              <a:rPr kumimoji="0" lang="en-AU" sz="1800" b="0" i="0" u="none" strike="noStrike" kern="1200" cap="none" spc="0" normalizeH="0" noProof="0" dirty="0">
                <a:ln>
                  <a:noFill/>
                </a:ln>
                <a:solidFill>
                  <a:prstClr val="black"/>
                </a:solidFill>
                <a:effectLst/>
                <a:uLnTx/>
                <a:uFillTx/>
                <a:latin typeface="Arial" charset="0"/>
                <a:ea typeface="+mn-ea"/>
                <a:cs typeface="Arial" charset="0"/>
              </a:rPr>
              <a:t> placements for senior in charge nurses may help influence practice and culture change on wards</a:t>
            </a:r>
            <a:endParaRPr kumimoji="0" lang="en-AU"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46BA6A1C-2C9C-DE31-DE32-6C22B77BCDDA}"/>
              </a:ext>
            </a:extLst>
          </p:cNvPr>
          <p:cNvSpPr txBox="1"/>
          <p:nvPr/>
        </p:nvSpPr>
        <p:spPr>
          <a:xfrm>
            <a:off x="392545" y="3154201"/>
            <a:ext cx="8208912" cy="923330"/>
          </a:xfrm>
          <a:prstGeom prst="rect">
            <a:avLst/>
          </a:prstGeom>
          <a:solidFill>
            <a:srgbClr val="C1F29C"/>
          </a:solidFill>
          <a:ln w="9525">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charset="0"/>
                <a:ea typeface="+mn-ea"/>
                <a:cs typeface="Arial" charset="0"/>
              </a:rPr>
              <a:t>Immersive learning in practice – Deliberate practice models – repeated events, immediate and accurate feedback and motivated learners. How do we do this in practice as part of practice without disrupting workflow?   </a:t>
            </a:r>
          </a:p>
        </p:txBody>
      </p:sp>
    </p:spTree>
    <p:extLst>
      <p:ext uri="{BB962C8B-B14F-4D97-AF65-F5344CB8AC3E}">
        <p14:creationId xmlns:p14="http://schemas.microsoft.com/office/powerpoint/2010/main" val="399789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3">
                                            <p:txEl>
                                              <p:pRg st="1" end="1"/>
                                            </p:txEl>
                                          </p:spTgt>
                                        </p:tgtEl>
                                      </p:cBhvr>
                                    </p:animEffect>
                                    <p:set>
                                      <p:cBhvr>
                                        <p:cTn id="11" dur="1" fill="hold">
                                          <p:stCondLst>
                                            <p:cond delay="499"/>
                                          </p:stCondLst>
                                        </p:cTn>
                                        <p:tgtEl>
                                          <p:spTgt spid="3">
                                            <p:txEl>
                                              <p:pRg st="1" end="1"/>
                                            </p:txEl>
                                          </p:spTgt>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
                                            <p:bg/>
                                          </p:spTgt>
                                        </p:tgtEl>
                                      </p:cBhvr>
                                    </p:animEffect>
                                    <p:set>
                                      <p:cBhvr>
                                        <p:cTn id="14" dur="1" fill="hold">
                                          <p:stCondLst>
                                            <p:cond delay="499"/>
                                          </p:stCondLst>
                                        </p:cTn>
                                        <p:tgtEl>
                                          <p:spTgt spid="3">
                                            <p:bg/>
                                          </p:spTgt>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2" grpId="0" animBg="1"/>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2176-C0D5-13A6-7922-69DB8A94FEE5}"/>
              </a:ext>
            </a:extLst>
          </p:cNvPr>
          <p:cNvSpPr>
            <a:spLocks noGrp="1"/>
          </p:cNvSpPr>
          <p:nvPr>
            <p:ph type="title"/>
          </p:nvPr>
        </p:nvSpPr>
        <p:spPr/>
        <p:txBody>
          <a:bodyPr/>
          <a:lstStyle/>
          <a:p>
            <a:r>
              <a:rPr lang="en-US" dirty="0"/>
              <a:t>EXPLICATE-CN (Immersive placements study)</a:t>
            </a:r>
            <a:endParaRPr lang="en-AU" dirty="0"/>
          </a:p>
        </p:txBody>
      </p:sp>
      <p:sp>
        <p:nvSpPr>
          <p:cNvPr id="3" name="Content Placeholder 2">
            <a:extLst>
              <a:ext uri="{FF2B5EF4-FFF2-40B4-BE49-F238E27FC236}">
                <a16:creationId xmlns:a16="http://schemas.microsoft.com/office/drawing/2014/main" id="{BE933A42-1FC3-6880-E379-556DFAB912BF}"/>
              </a:ext>
            </a:extLst>
          </p:cNvPr>
          <p:cNvSpPr>
            <a:spLocks noGrp="1"/>
          </p:cNvSpPr>
          <p:nvPr>
            <p:ph sz="half" idx="1"/>
          </p:nvPr>
        </p:nvSpPr>
        <p:spPr/>
        <p:txBody>
          <a:bodyPr/>
          <a:lstStyle/>
          <a:p>
            <a:pPr marL="0" indent="0">
              <a:spcAft>
                <a:spcPts val="600"/>
              </a:spcAft>
              <a:buNone/>
            </a:pPr>
            <a:r>
              <a:rPr lang="en-US" sz="1800" b="1" dirty="0"/>
              <a:t>Background: </a:t>
            </a:r>
            <a:r>
              <a:rPr lang="en-US" sz="1800" dirty="0"/>
              <a:t>nurses rely on social sources of expertise rather than guidelines. Furthermore, local cultural practices of wards affect assessment and care.</a:t>
            </a:r>
          </a:p>
          <a:p>
            <a:pPr marL="0" indent="0">
              <a:spcAft>
                <a:spcPts val="600"/>
              </a:spcAft>
              <a:buNone/>
            </a:pPr>
            <a:r>
              <a:rPr lang="en-US" sz="1800" b="1" dirty="0"/>
              <a:t>Aims: </a:t>
            </a:r>
            <a:r>
              <a:rPr lang="en-US" sz="1800" dirty="0"/>
              <a:t>To observe if there are changes in behavioral outcomes for patients on wards where in-charge nurses (CNs) undertake immersive dementia-specific  placements</a:t>
            </a:r>
          </a:p>
          <a:p>
            <a:pPr>
              <a:spcAft>
                <a:spcPts val="600"/>
              </a:spcAft>
              <a:buFont typeface="Wingdings" panose="05000000000000000000" pitchFamily="2" charset="2"/>
              <a:buChar char="Ø"/>
            </a:pPr>
            <a:r>
              <a:rPr lang="en-US" sz="1800" dirty="0"/>
              <a:t>1/3 of a wards CNs undertake a 5-week immersive placement with an acute-care dementia/delirium specialty service</a:t>
            </a:r>
          </a:p>
          <a:p>
            <a:pPr>
              <a:buFont typeface="Wingdings" panose="05000000000000000000" pitchFamily="2" charset="2"/>
              <a:buChar char="Ø"/>
            </a:pPr>
            <a:r>
              <a:rPr lang="en-US" sz="1800" dirty="0"/>
              <a:t>Measure OV rates, behavioral outcomes on participating ward  </a:t>
            </a:r>
            <a:endParaRPr lang="en-AU" sz="1800" dirty="0"/>
          </a:p>
        </p:txBody>
      </p:sp>
    </p:spTree>
    <p:extLst>
      <p:ext uri="{BB962C8B-B14F-4D97-AF65-F5344CB8AC3E}">
        <p14:creationId xmlns:p14="http://schemas.microsoft.com/office/powerpoint/2010/main" val="1148189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DF29-7E9E-1010-1EE5-B43151E269B2}"/>
              </a:ext>
            </a:extLst>
          </p:cNvPr>
          <p:cNvSpPr>
            <a:spLocks noGrp="1"/>
          </p:cNvSpPr>
          <p:nvPr>
            <p:ph type="title"/>
          </p:nvPr>
        </p:nvSpPr>
        <p:spPr>
          <a:xfrm>
            <a:off x="0" y="-22857"/>
            <a:ext cx="9144000" cy="650392"/>
          </a:xfrm>
          <a:solidFill>
            <a:schemeClr val="accent2">
              <a:lumMod val="75000"/>
            </a:schemeClr>
          </a:solidFill>
        </p:spPr>
        <p:txBody>
          <a:bodyPr/>
          <a:lstStyle/>
          <a:p>
            <a:pPr algn="ctr">
              <a:spcBef>
                <a:spcPts val="0"/>
              </a:spcBef>
              <a:spcAft>
                <a:spcPts val="0"/>
              </a:spcAft>
            </a:pPr>
            <a:r>
              <a:rPr lang="en-AU" sz="2000" b="1" dirty="0">
                <a:solidFill>
                  <a:schemeClr val="bg1"/>
                </a:solidFill>
              </a:rPr>
              <a:t>Capacity building workplaces for dementia care </a:t>
            </a:r>
            <a:endParaRPr lang="en-AU" sz="2000" dirty="0">
              <a:solidFill>
                <a:schemeClr val="bg1"/>
              </a:solidFill>
            </a:endParaRPr>
          </a:p>
        </p:txBody>
      </p:sp>
      <p:grpSp>
        <p:nvGrpSpPr>
          <p:cNvPr id="78" name="Group 77">
            <a:extLst>
              <a:ext uri="{FF2B5EF4-FFF2-40B4-BE49-F238E27FC236}">
                <a16:creationId xmlns:a16="http://schemas.microsoft.com/office/drawing/2014/main" id="{EB0CCB37-7ED8-8761-1918-603A7633886B}"/>
              </a:ext>
            </a:extLst>
          </p:cNvPr>
          <p:cNvGrpSpPr/>
          <p:nvPr/>
        </p:nvGrpSpPr>
        <p:grpSpPr>
          <a:xfrm>
            <a:off x="3025982" y="1650072"/>
            <a:ext cx="1540771" cy="1074677"/>
            <a:chOff x="3025982" y="1650072"/>
            <a:chExt cx="1540771" cy="1074677"/>
          </a:xfrm>
        </p:grpSpPr>
        <p:cxnSp>
          <p:nvCxnSpPr>
            <p:cNvPr id="77" name="Straight Arrow Connector 76">
              <a:extLst>
                <a:ext uri="{FF2B5EF4-FFF2-40B4-BE49-F238E27FC236}">
                  <a16:creationId xmlns:a16="http://schemas.microsoft.com/office/drawing/2014/main" id="{600E919E-CB92-ECA0-A68C-152AADC76A72}"/>
                </a:ext>
              </a:extLst>
            </p:cNvPr>
            <p:cNvCxnSpPr>
              <a:cxnSpLocks/>
            </p:cNvCxnSpPr>
            <p:nvPr/>
          </p:nvCxnSpPr>
          <p:spPr>
            <a:xfrm flipV="1">
              <a:off x="3985348" y="2122335"/>
              <a:ext cx="581405" cy="52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DB7D566-32AA-9CB1-9646-C79763A4C847}"/>
                </a:ext>
              </a:extLst>
            </p:cNvPr>
            <p:cNvGrpSpPr/>
            <p:nvPr/>
          </p:nvGrpSpPr>
          <p:grpSpPr>
            <a:xfrm>
              <a:off x="3025982" y="1650072"/>
              <a:ext cx="1133000" cy="1074677"/>
              <a:chOff x="6100589" y="2079132"/>
              <a:chExt cx="1271024" cy="1163375"/>
            </a:xfrm>
          </p:grpSpPr>
          <p:pic>
            <p:nvPicPr>
              <p:cNvPr id="5" name="Graphic 4" descr="Renovation (House With Sparkles) outline">
                <a:extLst>
                  <a:ext uri="{FF2B5EF4-FFF2-40B4-BE49-F238E27FC236}">
                    <a16:creationId xmlns:a16="http://schemas.microsoft.com/office/drawing/2014/main" id="{F6E24192-D256-AC56-AF31-E114752D3A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1254" y="2079132"/>
                <a:ext cx="758873" cy="776325"/>
              </a:xfrm>
              <a:prstGeom prst="rect">
                <a:avLst/>
              </a:prstGeom>
            </p:spPr>
          </p:pic>
          <p:sp>
            <p:nvSpPr>
              <p:cNvPr id="6" name="TextBox 5">
                <a:extLst>
                  <a:ext uri="{FF2B5EF4-FFF2-40B4-BE49-F238E27FC236}">
                    <a16:creationId xmlns:a16="http://schemas.microsoft.com/office/drawing/2014/main" id="{3166661D-242C-B22F-5C29-93769E0CFDA7}"/>
                  </a:ext>
                </a:extLst>
              </p:cNvPr>
              <p:cNvSpPr txBox="1"/>
              <p:nvPr/>
            </p:nvSpPr>
            <p:spPr>
              <a:xfrm>
                <a:off x="6100589" y="2809374"/>
                <a:ext cx="1271024" cy="433133"/>
              </a:xfrm>
              <a:prstGeom prst="rect">
                <a:avLst/>
              </a:prstGeom>
              <a:noFill/>
            </p:spPr>
            <p:txBody>
              <a:bodyPr wrap="square" rtlCol="0">
                <a:spAutoFit/>
              </a:bodyPr>
              <a:lstStyle/>
              <a:p>
                <a:pPr algn="ctr"/>
                <a:r>
                  <a:rPr lang="en-AU" sz="1000" dirty="0">
                    <a:solidFill>
                      <a:schemeClr val="bg1"/>
                    </a:solidFill>
                  </a:rPr>
                  <a:t>Environmental designs</a:t>
                </a:r>
              </a:p>
            </p:txBody>
          </p:sp>
        </p:grpSp>
      </p:grpSp>
      <p:grpSp>
        <p:nvGrpSpPr>
          <p:cNvPr id="32" name="Group 31">
            <a:extLst>
              <a:ext uri="{FF2B5EF4-FFF2-40B4-BE49-F238E27FC236}">
                <a16:creationId xmlns:a16="http://schemas.microsoft.com/office/drawing/2014/main" id="{2443AED2-C831-8D8D-6070-F265BA1DC3DB}"/>
              </a:ext>
            </a:extLst>
          </p:cNvPr>
          <p:cNvGrpSpPr/>
          <p:nvPr/>
        </p:nvGrpSpPr>
        <p:grpSpPr>
          <a:xfrm>
            <a:off x="179512" y="3021165"/>
            <a:ext cx="5647251" cy="2072608"/>
            <a:chOff x="179512" y="3021165"/>
            <a:chExt cx="5647251" cy="2072608"/>
          </a:xfrm>
        </p:grpSpPr>
        <p:cxnSp>
          <p:nvCxnSpPr>
            <p:cNvPr id="74" name="Straight Arrow Connector 73">
              <a:extLst>
                <a:ext uri="{FF2B5EF4-FFF2-40B4-BE49-F238E27FC236}">
                  <a16:creationId xmlns:a16="http://schemas.microsoft.com/office/drawing/2014/main" id="{F486B35C-AF86-1F37-9E1E-9C81CBE35A81}"/>
                </a:ext>
              </a:extLst>
            </p:cNvPr>
            <p:cNvCxnSpPr>
              <a:cxnSpLocks/>
            </p:cNvCxnSpPr>
            <p:nvPr/>
          </p:nvCxnSpPr>
          <p:spPr>
            <a:xfrm flipV="1">
              <a:off x="5065824" y="3867894"/>
              <a:ext cx="0" cy="2831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2330BB7-CF9A-D8CC-7ECF-F24CEEBA7C89}"/>
                </a:ext>
              </a:extLst>
            </p:cNvPr>
            <p:cNvGrpSpPr/>
            <p:nvPr/>
          </p:nvGrpSpPr>
          <p:grpSpPr>
            <a:xfrm>
              <a:off x="179512" y="3021165"/>
              <a:ext cx="5465904" cy="868977"/>
              <a:chOff x="305749" y="3154558"/>
              <a:chExt cx="5465904" cy="868977"/>
            </a:xfrm>
          </p:grpSpPr>
          <p:sp>
            <p:nvSpPr>
              <p:cNvPr id="31" name="TextBox 30">
                <a:extLst>
                  <a:ext uri="{FF2B5EF4-FFF2-40B4-BE49-F238E27FC236}">
                    <a16:creationId xmlns:a16="http://schemas.microsoft.com/office/drawing/2014/main" id="{1C7B59F7-DD4B-A77D-9F38-929277B3C939}"/>
                  </a:ext>
                </a:extLst>
              </p:cNvPr>
              <p:cNvSpPr txBox="1"/>
              <p:nvPr/>
            </p:nvSpPr>
            <p:spPr>
              <a:xfrm>
                <a:off x="2680601" y="3310110"/>
                <a:ext cx="1504249" cy="584775"/>
              </a:xfrm>
              <a:prstGeom prst="rect">
                <a:avLst/>
              </a:prstGeom>
              <a:solidFill>
                <a:schemeClr val="bg1"/>
              </a:solidFill>
              <a:ln>
                <a:solidFill>
                  <a:srgbClr val="CC5C8F"/>
                </a:solidFill>
              </a:ln>
            </p:spPr>
            <p:txBody>
              <a:bodyPr wrap="square" rtlCol="0">
                <a:spAutoFit/>
              </a:bodyPr>
              <a:lstStyle/>
              <a:p>
                <a:pPr algn="ctr"/>
                <a:r>
                  <a:rPr lang="en-US" sz="1600" b="1" dirty="0">
                    <a:solidFill>
                      <a:schemeClr val="accent4">
                        <a:lumMod val="10000"/>
                      </a:schemeClr>
                    </a:solidFill>
                  </a:rPr>
                  <a:t>W</a:t>
                </a:r>
                <a:r>
                  <a:rPr lang="en-AU" sz="1600" b="1" dirty="0" err="1">
                    <a:solidFill>
                      <a:schemeClr val="accent4">
                        <a:lumMod val="10000"/>
                      </a:schemeClr>
                    </a:solidFill>
                  </a:rPr>
                  <a:t>eekly</a:t>
                </a:r>
                <a:r>
                  <a:rPr lang="en-AU" sz="1600" b="1" dirty="0">
                    <a:solidFill>
                      <a:schemeClr val="accent4">
                        <a:lumMod val="10000"/>
                      </a:schemeClr>
                    </a:solidFill>
                  </a:rPr>
                  <a:t> unit CSP review</a:t>
                </a:r>
              </a:p>
            </p:txBody>
          </p:sp>
          <p:grpSp>
            <p:nvGrpSpPr>
              <p:cNvPr id="64" name="Group 63">
                <a:extLst>
                  <a:ext uri="{FF2B5EF4-FFF2-40B4-BE49-F238E27FC236}">
                    <a16:creationId xmlns:a16="http://schemas.microsoft.com/office/drawing/2014/main" id="{E418BAB6-ED92-C327-DAA4-8BCAF1A87CAE}"/>
                  </a:ext>
                </a:extLst>
              </p:cNvPr>
              <p:cNvGrpSpPr/>
              <p:nvPr/>
            </p:nvGrpSpPr>
            <p:grpSpPr>
              <a:xfrm>
                <a:off x="4632233" y="3154558"/>
                <a:ext cx="1139420" cy="852773"/>
                <a:chOff x="10201276" y="2695547"/>
                <a:chExt cx="1139420" cy="852773"/>
              </a:xfrm>
            </p:grpSpPr>
            <p:sp>
              <p:nvSpPr>
                <p:cNvPr id="53" name="TextBox 52">
                  <a:extLst>
                    <a:ext uri="{FF2B5EF4-FFF2-40B4-BE49-F238E27FC236}">
                      <a16:creationId xmlns:a16="http://schemas.microsoft.com/office/drawing/2014/main" id="{599E2747-00DE-67B6-9CCC-B6FF81A0C578}"/>
                    </a:ext>
                  </a:extLst>
                </p:cNvPr>
                <p:cNvSpPr txBox="1"/>
                <p:nvPr/>
              </p:nvSpPr>
              <p:spPr>
                <a:xfrm>
                  <a:off x="10201276" y="3302099"/>
                  <a:ext cx="1139420" cy="246221"/>
                </a:xfrm>
                <a:prstGeom prst="rect">
                  <a:avLst/>
                </a:prstGeom>
                <a:noFill/>
              </p:spPr>
              <p:txBody>
                <a:bodyPr wrap="square" rtlCol="0">
                  <a:spAutoFit/>
                </a:bodyPr>
                <a:lstStyle/>
                <a:p>
                  <a:pPr algn="ctr"/>
                  <a:r>
                    <a:rPr lang="en-US" sz="1000" dirty="0">
                      <a:solidFill>
                        <a:schemeClr val="bg1"/>
                      </a:solidFill>
                    </a:rPr>
                    <a:t>Skilled clinicians </a:t>
                  </a:r>
                  <a:endParaRPr lang="en-AU" sz="1000" dirty="0">
                    <a:solidFill>
                      <a:schemeClr val="bg1"/>
                    </a:solidFill>
                  </a:endParaRPr>
                </a:p>
              </p:txBody>
            </p:sp>
            <p:pic>
              <p:nvPicPr>
                <p:cNvPr id="62" name="Graphic 61" descr="Group of men with solid fill">
                  <a:extLst>
                    <a:ext uri="{FF2B5EF4-FFF2-40B4-BE49-F238E27FC236}">
                      <a16:creationId xmlns:a16="http://schemas.microsoft.com/office/drawing/2014/main" id="{68F49930-2B4D-5BCB-EF1E-19B1E4AEAB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320" y="2695547"/>
                  <a:ext cx="606079" cy="606079"/>
                </a:xfrm>
                <a:prstGeom prst="rect">
                  <a:avLst/>
                </a:prstGeom>
              </p:spPr>
            </p:pic>
          </p:grpSp>
          <p:cxnSp>
            <p:nvCxnSpPr>
              <p:cNvPr id="81" name="Straight Arrow Connector 80">
                <a:extLst>
                  <a:ext uri="{FF2B5EF4-FFF2-40B4-BE49-F238E27FC236}">
                    <a16:creationId xmlns:a16="http://schemas.microsoft.com/office/drawing/2014/main" id="{A7D35C89-BB51-B119-B03A-8EFB3B935715}"/>
                  </a:ext>
                </a:extLst>
              </p:cNvPr>
              <p:cNvCxnSpPr>
                <a:cxnSpLocks/>
              </p:cNvCxnSpPr>
              <p:nvPr/>
            </p:nvCxnSpPr>
            <p:spPr>
              <a:xfrm flipV="1">
                <a:off x="4271489" y="3602498"/>
                <a:ext cx="501330" cy="31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2904B30-0757-150E-E828-F3C62FFE704A}"/>
                  </a:ext>
                </a:extLst>
              </p:cNvPr>
              <p:cNvCxnSpPr>
                <a:cxnSpLocks/>
              </p:cNvCxnSpPr>
              <p:nvPr/>
            </p:nvCxnSpPr>
            <p:spPr>
              <a:xfrm>
                <a:off x="1939561" y="3602497"/>
                <a:ext cx="64606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A4175C3-59C8-54A1-7AE8-5A4BF418FD36}"/>
                  </a:ext>
                </a:extLst>
              </p:cNvPr>
              <p:cNvSpPr txBox="1"/>
              <p:nvPr/>
            </p:nvSpPr>
            <p:spPr>
              <a:xfrm>
                <a:off x="305749" y="3192538"/>
                <a:ext cx="1504249" cy="830997"/>
              </a:xfrm>
              <a:prstGeom prst="rect">
                <a:avLst/>
              </a:prstGeom>
              <a:solidFill>
                <a:schemeClr val="bg1"/>
              </a:solidFill>
              <a:ln>
                <a:solidFill>
                  <a:srgbClr val="CC5C8F"/>
                </a:solidFill>
              </a:ln>
            </p:spPr>
            <p:txBody>
              <a:bodyPr wrap="square" rtlCol="0">
                <a:spAutoFit/>
              </a:bodyPr>
              <a:lstStyle/>
              <a:p>
                <a:pPr algn="ctr"/>
                <a:r>
                  <a:rPr lang="en-US" sz="1600" b="1" dirty="0">
                    <a:solidFill>
                      <a:schemeClr val="accent4">
                        <a:lumMod val="10000"/>
                      </a:schemeClr>
                    </a:solidFill>
                  </a:rPr>
                  <a:t>BPSD workshop full day</a:t>
                </a:r>
                <a:endParaRPr lang="en-AU" sz="1600" b="1" dirty="0">
                  <a:solidFill>
                    <a:schemeClr val="accent4">
                      <a:lumMod val="10000"/>
                    </a:schemeClr>
                  </a:solidFill>
                </a:endParaRPr>
              </a:p>
            </p:txBody>
          </p:sp>
        </p:grpSp>
        <p:grpSp>
          <p:nvGrpSpPr>
            <p:cNvPr id="11" name="Group 10">
              <a:extLst>
                <a:ext uri="{FF2B5EF4-FFF2-40B4-BE49-F238E27FC236}">
                  <a16:creationId xmlns:a16="http://schemas.microsoft.com/office/drawing/2014/main" id="{1CE22325-04ED-823A-553C-7066326B200C}"/>
                </a:ext>
              </a:extLst>
            </p:cNvPr>
            <p:cNvGrpSpPr/>
            <p:nvPr/>
          </p:nvGrpSpPr>
          <p:grpSpPr>
            <a:xfrm>
              <a:off x="4386603" y="4219128"/>
              <a:ext cx="1440160" cy="874645"/>
              <a:chOff x="4716016" y="1341938"/>
              <a:chExt cx="1440160" cy="874645"/>
            </a:xfrm>
          </p:grpSpPr>
          <p:sp>
            <p:nvSpPr>
              <p:cNvPr id="12" name="TextBox 11">
                <a:extLst>
                  <a:ext uri="{FF2B5EF4-FFF2-40B4-BE49-F238E27FC236}">
                    <a16:creationId xmlns:a16="http://schemas.microsoft.com/office/drawing/2014/main" id="{6EFB1E6A-E27C-715E-C21D-114A1F89F6C3}"/>
                  </a:ext>
                </a:extLst>
              </p:cNvPr>
              <p:cNvSpPr txBox="1"/>
              <p:nvPr/>
            </p:nvSpPr>
            <p:spPr>
              <a:xfrm>
                <a:off x="4716016" y="1816473"/>
                <a:ext cx="1440160" cy="400110"/>
              </a:xfrm>
              <a:prstGeom prst="rect">
                <a:avLst/>
              </a:prstGeom>
              <a:noFill/>
            </p:spPr>
            <p:txBody>
              <a:bodyPr wrap="square" rtlCol="0">
                <a:spAutoFit/>
              </a:bodyPr>
              <a:lstStyle/>
              <a:p>
                <a:pPr algn="ctr"/>
                <a:r>
                  <a:rPr lang="en-AU" sz="1000" dirty="0">
                    <a:solidFill>
                      <a:schemeClr val="bg1"/>
                    </a:solidFill>
                  </a:rPr>
                  <a:t>Immersive experiential learning</a:t>
                </a:r>
              </a:p>
            </p:txBody>
          </p:sp>
          <p:pic>
            <p:nvPicPr>
              <p:cNvPr id="13" name="Graphic 12" descr="Head with gears with solid fill">
                <a:extLst>
                  <a:ext uri="{FF2B5EF4-FFF2-40B4-BE49-F238E27FC236}">
                    <a16:creationId xmlns:a16="http://schemas.microsoft.com/office/drawing/2014/main" id="{087B25DE-7D1B-20FB-5C33-30FD1AC672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57363" y="1341938"/>
                <a:ext cx="544268" cy="544268"/>
              </a:xfrm>
              <a:prstGeom prst="rect">
                <a:avLst/>
              </a:prstGeom>
            </p:spPr>
          </p:pic>
        </p:grpSp>
      </p:grpSp>
      <p:grpSp>
        <p:nvGrpSpPr>
          <p:cNvPr id="80" name="Group 79">
            <a:extLst>
              <a:ext uri="{FF2B5EF4-FFF2-40B4-BE49-F238E27FC236}">
                <a16:creationId xmlns:a16="http://schemas.microsoft.com/office/drawing/2014/main" id="{14E48B4C-399E-20B8-200C-F30C46AB2F1B}"/>
              </a:ext>
            </a:extLst>
          </p:cNvPr>
          <p:cNvGrpSpPr/>
          <p:nvPr/>
        </p:nvGrpSpPr>
        <p:grpSpPr>
          <a:xfrm>
            <a:off x="5826763" y="650494"/>
            <a:ext cx="1271024" cy="1117942"/>
            <a:chOff x="5826763" y="650494"/>
            <a:chExt cx="1271024" cy="1117942"/>
          </a:xfrm>
        </p:grpSpPr>
        <p:grpSp>
          <p:nvGrpSpPr>
            <p:cNvPr id="58" name="Group 57">
              <a:extLst>
                <a:ext uri="{FF2B5EF4-FFF2-40B4-BE49-F238E27FC236}">
                  <a16:creationId xmlns:a16="http://schemas.microsoft.com/office/drawing/2014/main" id="{445CD594-D021-C855-9EF2-F35F0D1DD975}"/>
                </a:ext>
              </a:extLst>
            </p:cNvPr>
            <p:cNvGrpSpPr/>
            <p:nvPr/>
          </p:nvGrpSpPr>
          <p:grpSpPr>
            <a:xfrm>
              <a:off x="5826763" y="650494"/>
              <a:ext cx="1271024" cy="761986"/>
              <a:chOff x="1382664" y="3858861"/>
              <a:chExt cx="1271024" cy="761986"/>
            </a:xfrm>
          </p:grpSpPr>
          <p:sp>
            <p:nvSpPr>
              <p:cNvPr id="46" name="TextBox 45">
                <a:extLst>
                  <a:ext uri="{FF2B5EF4-FFF2-40B4-BE49-F238E27FC236}">
                    <a16:creationId xmlns:a16="http://schemas.microsoft.com/office/drawing/2014/main" id="{0EBAE622-0194-21C4-ED6F-C242ED6F8D33}"/>
                  </a:ext>
                </a:extLst>
              </p:cNvPr>
              <p:cNvSpPr txBox="1"/>
              <p:nvPr/>
            </p:nvSpPr>
            <p:spPr>
              <a:xfrm>
                <a:off x="1382664" y="4374626"/>
                <a:ext cx="1271024" cy="246221"/>
              </a:xfrm>
              <a:prstGeom prst="rect">
                <a:avLst/>
              </a:prstGeom>
              <a:noFill/>
            </p:spPr>
            <p:txBody>
              <a:bodyPr wrap="square" rtlCol="0">
                <a:spAutoFit/>
              </a:bodyPr>
              <a:lstStyle/>
              <a:p>
                <a:pPr algn="ctr"/>
                <a:r>
                  <a:rPr lang="en-AU" sz="1000" dirty="0">
                    <a:solidFill>
                      <a:schemeClr val="bg1"/>
                    </a:solidFill>
                  </a:rPr>
                  <a:t>Specialists </a:t>
                </a:r>
              </a:p>
            </p:txBody>
          </p:sp>
          <p:pic>
            <p:nvPicPr>
              <p:cNvPr id="57" name="Graphic 56" descr="Doctor female outline">
                <a:extLst>
                  <a:ext uri="{FF2B5EF4-FFF2-40B4-BE49-F238E27FC236}">
                    <a16:creationId xmlns:a16="http://schemas.microsoft.com/office/drawing/2014/main" id="{063900DB-1C8B-F58F-CF23-489CF8B3C1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75649" y="3858861"/>
                <a:ext cx="584775" cy="584775"/>
              </a:xfrm>
              <a:prstGeom prst="rect">
                <a:avLst/>
              </a:prstGeom>
            </p:spPr>
          </p:pic>
        </p:grpSp>
        <p:cxnSp>
          <p:nvCxnSpPr>
            <p:cNvPr id="36" name="Straight Arrow Connector 35">
              <a:extLst>
                <a:ext uri="{FF2B5EF4-FFF2-40B4-BE49-F238E27FC236}">
                  <a16:creationId xmlns:a16="http://schemas.microsoft.com/office/drawing/2014/main" id="{6DC262E8-4AE7-BDA5-1722-A42D08DFC77B}"/>
                </a:ext>
              </a:extLst>
            </p:cNvPr>
            <p:cNvCxnSpPr>
              <a:cxnSpLocks/>
            </p:cNvCxnSpPr>
            <p:nvPr/>
          </p:nvCxnSpPr>
          <p:spPr>
            <a:xfrm>
              <a:off x="6516216" y="1419622"/>
              <a:ext cx="0" cy="3488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80E999A6-DA37-C988-7CC7-151F1C7B5B7D}"/>
              </a:ext>
            </a:extLst>
          </p:cNvPr>
          <p:cNvGrpSpPr/>
          <p:nvPr/>
        </p:nvGrpSpPr>
        <p:grpSpPr>
          <a:xfrm>
            <a:off x="4701040" y="1824586"/>
            <a:ext cx="4337828" cy="1026812"/>
            <a:chOff x="4701040" y="1824586"/>
            <a:chExt cx="4337828" cy="1026812"/>
          </a:xfrm>
        </p:grpSpPr>
        <p:grpSp>
          <p:nvGrpSpPr>
            <p:cNvPr id="18" name="Group 17">
              <a:extLst>
                <a:ext uri="{FF2B5EF4-FFF2-40B4-BE49-F238E27FC236}">
                  <a16:creationId xmlns:a16="http://schemas.microsoft.com/office/drawing/2014/main" id="{48E453AE-3F2B-D6D8-F6C4-072AAC323F5E}"/>
                </a:ext>
              </a:extLst>
            </p:cNvPr>
            <p:cNvGrpSpPr/>
            <p:nvPr/>
          </p:nvGrpSpPr>
          <p:grpSpPr>
            <a:xfrm>
              <a:off x="4701040" y="1824586"/>
              <a:ext cx="4337828" cy="606079"/>
              <a:chOff x="4404264" y="3511550"/>
              <a:chExt cx="3461002" cy="483453"/>
            </a:xfrm>
          </p:grpSpPr>
          <p:sp>
            <p:nvSpPr>
              <p:cNvPr id="20" name="Arrow: Pentagon 19">
                <a:extLst>
                  <a:ext uri="{FF2B5EF4-FFF2-40B4-BE49-F238E27FC236}">
                    <a16:creationId xmlns:a16="http://schemas.microsoft.com/office/drawing/2014/main" id="{18D3559A-12D9-C9AA-24EF-EFDDBE7F0290}"/>
                  </a:ext>
                </a:extLst>
              </p:cNvPr>
              <p:cNvSpPr/>
              <p:nvPr/>
            </p:nvSpPr>
            <p:spPr>
              <a:xfrm>
                <a:off x="4404264" y="3511550"/>
                <a:ext cx="3461002" cy="483453"/>
              </a:xfrm>
              <a:prstGeom prst="homePlate">
                <a:avLst/>
              </a:prstGeom>
              <a:solidFill>
                <a:schemeClr val="tx1">
                  <a:lumMod val="75000"/>
                  <a:lumOff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279C904B-1672-9703-ECE9-5151EE7C9168}"/>
                  </a:ext>
                </a:extLst>
              </p:cNvPr>
              <p:cNvSpPr txBox="1"/>
              <p:nvPr/>
            </p:nvSpPr>
            <p:spPr>
              <a:xfrm>
                <a:off x="4714266" y="3575417"/>
                <a:ext cx="2486548" cy="368258"/>
              </a:xfrm>
              <a:prstGeom prst="rect">
                <a:avLst/>
              </a:prstGeom>
              <a:noFill/>
            </p:spPr>
            <p:txBody>
              <a:bodyPr wrap="square" rtlCol="0">
                <a:spAutoFit/>
              </a:bodyPr>
              <a:lstStyle/>
              <a:p>
                <a:pPr algn="ctr"/>
                <a:r>
                  <a:rPr lang="en-AU" sz="1200" dirty="0">
                    <a:solidFill>
                      <a:schemeClr val="bg1"/>
                    </a:solidFill>
                  </a:rPr>
                  <a:t>Improving patient care and decreasing OV and care burden</a:t>
                </a:r>
              </a:p>
            </p:txBody>
          </p:sp>
        </p:grpSp>
        <p:cxnSp>
          <p:nvCxnSpPr>
            <p:cNvPr id="41" name="Straight Arrow Connector 40">
              <a:extLst>
                <a:ext uri="{FF2B5EF4-FFF2-40B4-BE49-F238E27FC236}">
                  <a16:creationId xmlns:a16="http://schemas.microsoft.com/office/drawing/2014/main" id="{537DF544-AB2A-C42A-D1AE-C4F66CD86652}"/>
                </a:ext>
              </a:extLst>
            </p:cNvPr>
            <p:cNvCxnSpPr>
              <a:cxnSpLocks/>
            </p:cNvCxnSpPr>
            <p:nvPr/>
          </p:nvCxnSpPr>
          <p:spPr>
            <a:xfrm flipV="1">
              <a:off x="5009673" y="2516310"/>
              <a:ext cx="0" cy="3350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E4BB771C-F531-083E-0B31-2EE84571E890}"/>
              </a:ext>
            </a:extLst>
          </p:cNvPr>
          <p:cNvGrpSpPr/>
          <p:nvPr/>
        </p:nvGrpSpPr>
        <p:grpSpPr>
          <a:xfrm>
            <a:off x="5637776" y="2543774"/>
            <a:ext cx="3673138" cy="1875409"/>
            <a:chOff x="5637776" y="2543774"/>
            <a:chExt cx="3673138" cy="1875409"/>
          </a:xfrm>
        </p:grpSpPr>
        <p:grpSp>
          <p:nvGrpSpPr>
            <p:cNvPr id="28" name="Group 27">
              <a:extLst>
                <a:ext uri="{FF2B5EF4-FFF2-40B4-BE49-F238E27FC236}">
                  <a16:creationId xmlns:a16="http://schemas.microsoft.com/office/drawing/2014/main" id="{6DB117E4-D216-8E0B-8AF4-3B7139444368}"/>
                </a:ext>
              </a:extLst>
            </p:cNvPr>
            <p:cNvGrpSpPr/>
            <p:nvPr/>
          </p:nvGrpSpPr>
          <p:grpSpPr>
            <a:xfrm>
              <a:off x="7964329" y="3054527"/>
              <a:ext cx="1346585" cy="902319"/>
              <a:chOff x="1588732" y="1626901"/>
              <a:chExt cx="1346585" cy="902319"/>
            </a:xfrm>
          </p:grpSpPr>
          <p:sp>
            <p:nvSpPr>
              <p:cNvPr id="16" name="TextBox 15">
                <a:extLst>
                  <a:ext uri="{FF2B5EF4-FFF2-40B4-BE49-F238E27FC236}">
                    <a16:creationId xmlns:a16="http://schemas.microsoft.com/office/drawing/2014/main" id="{87D1156F-CD9F-BDC3-D7FA-BA12CDBB7A83}"/>
                  </a:ext>
                </a:extLst>
              </p:cNvPr>
              <p:cNvSpPr txBox="1"/>
              <p:nvPr/>
            </p:nvSpPr>
            <p:spPr>
              <a:xfrm>
                <a:off x="1588732" y="2282999"/>
                <a:ext cx="1346585" cy="246221"/>
              </a:xfrm>
              <a:prstGeom prst="rect">
                <a:avLst/>
              </a:prstGeom>
              <a:noFill/>
            </p:spPr>
            <p:txBody>
              <a:bodyPr wrap="square" rtlCol="0">
                <a:spAutoFit/>
              </a:bodyPr>
              <a:lstStyle/>
              <a:p>
                <a:pPr algn="ctr"/>
                <a:r>
                  <a:rPr lang="en-AU" sz="1000" dirty="0">
                    <a:solidFill>
                      <a:schemeClr val="bg1"/>
                    </a:solidFill>
                  </a:rPr>
                  <a:t>Leisure</a:t>
                </a:r>
              </a:p>
            </p:txBody>
          </p:sp>
          <p:pic>
            <p:nvPicPr>
              <p:cNvPr id="19" name="Graphic 18" descr="Sunflower with solid fill">
                <a:extLst>
                  <a:ext uri="{FF2B5EF4-FFF2-40B4-BE49-F238E27FC236}">
                    <a16:creationId xmlns:a16="http://schemas.microsoft.com/office/drawing/2014/main" id="{6D48D4F2-3710-5F87-DF0F-B66847F327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83680" y="1626901"/>
                <a:ext cx="650392" cy="650392"/>
              </a:xfrm>
              <a:prstGeom prst="rect">
                <a:avLst/>
              </a:prstGeom>
            </p:spPr>
          </p:pic>
        </p:grpSp>
        <p:cxnSp>
          <p:nvCxnSpPr>
            <p:cNvPr id="89" name="Straight Arrow Connector 88">
              <a:extLst>
                <a:ext uri="{FF2B5EF4-FFF2-40B4-BE49-F238E27FC236}">
                  <a16:creationId xmlns:a16="http://schemas.microsoft.com/office/drawing/2014/main" id="{C1AA37A9-A73C-EAC2-87BB-AD197BE26761}"/>
                </a:ext>
              </a:extLst>
            </p:cNvPr>
            <p:cNvCxnSpPr>
              <a:cxnSpLocks/>
            </p:cNvCxnSpPr>
            <p:nvPr/>
          </p:nvCxnSpPr>
          <p:spPr>
            <a:xfrm>
              <a:off x="5637776" y="3395210"/>
              <a:ext cx="127067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AE4C733-4139-E950-C1A0-9B7F3795E9C9}"/>
                </a:ext>
              </a:extLst>
            </p:cNvPr>
            <p:cNvGrpSpPr/>
            <p:nvPr/>
          </p:nvGrpSpPr>
          <p:grpSpPr>
            <a:xfrm>
              <a:off x="6908455" y="2969230"/>
              <a:ext cx="1139420" cy="1449953"/>
              <a:chOff x="6908455" y="2969230"/>
              <a:chExt cx="1139420" cy="1449953"/>
            </a:xfrm>
          </p:grpSpPr>
          <p:grpSp>
            <p:nvGrpSpPr>
              <p:cNvPr id="24" name="Group 23">
                <a:extLst>
                  <a:ext uri="{FF2B5EF4-FFF2-40B4-BE49-F238E27FC236}">
                    <a16:creationId xmlns:a16="http://schemas.microsoft.com/office/drawing/2014/main" id="{09B26F41-6645-A75C-8A91-20951F1E5A84}"/>
                  </a:ext>
                </a:extLst>
              </p:cNvPr>
              <p:cNvGrpSpPr/>
              <p:nvPr/>
            </p:nvGrpSpPr>
            <p:grpSpPr>
              <a:xfrm>
                <a:off x="7059703" y="2969230"/>
                <a:ext cx="779732" cy="1027818"/>
                <a:chOff x="3586964" y="1866513"/>
                <a:chExt cx="1321296" cy="1702867"/>
              </a:xfrm>
            </p:grpSpPr>
            <p:pic>
              <p:nvPicPr>
                <p:cNvPr id="26" name="Graphic 25" descr="Clipboard outline">
                  <a:extLst>
                    <a:ext uri="{FF2B5EF4-FFF2-40B4-BE49-F238E27FC236}">
                      <a16:creationId xmlns:a16="http://schemas.microsoft.com/office/drawing/2014/main" id="{C0B9C7C7-8F98-692F-85EC-9EC8338C082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86964" y="1866513"/>
                  <a:ext cx="1321296" cy="1321296"/>
                </a:xfrm>
                <a:prstGeom prst="rect">
                  <a:avLst/>
                </a:prstGeom>
              </p:spPr>
            </p:pic>
            <p:sp>
              <p:nvSpPr>
                <p:cNvPr id="27" name="TextBox 26">
                  <a:extLst>
                    <a:ext uri="{FF2B5EF4-FFF2-40B4-BE49-F238E27FC236}">
                      <a16:creationId xmlns:a16="http://schemas.microsoft.com/office/drawing/2014/main" id="{1F8CB059-6C9D-98BD-8DA6-01EBE33D8FE7}"/>
                    </a:ext>
                  </a:extLst>
                </p:cNvPr>
                <p:cNvSpPr txBox="1"/>
                <p:nvPr/>
              </p:nvSpPr>
              <p:spPr>
                <a:xfrm>
                  <a:off x="3852481" y="3161446"/>
                  <a:ext cx="887175" cy="407934"/>
                </a:xfrm>
                <a:prstGeom prst="rect">
                  <a:avLst/>
                </a:prstGeom>
                <a:noFill/>
                <a:ln>
                  <a:solidFill>
                    <a:srgbClr val="FFC000"/>
                  </a:solidFill>
                </a:ln>
              </p:spPr>
              <p:txBody>
                <a:bodyPr wrap="square" rtlCol="0">
                  <a:spAutoFit/>
                </a:bodyPr>
                <a:lstStyle/>
                <a:p>
                  <a:pPr algn="ctr"/>
                  <a:r>
                    <a:rPr lang="en-AU" sz="1000" b="1" dirty="0">
                      <a:solidFill>
                        <a:srgbClr val="FFC000"/>
                      </a:solidFill>
                    </a:rPr>
                    <a:t>CSP </a:t>
                  </a:r>
                </a:p>
              </p:txBody>
            </p:sp>
          </p:grpSp>
          <p:sp>
            <p:nvSpPr>
              <p:cNvPr id="29" name="TextBox 28">
                <a:extLst>
                  <a:ext uri="{FF2B5EF4-FFF2-40B4-BE49-F238E27FC236}">
                    <a16:creationId xmlns:a16="http://schemas.microsoft.com/office/drawing/2014/main" id="{0B60538F-665D-577D-BB8D-82B5B5DB0116}"/>
                  </a:ext>
                </a:extLst>
              </p:cNvPr>
              <p:cNvSpPr txBox="1"/>
              <p:nvPr/>
            </p:nvSpPr>
            <p:spPr>
              <a:xfrm>
                <a:off x="6908455" y="4019073"/>
                <a:ext cx="1139420" cy="400110"/>
              </a:xfrm>
              <a:prstGeom prst="rect">
                <a:avLst/>
              </a:prstGeom>
              <a:noFill/>
            </p:spPr>
            <p:txBody>
              <a:bodyPr wrap="square" rtlCol="0">
                <a:spAutoFit/>
              </a:bodyPr>
              <a:lstStyle/>
              <a:p>
                <a:pPr algn="ctr"/>
                <a:r>
                  <a:rPr lang="en-US" sz="1000" dirty="0">
                    <a:solidFill>
                      <a:schemeClr val="bg1"/>
                    </a:solidFill>
                  </a:rPr>
                  <a:t>Clinical artifacts that focus care </a:t>
                </a:r>
                <a:endParaRPr lang="en-AU" sz="1000" dirty="0">
                  <a:solidFill>
                    <a:schemeClr val="bg1"/>
                  </a:solidFill>
                </a:endParaRPr>
              </a:p>
            </p:txBody>
          </p:sp>
        </p:grpSp>
        <p:cxnSp>
          <p:nvCxnSpPr>
            <p:cNvPr id="38" name="Straight Arrow Connector 37">
              <a:extLst>
                <a:ext uri="{FF2B5EF4-FFF2-40B4-BE49-F238E27FC236}">
                  <a16:creationId xmlns:a16="http://schemas.microsoft.com/office/drawing/2014/main" id="{1756E93B-E683-A88C-9422-E3D7E3DD6369}"/>
                </a:ext>
              </a:extLst>
            </p:cNvPr>
            <p:cNvCxnSpPr>
              <a:cxnSpLocks/>
            </p:cNvCxnSpPr>
            <p:nvPr/>
          </p:nvCxnSpPr>
          <p:spPr>
            <a:xfrm flipV="1">
              <a:off x="7478165" y="2571750"/>
              <a:ext cx="0" cy="288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456BD48-AA70-E38C-97B9-A648BADFC839}"/>
                </a:ext>
              </a:extLst>
            </p:cNvPr>
            <p:cNvCxnSpPr>
              <a:cxnSpLocks/>
            </p:cNvCxnSpPr>
            <p:nvPr/>
          </p:nvCxnSpPr>
          <p:spPr>
            <a:xfrm flipV="1">
              <a:off x="8584473" y="2543774"/>
              <a:ext cx="0" cy="288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id="{058390E9-F0BF-E723-4347-A9DD158FF1F0}"/>
              </a:ext>
            </a:extLst>
          </p:cNvPr>
          <p:cNvCxnSpPr>
            <a:cxnSpLocks/>
          </p:cNvCxnSpPr>
          <p:nvPr/>
        </p:nvCxnSpPr>
        <p:spPr>
          <a:xfrm>
            <a:off x="7872316" y="3395210"/>
            <a:ext cx="3337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66F2F536-D918-03F3-1953-CEBE9E424107}"/>
              </a:ext>
            </a:extLst>
          </p:cNvPr>
          <p:cNvGrpSpPr/>
          <p:nvPr/>
        </p:nvGrpSpPr>
        <p:grpSpPr>
          <a:xfrm>
            <a:off x="4628770" y="617589"/>
            <a:ext cx="1271024" cy="1146050"/>
            <a:chOff x="4628770" y="617589"/>
            <a:chExt cx="1271024" cy="1146050"/>
          </a:xfrm>
        </p:grpSpPr>
        <p:grpSp>
          <p:nvGrpSpPr>
            <p:cNvPr id="59" name="Group 58">
              <a:extLst>
                <a:ext uri="{FF2B5EF4-FFF2-40B4-BE49-F238E27FC236}">
                  <a16:creationId xmlns:a16="http://schemas.microsoft.com/office/drawing/2014/main" id="{FCEF1981-9523-4D76-7EB0-CBFD490E0772}"/>
                </a:ext>
              </a:extLst>
            </p:cNvPr>
            <p:cNvGrpSpPr/>
            <p:nvPr/>
          </p:nvGrpSpPr>
          <p:grpSpPr>
            <a:xfrm>
              <a:off x="4628770" y="617589"/>
              <a:ext cx="1271024" cy="898194"/>
              <a:chOff x="4701040" y="751878"/>
              <a:chExt cx="1271024" cy="898194"/>
            </a:xfrm>
          </p:grpSpPr>
          <p:pic>
            <p:nvPicPr>
              <p:cNvPr id="48" name="Graphic 47" descr="Cheers outline">
                <a:extLst>
                  <a:ext uri="{FF2B5EF4-FFF2-40B4-BE49-F238E27FC236}">
                    <a16:creationId xmlns:a16="http://schemas.microsoft.com/office/drawing/2014/main" id="{DEDB01E7-1F17-8BD3-EF02-A2F1706FB1F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79879" y="751878"/>
                <a:ext cx="650392" cy="650392"/>
              </a:xfrm>
              <a:prstGeom prst="rect">
                <a:avLst/>
              </a:prstGeom>
            </p:spPr>
          </p:pic>
          <p:sp>
            <p:nvSpPr>
              <p:cNvPr id="54" name="TextBox 53">
                <a:extLst>
                  <a:ext uri="{FF2B5EF4-FFF2-40B4-BE49-F238E27FC236}">
                    <a16:creationId xmlns:a16="http://schemas.microsoft.com/office/drawing/2014/main" id="{4108E88F-D560-A2AF-76B9-B5EE9D2A342E}"/>
                  </a:ext>
                </a:extLst>
              </p:cNvPr>
              <p:cNvSpPr txBox="1"/>
              <p:nvPr/>
            </p:nvSpPr>
            <p:spPr>
              <a:xfrm>
                <a:off x="4701040" y="1403851"/>
                <a:ext cx="1271024" cy="246221"/>
              </a:xfrm>
              <a:prstGeom prst="rect">
                <a:avLst/>
              </a:prstGeom>
              <a:noFill/>
            </p:spPr>
            <p:txBody>
              <a:bodyPr wrap="square" rtlCol="0">
                <a:spAutoFit/>
              </a:bodyPr>
              <a:lstStyle/>
              <a:p>
                <a:pPr algn="ctr"/>
                <a:r>
                  <a:rPr lang="en-AU" sz="1000" dirty="0">
                    <a:solidFill>
                      <a:schemeClr val="bg1"/>
                    </a:solidFill>
                  </a:rPr>
                  <a:t>Routines/practices</a:t>
                </a:r>
              </a:p>
            </p:txBody>
          </p:sp>
        </p:grpSp>
        <p:cxnSp>
          <p:nvCxnSpPr>
            <p:cNvPr id="61" name="Straight Arrow Connector 60">
              <a:extLst>
                <a:ext uri="{FF2B5EF4-FFF2-40B4-BE49-F238E27FC236}">
                  <a16:creationId xmlns:a16="http://schemas.microsoft.com/office/drawing/2014/main" id="{F8B5E8A2-5339-BCE3-E675-AE327691F692}"/>
                </a:ext>
              </a:extLst>
            </p:cNvPr>
            <p:cNvCxnSpPr>
              <a:cxnSpLocks/>
            </p:cNvCxnSpPr>
            <p:nvPr/>
          </p:nvCxnSpPr>
          <p:spPr>
            <a:xfrm>
              <a:off x="5264282" y="1536505"/>
              <a:ext cx="0" cy="2271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7338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D419D-B41A-43EB-9334-659876A194C3}"/>
              </a:ext>
            </a:extLst>
          </p:cNvPr>
          <p:cNvPicPr>
            <a:picLocks noChangeAspect="1"/>
          </p:cNvPicPr>
          <p:nvPr/>
        </p:nvPicPr>
        <p:blipFill rotWithShape="1">
          <a:blip r:embed="rId4"/>
          <a:srcRect t="3419" b="1356"/>
          <a:stretch/>
        </p:blipFill>
        <p:spPr>
          <a:xfrm>
            <a:off x="5078662" y="391563"/>
            <a:ext cx="4163701" cy="4481326"/>
          </a:xfrm>
          <a:prstGeom prst="rect">
            <a:avLst/>
          </a:prstGeom>
        </p:spPr>
      </p:pic>
      <p:pic>
        <p:nvPicPr>
          <p:cNvPr id="11" name="Picture 10">
            <a:extLst>
              <a:ext uri="{FF2B5EF4-FFF2-40B4-BE49-F238E27FC236}">
                <a16:creationId xmlns:a16="http://schemas.microsoft.com/office/drawing/2014/main" id="{77E26B7E-A32D-4E9B-8BCD-ECE631C0E086}"/>
              </a:ext>
            </a:extLst>
          </p:cNvPr>
          <p:cNvPicPr/>
          <p:nvPr/>
        </p:nvPicPr>
        <p:blipFill rotWithShape="1">
          <a:blip r:embed="rId5">
            <a:extLst>
              <a:ext uri="{28A0092B-C50C-407E-A947-70E740481C1C}">
                <a14:useLocalDpi xmlns:a14="http://schemas.microsoft.com/office/drawing/2010/main" val="0"/>
              </a:ext>
            </a:extLst>
          </a:blip>
          <a:srcRect l="10786" r="13714"/>
          <a:stretch/>
        </p:blipFill>
        <p:spPr bwMode="auto">
          <a:xfrm>
            <a:off x="3283993" y="1280048"/>
            <a:ext cx="3125741" cy="2904443"/>
          </a:xfrm>
          <a:prstGeom prst="rect">
            <a:avLst/>
          </a:prstGeom>
          <a:noFill/>
          <a:ln>
            <a:noFill/>
          </a:ln>
        </p:spPr>
      </p:pic>
      <p:sp>
        <p:nvSpPr>
          <p:cNvPr id="9" name="TextBox 8">
            <a:extLst>
              <a:ext uri="{FF2B5EF4-FFF2-40B4-BE49-F238E27FC236}">
                <a16:creationId xmlns:a16="http://schemas.microsoft.com/office/drawing/2014/main" id="{D6305E47-B829-42DF-8F92-AAB955A35759}"/>
              </a:ext>
            </a:extLst>
          </p:cNvPr>
          <p:cNvSpPr txBox="1"/>
          <p:nvPr/>
        </p:nvSpPr>
        <p:spPr>
          <a:xfrm>
            <a:off x="3292443" y="4030362"/>
            <a:ext cx="3137821"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charset="0"/>
                <a:ea typeface="+mn-ea"/>
                <a:cs typeface="Arial" charset="0"/>
              </a:rPr>
              <a:t>Sunflower wall chart in place at Princess Alexandra Hospital since 2006 (Graham, FA)</a:t>
            </a:r>
            <a:endParaRPr kumimoji="0" lang="en-AU" sz="900" b="0" i="1"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id="{ED788BED-E192-4D2A-88D0-F02BBF8E4755}"/>
              </a:ext>
            </a:extLst>
          </p:cNvPr>
          <p:cNvSpPr/>
          <p:nvPr/>
        </p:nvSpPr>
        <p:spPr>
          <a:xfrm>
            <a:off x="3038789" y="1253331"/>
            <a:ext cx="3312873" cy="5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itle 1">
            <a:extLst>
              <a:ext uri="{FF2B5EF4-FFF2-40B4-BE49-F238E27FC236}">
                <a16:creationId xmlns:a16="http://schemas.microsoft.com/office/drawing/2014/main" id="{6B0DD9C5-AC40-4B28-B545-8A7ED77F1695}"/>
              </a:ext>
            </a:extLst>
          </p:cNvPr>
          <p:cNvSpPr>
            <a:spLocks noGrp="1"/>
          </p:cNvSpPr>
          <p:nvPr>
            <p:ph type="title"/>
          </p:nvPr>
        </p:nvSpPr>
        <p:spPr>
          <a:xfrm>
            <a:off x="3344454" y="762679"/>
            <a:ext cx="1784894" cy="285764"/>
          </a:xfrm>
          <a:solidFill>
            <a:schemeClr val="bg1"/>
          </a:solidFill>
        </p:spPr>
        <p:txBody>
          <a:bodyPr/>
          <a:lstStyle/>
          <a:p>
            <a:r>
              <a:rPr lang="en-US" sz="1100" b="1" dirty="0">
                <a:solidFill>
                  <a:schemeClr val="tx1"/>
                </a:solidFill>
              </a:rPr>
              <a:t>Biography (life story) </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5EECDD15-6430-4D46-AE01-3446608D9281}"/>
                  </a:ext>
                </a:extLst>
              </p14:cNvPr>
              <p14:cNvContentPartPr/>
              <p14:nvPr/>
            </p14:nvContentPartPr>
            <p14:xfrm>
              <a:off x="3294360" y="3830400"/>
              <a:ext cx="421200" cy="707760"/>
            </p14:xfrm>
          </p:contentPart>
        </mc:Choice>
        <mc:Fallback xmlns="">
          <p:pic>
            <p:nvPicPr>
              <p:cNvPr id="3" name="Ink 2">
                <a:extLst>
                  <a:ext uri="{FF2B5EF4-FFF2-40B4-BE49-F238E27FC236}">
                    <a16:creationId xmlns:a16="http://schemas.microsoft.com/office/drawing/2014/main" id="{5EECDD15-6430-4D46-AE01-3446608D9281}"/>
                  </a:ext>
                </a:extLst>
              </p:cNvPr>
              <p:cNvPicPr/>
              <p:nvPr/>
            </p:nvPicPr>
            <p:blipFill>
              <a:blip r:embed="rId9"/>
              <a:stretch>
                <a:fillRect/>
              </a:stretch>
            </p:blipFill>
            <p:spPr>
              <a:xfrm>
                <a:off x="3278520" y="3767040"/>
                <a:ext cx="452520" cy="834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3C5A1152-5B79-421C-A844-99968C7780D4}"/>
                  </a:ext>
                </a:extLst>
              </p14:cNvPr>
              <p14:cNvContentPartPr/>
              <p14:nvPr/>
            </p14:nvContentPartPr>
            <p14:xfrm>
              <a:off x="5792400" y="2708640"/>
              <a:ext cx="360" cy="360"/>
            </p14:xfrm>
          </p:contentPart>
        </mc:Choice>
        <mc:Fallback xmlns="">
          <p:pic>
            <p:nvPicPr>
              <p:cNvPr id="4" name="Ink 3">
                <a:extLst>
                  <a:ext uri="{FF2B5EF4-FFF2-40B4-BE49-F238E27FC236}">
                    <a16:creationId xmlns:a16="http://schemas.microsoft.com/office/drawing/2014/main" id="{3C5A1152-5B79-421C-A844-99968C7780D4}"/>
                  </a:ext>
                </a:extLst>
              </p:cNvPr>
              <p:cNvPicPr/>
              <p:nvPr/>
            </p:nvPicPr>
            <p:blipFill>
              <a:blip r:embed="rId11"/>
              <a:stretch>
                <a:fillRect/>
              </a:stretch>
            </p:blipFill>
            <p:spPr>
              <a:xfrm>
                <a:off x="5776560" y="2645280"/>
                <a:ext cx="31680" cy="127080"/>
              </a:xfrm>
              <a:prstGeom prst="rect">
                <a:avLst/>
              </a:prstGeom>
            </p:spPr>
          </p:pic>
        </mc:Fallback>
      </mc:AlternateContent>
      <p:pic>
        <p:nvPicPr>
          <p:cNvPr id="8" name="Content Placeholder 7">
            <a:extLst>
              <a:ext uri="{FF2B5EF4-FFF2-40B4-BE49-F238E27FC236}">
                <a16:creationId xmlns:a16="http://schemas.microsoft.com/office/drawing/2014/main" id="{61ED515F-DC62-4B5F-80EA-A15E94A2121E}"/>
              </a:ext>
            </a:extLst>
          </p:cNvPr>
          <p:cNvPicPr>
            <a:picLocks noGrp="1" noChangeAspect="1"/>
          </p:cNvPicPr>
          <p:nvPr>
            <p:ph idx="1"/>
          </p:nvPr>
        </p:nvPicPr>
        <p:blipFill rotWithShape="1">
          <a:blip r:embed="rId12"/>
          <a:srcRect l="2344" t="2938" r="2835"/>
          <a:stretch/>
        </p:blipFill>
        <p:spPr>
          <a:xfrm>
            <a:off x="148088" y="738523"/>
            <a:ext cx="3146272" cy="3892037"/>
          </a:xfrm>
          <a:noFill/>
        </p:spPr>
      </p:pic>
      <p:sp>
        <p:nvSpPr>
          <p:cNvPr id="16" name="TextBox 15">
            <a:extLst>
              <a:ext uri="{FF2B5EF4-FFF2-40B4-BE49-F238E27FC236}">
                <a16:creationId xmlns:a16="http://schemas.microsoft.com/office/drawing/2014/main" id="{22971375-988C-4CFC-AFD5-1DB48D47F1D9}"/>
              </a:ext>
            </a:extLst>
          </p:cNvPr>
          <p:cNvSpPr txBox="1"/>
          <p:nvPr/>
        </p:nvSpPr>
        <p:spPr>
          <a:xfrm>
            <a:off x="148088" y="4322959"/>
            <a:ext cx="3215081"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charset="0"/>
                <a:ea typeface="+mn-ea"/>
                <a:cs typeface="Arial" charset="0"/>
              </a:rPr>
              <a:t>Do you know your patient? Fick, DiMeglio, McDowell, &amp; Mathis-Halpin (2013) doi:10.3928/00989134-20130809-89</a:t>
            </a:r>
            <a:endParaRPr kumimoji="0" lang="en-AU" sz="900" b="0" i="1"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4" name="Title 1">
            <a:extLst>
              <a:ext uri="{FF2B5EF4-FFF2-40B4-BE49-F238E27FC236}">
                <a16:creationId xmlns:a16="http://schemas.microsoft.com/office/drawing/2014/main" id="{84AA9C6D-4806-47A5-BA28-8236B6A7A90E}"/>
              </a:ext>
            </a:extLst>
          </p:cNvPr>
          <p:cNvSpPr txBox="1">
            <a:spLocks/>
          </p:cNvSpPr>
          <p:nvPr/>
        </p:nvSpPr>
        <p:spPr bwMode="auto">
          <a:xfrm>
            <a:off x="148088" y="33995"/>
            <a:ext cx="8888408" cy="323650"/>
          </a:xfrm>
          <a:prstGeom prst="rect">
            <a:avLst/>
          </a:prstGeom>
          <a:solidFill>
            <a:schemeClr val="tx2"/>
          </a:solidFill>
          <a:ln>
            <a:solidFill>
              <a:schemeClr val="tx1">
                <a:lumMod val="95000"/>
                <a:lumOff val="5000"/>
              </a:schemeClr>
            </a:solidFill>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0">
                <a:solidFill>
                  <a:srgbClr val="B87097"/>
                </a:solidFill>
                <a:latin typeface="+mj-lt"/>
                <a:ea typeface="+mj-ea"/>
                <a:cs typeface="+mj-cs"/>
              </a:defRPr>
            </a:lvl1pPr>
            <a:lvl2pPr algn="l" rtl="0" eaLnBrk="0" fontAlgn="base" hangingPunct="0">
              <a:spcBef>
                <a:spcPct val="0"/>
              </a:spcBef>
              <a:spcAft>
                <a:spcPct val="0"/>
              </a:spcAft>
              <a:defRPr sz="2400">
                <a:solidFill>
                  <a:srgbClr val="278EAA"/>
                </a:solidFill>
                <a:latin typeface="Arial" pitchFamily="34" charset="0"/>
              </a:defRPr>
            </a:lvl2pPr>
            <a:lvl3pPr algn="l" rtl="0" eaLnBrk="0" fontAlgn="base" hangingPunct="0">
              <a:spcBef>
                <a:spcPct val="0"/>
              </a:spcBef>
              <a:spcAft>
                <a:spcPct val="0"/>
              </a:spcAft>
              <a:defRPr sz="2400">
                <a:solidFill>
                  <a:srgbClr val="278EAA"/>
                </a:solidFill>
                <a:latin typeface="Arial" pitchFamily="34" charset="0"/>
              </a:defRPr>
            </a:lvl3pPr>
            <a:lvl4pPr algn="l" rtl="0" eaLnBrk="0" fontAlgn="base" hangingPunct="0">
              <a:spcBef>
                <a:spcPct val="0"/>
              </a:spcBef>
              <a:spcAft>
                <a:spcPct val="0"/>
              </a:spcAft>
              <a:defRPr sz="2400">
                <a:solidFill>
                  <a:srgbClr val="278EAA"/>
                </a:solidFill>
                <a:latin typeface="Arial" pitchFamily="34" charset="0"/>
              </a:defRPr>
            </a:lvl4pPr>
            <a:lvl5pPr algn="l" rtl="0" eaLnBrk="0" fontAlgn="base" hangingPunct="0">
              <a:spcBef>
                <a:spcPct val="0"/>
              </a:spcBef>
              <a:spcAft>
                <a:spcPct val="0"/>
              </a:spcAft>
              <a:defRPr sz="2400">
                <a:solidFill>
                  <a:srgbClr val="278EAA"/>
                </a:solidFill>
                <a:latin typeface="Arial" pitchFamily="34" charset="0"/>
              </a:defRPr>
            </a:lvl5pPr>
            <a:lvl6pPr marL="457189" algn="l" rtl="0" fontAlgn="base">
              <a:spcBef>
                <a:spcPct val="0"/>
              </a:spcBef>
              <a:spcAft>
                <a:spcPct val="0"/>
              </a:spcAft>
              <a:defRPr sz="3000">
                <a:solidFill>
                  <a:srgbClr val="278EAA"/>
                </a:solidFill>
                <a:latin typeface="Arial" pitchFamily="34" charset="0"/>
              </a:defRPr>
            </a:lvl6pPr>
            <a:lvl7pPr marL="914377" algn="l" rtl="0" fontAlgn="base">
              <a:spcBef>
                <a:spcPct val="0"/>
              </a:spcBef>
              <a:spcAft>
                <a:spcPct val="0"/>
              </a:spcAft>
              <a:defRPr sz="3000">
                <a:solidFill>
                  <a:srgbClr val="278EAA"/>
                </a:solidFill>
                <a:latin typeface="Arial" pitchFamily="34" charset="0"/>
              </a:defRPr>
            </a:lvl7pPr>
            <a:lvl8pPr marL="1371566" algn="l" rtl="0" fontAlgn="base">
              <a:spcBef>
                <a:spcPct val="0"/>
              </a:spcBef>
              <a:spcAft>
                <a:spcPct val="0"/>
              </a:spcAft>
              <a:defRPr sz="3000">
                <a:solidFill>
                  <a:srgbClr val="278EAA"/>
                </a:solidFill>
                <a:latin typeface="Arial" pitchFamily="34" charset="0"/>
              </a:defRPr>
            </a:lvl8pPr>
            <a:lvl9pPr marL="1828754" algn="l" rtl="0" fontAlgn="base">
              <a:spcBef>
                <a:spcPct val="0"/>
              </a:spcBef>
              <a:spcAft>
                <a:spcPct val="0"/>
              </a:spcAft>
              <a:defRPr sz="3000">
                <a:solidFill>
                  <a:srgbClr val="278EAA"/>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0" i="0" u="none" strike="noStrike" kern="1200" cap="none" spc="0" normalizeH="0" baseline="0" noProof="0" dirty="0">
                <a:ln>
                  <a:noFill/>
                </a:ln>
                <a:solidFill>
                  <a:srgbClr val="B87097"/>
                </a:solidFill>
                <a:effectLst/>
                <a:uLnTx/>
                <a:uFillTx/>
                <a:latin typeface="Calibri" panose="020F0502020204030204" pitchFamily="34" charset="0"/>
                <a:ea typeface="Calibri" panose="020F0502020204030204" pitchFamily="34" charset="0"/>
                <a:cs typeface="Times New Roman" panose="02020603050405020304" pitchFamily="18" charset="0"/>
              </a:rPr>
              <a:t>Provide care in accordance with preferences (hygiene, care routines, food, activity)</a:t>
            </a:r>
            <a:endParaRPr kumimoji="0" lang="en-US" sz="2000" b="1" i="0" u="none" strike="noStrike" kern="0" cap="none" spc="0" normalizeH="0" baseline="0" noProof="0" dirty="0">
              <a:ln>
                <a:noFill/>
              </a:ln>
              <a:solidFill>
                <a:prstClr val="black"/>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3115983519"/>
      </p:ext>
    </p:extLst>
  </p:cSld>
  <p:clrMapOvr>
    <a:masterClrMapping/>
  </p:clrMapOvr>
  <mc:AlternateContent xmlns:mc="http://schemas.openxmlformats.org/markup-compatibility/2006" xmlns:p14="http://schemas.microsoft.com/office/powerpoint/2010/main">
    <mc:Choice Requires="p14">
      <p:transition spd="slow" p14:dur="2000" advTm="71123"/>
    </mc:Choice>
    <mc:Fallback xmlns="">
      <p:transition spd="slow" advTm="7112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0FDA4A-C99D-BA65-69DF-43F22B3CE4F5}"/>
              </a:ext>
            </a:extLst>
          </p:cNvPr>
          <p:cNvSpPr/>
          <p:nvPr/>
        </p:nvSpPr>
        <p:spPr>
          <a:xfrm>
            <a:off x="-41991" y="4937125"/>
            <a:ext cx="9233692" cy="206375"/>
          </a:xfrm>
          <a:prstGeom prst="rect">
            <a:avLst/>
          </a:prstGeom>
          <a:solidFill>
            <a:srgbClr val="D7CEB7"/>
          </a:solidFill>
          <a:ln>
            <a:solidFill>
              <a:srgbClr val="D7C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DFEF64A-6B68-48C1-24B8-9DE3139A4C56}"/>
              </a:ext>
            </a:extLst>
          </p:cNvPr>
          <p:cNvSpPr>
            <a:spLocks noGrp="1"/>
          </p:cNvSpPr>
          <p:nvPr>
            <p:ph type="title"/>
          </p:nvPr>
        </p:nvSpPr>
        <p:spPr/>
        <p:txBody>
          <a:bodyPr/>
          <a:lstStyle/>
          <a:p>
            <a:r>
              <a:rPr lang="en-AU" dirty="0"/>
              <a:t>Model of care </a:t>
            </a:r>
          </a:p>
        </p:txBody>
      </p:sp>
      <p:sp>
        <p:nvSpPr>
          <p:cNvPr id="3" name="Content Placeholder 2">
            <a:extLst>
              <a:ext uri="{FF2B5EF4-FFF2-40B4-BE49-F238E27FC236}">
                <a16:creationId xmlns:a16="http://schemas.microsoft.com/office/drawing/2014/main" id="{6A9FBC1C-A3F4-08C9-61E4-C794D128F07B}"/>
              </a:ext>
            </a:extLst>
          </p:cNvPr>
          <p:cNvSpPr>
            <a:spLocks noGrp="1"/>
          </p:cNvSpPr>
          <p:nvPr>
            <p:ph sz="half" idx="1"/>
          </p:nvPr>
        </p:nvSpPr>
        <p:spPr/>
        <p:txBody>
          <a:bodyPr/>
          <a:lstStyle/>
          <a:p>
            <a:endParaRPr lang="en-AU" dirty="0"/>
          </a:p>
        </p:txBody>
      </p:sp>
      <p:pic>
        <p:nvPicPr>
          <p:cNvPr id="8" name="Picture 5">
            <a:extLst>
              <a:ext uri="{FF2B5EF4-FFF2-40B4-BE49-F238E27FC236}">
                <a16:creationId xmlns:a16="http://schemas.microsoft.com/office/drawing/2014/main" id="{E7D1DB73-71CA-8037-7E04-CB51E4DCA8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1" y="-27174"/>
            <a:ext cx="9233692" cy="497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3">
            <a:extLst>
              <a:ext uri="{FF2B5EF4-FFF2-40B4-BE49-F238E27FC236}">
                <a16:creationId xmlns:a16="http://schemas.microsoft.com/office/drawing/2014/main" id="{B468F467-6C22-121E-3F0F-8267010D6D0B}"/>
              </a:ext>
            </a:extLst>
          </p:cNvPr>
          <p:cNvSpPr txBox="1">
            <a:spLocks/>
          </p:cNvSpPr>
          <p:nvPr/>
        </p:nvSpPr>
        <p:spPr bwMode="auto">
          <a:xfrm>
            <a:off x="179512" y="4922037"/>
            <a:ext cx="9233692" cy="38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AU" altLang="en-US" sz="800" b="0" i="1" u="none" strike="noStrike" kern="0" cap="none" spc="0" normalizeH="0" baseline="0" noProof="0" dirty="0">
                <a:ln>
                  <a:noFill/>
                </a:ln>
                <a:solidFill>
                  <a:srgbClr val="17375E"/>
                </a:solidFill>
                <a:effectLst/>
                <a:uLnTx/>
                <a:uFillTx/>
                <a:latin typeface="Arial" panose="020B0604020202020204" pitchFamily="34" charset="0"/>
                <a:ea typeface="+mn-ea"/>
                <a:cs typeface="Arial" panose="020B0604020202020204" pitchFamily="34" charset="0"/>
              </a:rPr>
              <a:t>Kales, H. C., et al. (2015). "Assessment and management of behavioural and psychological symptoms of dementia." BMJ: British Medical Journal 350(8003): h369-365.</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AU" altLang="en-US" sz="900" b="0" i="0" u="none" strike="noStrike" kern="0" cap="none" spc="0" normalizeH="0" baseline="0" noProof="0" dirty="0">
                <a:ln>
                  <a:noFill/>
                </a:ln>
                <a:solidFill>
                  <a:srgbClr val="17375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658268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619EC5-CA8C-4F9A-B680-8E893CEB0CAF}"/>
              </a:ext>
            </a:extLst>
          </p:cNvPr>
          <p:cNvPicPr>
            <a:picLocks noChangeAspect="1"/>
          </p:cNvPicPr>
          <p:nvPr/>
        </p:nvPicPr>
        <p:blipFill>
          <a:blip r:embed="rId4"/>
          <a:stretch>
            <a:fillRect/>
          </a:stretch>
        </p:blipFill>
        <p:spPr>
          <a:xfrm rot="19875234">
            <a:off x="4571896" y="400911"/>
            <a:ext cx="4512218" cy="4299942"/>
          </a:xfrm>
          <a:prstGeom prst="rect">
            <a:avLst/>
          </a:prstGeom>
        </p:spPr>
      </p:pic>
      <p:pic>
        <p:nvPicPr>
          <p:cNvPr id="14" name="Picture 2">
            <a:extLst>
              <a:ext uri="{FF2B5EF4-FFF2-40B4-BE49-F238E27FC236}">
                <a16:creationId xmlns:a16="http://schemas.microsoft.com/office/drawing/2014/main" id="{47AEA850-A0B7-4B04-86D9-EBF520E0F4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2654" y="1413688"/>
            <a:ext cx="1631297" cy="1377705"/>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72261DB-EAD7-4386-8489-DDDAD2038284}"/>
              </a:ext>
            </a:extLst>
          </p:cNvPr>
          <p:cNvSpPr>
            <a:spLocks noGrp="1"/>
          </p:cNvSpPr>
          <p:nvPr>
            <p:ph type="title"/>
          </p:nvPr>
        </p:nvSpPr>
        <p:spPr>
          <a:xfrm>
            <a:off x="207645" y="241904"/>
            <a:ext cx="4800808" cy="302241"/>
          </a:xfrm>
        </p:spPr>
        <p:txBody>
          <a:bodyPr/>
          <a:lstStyle/>
          <a:p>
            <a:r>
              <a:rPr lang="en-US" sz="1800" dirty="0"/>
              <a:t>Introducing Cognitively Stimulating Activity </a:t>
            </a:r>
            <a:endParaRPr lang="en-AU" sz="1800" dirty="0"/>
          </a:p>
        </p:txBody>
      </p:sp>
      <p:pic>
        <p:nvPicPr>
          <p:cNvPr id="6" name="Content Placeholder 5">
            <a:extLst>
              <a:ext uri="{FF2B5EF4-FFF2-40B4-BE49-F238E27FC236}">
                <a16:creationId xmlns:a16="http://schemas.microsoft.com/office/drawing/2014/main" id="{516430FA-F053-4631-8DB4-E25939380094}"/>
              </a:ext>
            </a:extLst>
          </p:cNvPr>
          <p:cNvPicPr>
            <a:picLocks noGrp="1" noChangeAspect="1"/>
          </p:cNvPicPr>
          <p:nvPr>
            <p:ph idx="1"/>
          </p:nvPr>
        </p:nvPicPr>
        <p:blipFill>
          <a:blip r:embed="rId6"/>
          <a:stretch>
            <a:fillRect/>
          </a:stretch>
        </p:blipFill>
        <p:spPr>
          <a:xfrm>
            <a:off x="5114877" y="0"/>
            <a:ext cx="4135124" cy="4389437"/>
          </a:xfrm>
          <a:ln>
            <a:solidFill>
              <a:schemeClr val="tx1">
                <a:lumMod val="50000"/>
                <a:lumOff val="50000"/>
              </a:schemeClr>
            </a:solidFill>
          </a:ln>
        </p:spPr>
      </p:pic>
      <p:sp>
        <p:nvSpPr>
          <p:cNvPr id="4" name="Text Placeholder 3">
            <a:extLst>
              <a:ext uri="{FF2B5EF4-FFF2-40B4-BE49-F238E27FC236}">
                <a16:creationId xmlns:a16="http://schemas.microsoft.com/office/drawing/2014/main" id="{CC711091-3FB0-400F-B044-C598AFA3CE39}"/>
              </a:ext>
            </a:extLst>
          </p:cNvPr>
          <p:cNvSpPr>
            <a:spLocks noGrp="1"/>
          </p:cNvSpPr>
          <p:nvPr>
            <p:ph type="body" sz="half" idx="2"/>
          </p:nvPr>
        </p:nvSpPr>
        <p:spPr>
          <a:xfrm>
            <a:off x="-26392" y="544145"/>
            <a:ext cx="4873526" cy="3518297"/>
          </a:xfrm>
        </p:spPr>
        <p:txBody>
          <a:bodyPr/>
          <a:lstStyle/>
          <a:p>
            <a:pPr marL="285750" indent="-285750">
              <a:spcAft>
                <a:spcPts val="600"/>
              </a:spcAft>
              <a:buFont typeface="Arial" panose="020B0604020202020204" pitchFamily="34" charset="0"/>
              <a:buChar char="•"/>
            </a:pPr>
            <a:r>
              <a:rPr lang="en-US" sz="1100" dirty="0"/>
              <a:t>Cognition activity boxes on wards: provide some  immediately available activity resources like adult colouring, cards, knitting, reading, word sorts, </a:t>
            </a:r>
          </a:p>
          <a:p>
            <a:pPr marL="285750" indent="-285750">
              <a:buFont typeface="Arial" panose="020B0604020202020204" pitchFamily="34" charset="0"/>
              <a:buChar char="•"/>
            </a:pPr>
            <a:r>
              <a:rPr lang="en-US" sz="1100" dirty="0"/>
              <a:t>Encourage family to provide items: A box of activities that stays with the patient </a:t>
            </a:r>
            <a:endParaRPr lang="en-AU" sz="1100" dirty="0"/>
          </a:p>
        </p:txBody>
      </p:sp>
      <p:pic>
        <p:nvPicPr>
          <p:cNvPr id="9" name="Content Placeholder 3">
            <a:extLst>
              <a:ext uri="{FF2B5EF4-FFF2-40B4-BE49-F238E27FC236}">
                <a16:creationId xmlns:a16="http://schemas.microsoft.com/office/drawing/2014/main" id="{1C88A545-9509-4654-B000-B231C0B161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3741" t="7936" r="6876" b="10632"/>
          <a:stretch>
            <a:fillRect/>
          </a:stretch>
        </p:blipFill>
        <p:spPr bwMode="auto">
          <a:xfrm>
            <a:off x="1133854" y="1759593"/>
            <a:ext cx="2110231" cy="1624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Content Placeholder 3">
            <a:extLst>
              <a:ext uri="{FF2B5EF4-FFF2-40B4-BE49-F238E27FC236}">
                <a16:creationId xmlns:a16="http://schemas.microsoft.com/office/drawing/2014/main" id="{DDAB4DE4-1C86-4C42-8866-818BE5D421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1754191">
            <a:off x="136522" y="2954554"/>
            <a:ext cx="2643187" cy="1984375"/>
          </a:xfrm>
          <a:prstGeom prst="rect">
            <a:avLst/>
          </a:prstGeom>
          <a:noFill/>
          <a:ln>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3">
            <a:extLst>
              <a:ext uri="{FF2B5EF4-FFF2-40B4-BE49-F238E27FC236}">
                <a16:creationId xmlns:a16="http://schemas.microsoft.com/office/drawing/2014/main" id="{8EDF2F6C-3DFC-4348-A434-D62DAF35C9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59831" y="2653154"/>
            <a:ext cx="1842197" cy="24552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76622154"/>
      </p:ext>
    </p:extLst>
  </p:cSld>
  <p:clrMapOvr>
    <a:masterClrMapping/>
  </p:clrMapOvr>
  <mc:AlternateContent xmlns:mc="http://schemas.openxmlformats.org/markup-compatibility/2006" xmlns:p14="http://schemas.microsoft.com/office/powerpoint/2010/main">
    <mc:Choice Requires="p14">
      <p:transition spd="slow" p14:dur="2000" advTm="34118"/>
    </mc:Choice>
    <mc:Fallback xmlns="">
      <p:transition spd="slow" advTm="34118"/>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A927-3092-4DB5-AE9F-FA5287936B6D}"/>
              </a:ext>
            </a:extLst>
          </p:cNvPr>
          <p:cNvSpPr>
            <a:spLocks noGrp="1"/>
          </p:cNvSpPr>
          <p:nvPr>
            <p:ph type="title"/>
          </p:nvPr>
        </p:nvSpPr>
        <p:spPr>
          <a:xfrm>
            <a:off x="143508" y="0"/>
            <a:ext cx="8856984" cy="857250"/>
          </a:xfrm>
        </p:spPr>
        <p:txBody>
          <a:bodyPr/>
          <a:lstStyle/>
          <a:p>
            <a:r>
              <a:rPr lang="en-AU" sz="2000" b="1" dirty="0">
                <a:effectLst/>
                <a:latin typeface="Calibri" panose="020F0502020204030204" pitchFamily="34" charset="0"/>
                <a:ea typeface="Calibri" panose="020F0502020204030204" pitchFamily="34" charset="0"/>
                <a:cs typeface="Times New Roman" panose="02020603050405020304" pitchFamily="18" charset="0"/>
              </a:rPr>
              <a:t>Use communication approaches that are established as affective for the individual </a:t>
            </a:r>
            <a:endParaRPr lang="en-AU" sz="2000" b="1" dirty="0"/>
          </a:p>
        </p:txBody>
      </p:sp>
      <p:graphicFrame>
        <p:nvGraphicFramePr>
          <p:cNvPr id="4" name="Chart 1">
            <a:extLst>
              <a:ext uri="{FF2B5EF4-FFF2-40B4-BE49-F238E27FC236}">
                <a16:creationId xmlns:a16="http://schemas.microsoft.com/office/drawing/2014/main" id="{6C8956B0-AACB-49F2-976F-B33D7F2750C9}"/>
              </a:ext>
            </a:extLst>
          </p:cNvPr>
          <p:cNvGraphicFramePr>
            <a:graphicFrameLocks/>
          </p:cNvGraphicFramePr>
          <p:nvPr/>
        </p:nvGraphicFramePr>
        <p:xfrm>
          <a:off x="5004048" y="1779662"/>
          <a:ext cx="4831470" cy="3268517"/>
        </p:xfrm>
        <a:graphic>
          <a:graphicData uri="http://schemas.openxmlformats.org/presentationml/2006/ole">
            <mc:AlternateContent xmlns:mc="http://schemas.openxmlformats.org/markup-compatibility/2006">
              <mc:Choice xmlns:v="urn:schemas-microsoft-com:vml" Requires="v">
                <p:oleObj r:id="rId5" imgW="6889077" imgH="4901609" progId="Excel.Chart.8">
                  <p:embed/>
                </p:oleObj>
              </mc:Choice>
              <mc:Fallback>
                <p:oleObj r:id="rId5" imgW="6889077" imgH="4901609" progId="Excel.Chart.8">
                  <p:embed/>
                  <p:pic>
                    <p:nvPicPr>
                      <p:cNvPr id="4" name="Chart 1">
                        <a:extLst>
                          <a:ext uri="{FF2B5EF4-FFF2-40B4-BE49-F238E27FC236}">
                            <a16:creationId xmlns:a16="http://schemas.microsoft.com/office/drawing/2014/main" id="{6C8956B0-AACB-49F2-976F-B33D7F2750C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779662"/>
                        <a:ext cx="4831470" cy="3268517"/>
                      </a:xfrm>
                      <a:prstGeom prst="rect">
                        <a:avLst/>
                      </a:prstGeom>
                      <a:noFill/>
                      <a:ln>
                        <a:noFill/>
                      </a:ln>
                    </p:spPr>
                  </p:pic>
                </p:oleObj>
              </mc:Fallback>
            </mc:AlternateContent>
          </a:graphicData>
        </a:graphic>
      </p:graphicFrame>
      <p:sp>
        <p:nvSpPr>
          <p:cNvPr id="7" name="Content Placeholder 2">
            <a:extLst>
              <a:ext uri="{FF2B5EF4-FFF2-40B4-BE49-F238E27FC236}">
                <a16:creationId xmlns:a16="http://schemas.microsoft.com/office/drawing/2014/main" id="{D359FC8D-4241-4D08-901E-056E45F95482}"/>
              </a:ext>
            </a:extLst>
          </p:cNvPr>
          <p:cNvSpPr>
            <a:spLocks noGrp="1"/>
          </p:cNvSpPr>
          <p:nvPr>
            <p:ph sz="half" idx="1"/>
          </p:nvPr>
        </p:nvSpPr>
        <p:spPr>
          <a:xfrm>
            <a:off x="251520" y="691616"/>
            <a:ext cx="5472608" cy="3760267"/>
          </a:xfrm>
        </p:spPr>
        <p:txBody>
          <a:bodyPr/>
          <a:lstStyle/>
          <a:p>
            <a:pPr marL="0" indent="0">
              <a:spcAft>
                <a:spcPts val="600"/>
              </a:spcAft>
              <a:buNone/>
            </a:pPr>
            <a:r>
              <a:rPr lang="en-AU" sz="1400" dirty="0"/>
              <a:t>Prioritise obtaining relevant collateral:</a:t>
            </a:r>
          </a:p>
          <a:p>
            <a:pPr>
              <a:spcAft>
                <a:spcPts val="600"/>
              </a:spcAft>
            </a:pPr>
            <a:r>
              <a:rPr lang="en-AU" sz="1400" dirty="0"/>
              <a:t>Obtain from containing family, caregivers or </a:t>
            </a:r>
          </a:p>
          <a:p>
            <a:pPr>
              <a:spcAft>
                <a:spcPts val="600"/>
              </a:spcAft>
            </a:pPr>
            <a:r>
              <a:rPr lang="en-AU" sz="1400" dirty="0"/>
              <a:t>If there is a positive behaviour support plans or other developed plan, communication should be outlined there </a:t>
            </a:r>
          </a:p>
          <a:p>
            <a:pPr>
              <a:spcAft>
                <a:spcPts val="600"/>
              </a:spcAft>
            </a:pPr>
            <a:r>
              <a:rPr lang="en-AU" sz="1400" dirty="0"/>
              <a:t>Observe and assess in clinical situation</a:t>
            </a:r>
          </a:p>
          <a:p>
            <a:pPr>
              <a:spcAft>
                <a:spcPts val="600"/>
              </a:spcAft>
            </a:pPr>
            <a:r>
              <a:rPr lang="en-AU" sz="1400" dirty="0"/>
              <a:t>Seek specialist consultation (referral) for new or unestablished difficulties</a:t>
            </a:r>
          </a:p>
          <a:p>
            <a:pPr marL="0" indent="0">
              <a:spcAft>
                <a:spcPts val="600"/>
              </a:spcAft>
              <a:buNone/>
            </a:pPr>
            <a:endParaRPr lang="en-AU" sz="1400" dirty="0"/>
          </a:p>
          <a:p>
            <a:pPr marL="0" indent="0">
              <a:spcAft>
                <a:spcPts val="600"/>
              </a:spcAft>
              <a:buNone/>
            </a:pPr>
            <a:r>
              <a:rPr lang="en-AU" sz="1400" dirty="0"/>
              <a:t>Common to dementia, brain injury:</a:t>
            </a:r>
          </a:p>
          <a:p>
            <a:pPr>
              <a:spcAft>
                <a:spcPts val="600"/>
              </a:spcAft>
              <a:buFontTx/>
              <a:buChar char="-"/>
            </a:pPr>
            <a:r>
              <a:rPr lang="en-AU" sz="1400" dirty="0"/>
              <a:t>Aphasia</a:t>
            </a:r>
          </a:p>
          <a:p>
            <a:pPr>
              <a:spcAft>
                <a:spcPts val="600"/>
              </a:spcAft>
              <a:buFontTx/>
              <a:buChar char="-"/>
            </a:pPr>
            <a:r>
              <a:rPr lang="en-AU" sz="1400" dirty="0"/>
              <a:t>Apraxia</a:t>
            </a:r>
          </a:p>
          <a:p>
            <a:pPr>
              <a:spcAft>
                <a:spcPts val="600"/>
              </a:spcAft>
              <a:buFontTx/>
              <a:buChar char="-"/>
            </a:pPr>
            <a:r>
              <a:rPr lang="en-AU" sz="1400" dirty="0"/>
              <a:t>Agnosia</a:t>
            </a:r>
          </a:p>
          <a:p>
            <a:pPr>
              <a:spcAft>
                <a:spcPts val="600"/>
              </a:spcAft>
            </a:pPr>
            <a:endParaRPr lang="en-AU" sz="1400" dirty="0"/>
          </a:p>
          <a:p>
            <a:pPr>
              <a:spcAft>
                <a:spcPts val="600"/>
              </a:spcAft>
            </a:pPr>
            <a:endParaRPr lang="en-AU" sz="1000" i="1" dirty="0"/>
          </a:p>
        </p:txBody>
      </p:sp>
      <p:sp>
        <p:nvSpPr>
          <p:cNvPr id="8" name="Content Placeholder 2">
            <a:extLst>
              <a:ext uri="{FF2B5EF4-FFF2-40B4-BE49-F238E27FC236}">
                <a16:creationId xmlns:a16="http://schemas.microsoft.com/office/drawing/2014/main" id="{56FDFCD1-F059-4469-8EF4-F9F0904DB71B}"/>
              </a:ext>
            </a:extLst>
          </p:cNvPr>
          <p:cNvSpPr txBox="1">
            <a:spLocks/>
          </p:cNvSpPr>
          <p:nvPr/>
        </p:nvSpPr>
        <p:spPr bwMode="auto">
          <a:xfrm>
            <a:off x="6570222" y="1600737"/>
            <a:ext cx="1584176" cy="3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278EAA"/>
              </a:buClr>
              <a:buSzTx/>
              <a:buFontTx/>
              <a:buNone/>
              <a:tabLst/>
              <a:defRPr/>
            </a:pPr>
            <a:r>
              <a:rPr kumimoji="0" lang="en-AU" sz="2000" b="1" i="0" u="none" strike="noStrike" kern="0" cap="none" spc="0" normalizeH="0" baseline="0" noProof="0" dirty="0">
                <a:ln>
                  <a:noFill/>
                </a:ln>
                <a:solidFill>
                  <a:prstClr val="black"/>
                </a:solidFill>
                <a:effectLst/>
                <a:uLnTx/>
                <a:uFillTx/>
                <a:latin typeface="Arial"/>
                <a:ea typeface="+mn-ea"/>
                <a:cs typeface="+mn-cs"/>
              </a:rPr>
              <a:t>Remember!</a:t>
            </a:r>
          </a:p>
          <a:p>
            <a:pPr marL="342891" marR="0" lvl="0" indent="-342891" algn="l" defTabSz="914400" rtl="0" eaLnBrk="0" fontAlgn="base" latinLnBrk="0" hangingPunct="0">
              <a:lnSpc>
                <a:spcPct val="100000"/>
              </a:lnSpc>
              <a:spcBef>
                <a:spcPct val="20000"/>
              </a:spcBef>
              <a:spcAft>
                <a:spcPts val="600"/>
              </a:spcAft>
              <a:buClr>
                <a:srgbClr val="278EAA"/>
              </a:buClr>
              <a:buSzTx/>
              <a:buFontTx/>
              <a:buChar char="•"/>
              <a:tabLst/>
              <a:defRPr/>
            </a:pPr>
            <a:endParaRPr kumimoji="0" lang="en-AU" sz="2000" b="1" i="1" u="none" strike="noStrike" kern="0" cap="none" spc="0" normalizeH="0" baseline="0" noProof="0" dirty="0">
              <a:ln>
                <a:noFill/>
              </a:ln>
              <a:solidFill>
                <a:prstClr val="black"/>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545608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EED565-B5E9-4CD0-BDC4-A517FD0DE716}"/>
              </a:ext>
            </a:extLst>
          </p:cNvPr>
          <p:cNvSpPr txBox="1">
            <a:spLocks/>
          </p:cNvSpPr>
          <p:nvPr/>
        </p:nvSpPr>
        <p:spPr bwMode="auto">
          <a:xfrm>
            <a:off x="287524" y="771550"/>
            <a:ext cx="8568951" cy="409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a:lstStyle>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PAIN:</a:t>
            </a:r>
            <a:r>
              <a:rPr kumimoji="0" lang="en-AU"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prioritise pain as a trigger. If pain is suspected, perform an analgesic trial and evaluate using patient’s self-report and observational pain tools. </a:t>
            </a:r>
          </a:p>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CLINICIAL PROVOCATIONS</a:t>
            </a:r>
            <a:r>
              <a:rPr kumimoji="0" lang="en-AU"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monitor for causes of delirium and discomfort using </a:t>
            </a:r>
            <a:r>
              <a:rPr kumimoji="0" lang="en-AU" sz="1350" b="1" i="0" u="none" strike="noStrike" kern="0" cap="none" spc="0" normalizeH="0" baseline="0" noProof="0" dirty="0">
                <a:ln>
                  <a:noFill/>
                </a:ln>
                <a:solidFill>
                  <a:srgbClr val="B87097"/>
                </a:solidFill>
                <a:effectLst/>
                <a:uLnTx/>
                <a:uFillTx/>
                <a:latin typeface="Calibri" panose="020F0502020204030204" pitchFamily="34" charset="0"/>
                <a:ea typeface="Calibri" panose="020F0502020204030204" pitchFamily="34" charset="0"/>
                <a:cs typeface="Times New Roman" panose="02020603050405020304" pitchFamily="18" charset="0"/>
              </a:rPr>
              <a:t>PITCHED – Pain, Infection, Thirst, Constipation, Hunger, Environment, Drugs</a:t>
            </a:r>
          </a:p>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SUNFLOWER</a:t>
            </a:r>
            <a:r>
              <a:rPr kumimoji="0" lang="en-AU" sz="135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contact family, complete and display positive life story info on chart to facilitate person-centred communication</a:t>
            </a:r>
          </a:p>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TOP 5</a:t>
            </a:r>
            <a:r>
              <a:rPr kumimoji="0" lang="en-AU" sz="135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contact family and document in progress notes “Tell me 5 things I need to know about caring for (X)?</a:t>
            </a:r>
          </a:p>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NORMALISE: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attempt to normalise context with regular calm orienting conversat</a:t>
            </a:r>
            <a:r>
              <a:rPr kumimoji="0" lang="en-AU"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ions. </a:t>
            </a:r>
          </a:p>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HEALTH LITERACY: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where appropriate, individualise education about the situat</a:t>
            </a:r>
            <a:r>
              <a:rPr kumimoji="0" lang="en-AU"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ion</a:t>
            </a:r>
          </a:p>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SOCIAL: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plan for staff to spend periods of social time with patient, spaced out regularly across the shift</a:t>
            </a:r>
          </a:p>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ACTIVITY</a:t>
            </a:r>
            <a:r>
              <a:rPr kumimoji="0" lang="en-AU"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encourage recreational activity. Ask families to provide an activity box (life story book &amp; resources)</a:t>
            </a:r>
          </a:p>
          <a:p>
            <a:pPr marL="257175" marR="0" lvl="0" indent="-257175" algn="l" defTabSz="914400" rtl="0" eaLnBrk="0" fontAlgn="base" latinLnBrk="0" hangingPunct="0">
              <a:lnSpc>
                <a:spcPct val="100000"/>
              </a:lnSpc>
              <a:spcBef>
                <a:spcPct val="20000"/>
              </a:spcBef>
              <a:spcAft>
                <a:spcPts val="450"/>
              </a:spcAft>
              <a:buClrTx/>
              <a:buSzTx/>
              <a:buFont typeface="Symbol" panose="05050102010706020507" pitchFamily="18" charset="2"/>
              <a:buChar char=""/>
              <a:tabLst/>
              <a:defRPr/>
            </a:pPr>
            <a:r>
              <a:rPr kumimoji="0" lang="en-AU" sz="1350" b="1" i="0" u="none" strike="noStrike" kern="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FAMILIARITY</a:t>
            </a:r>
            <a:r>
              <a:rPr kumimoji="0" lang="en-AU"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1350" b="0" i="0" u="none" strike="noStrike" kern="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use iPad or other technology to play video messages that family/friends have been encouraged to prerecord (1-2 minute messages) </a:t>
            </a:r>
          </a:p>
        </p:txBody>
      </p:sp>
      <p:sp>
        <p:nvSpPr>
          <p:cNvPr id="3" name="Title 1">
            <a:extLst>
              <a:ext uri="{FF2B5EF4-FFF2-40B4-BE49-F238E27FC236}">
                <a16:creationId xmlns:a16="http://schemas.microsoft.com/office/drawing/2014/main" id="{BBB5C27B-0D8E-436F-A44C-BADEBFFBFDDF}"/>
              </a:ext>
            </a:extLst>
          </p:cNvPr>
          <p:cNvSpPr>
            <a:spLocks noGrp="1"/>
          </p:cNvSpPr>
          <p:nvPr>
            <p:ph type="title"/>
          </p:nvPr>
        </p:nvSpPr>
        <p:spPr>
          <a:xfrm>
            <a:off x="199782" y="167859"/>
            <a:ext cx="8229600" cy="493167"/>
          </a:xfrm>
        </p:spPr>
        <p:txBody>
          <a:bodyPr/>
          <a:lstStyle/>
          <a:p>
            <a:r>
              <a:rPr lang="en-US" sz="2000" dirty="0">
                <a:solidFill>
                  <a:schemeClr val="accent1">
                    <a:lumMod val="75000"/>
                  </a:schemeClr>
                </a:solidFill>
              </a:rPr>
              <a:t>Cognitive impairment – Comprehensive Care </a:t>
            </a:r>
            <a:endParaRPr lang="en-AU" sz="2000" dirty="0">
              <a:solidFill>
                <a:schemeClr val="accent1">
                  <a:lumMod val="75000"/>
                </a:schemeClr>
              </a:solidFill>
            </a:endParaRPr>
          </a:p>
        </p:txBody>
      </p:sp>
    </p:spTree>
    <p:custDataLst>
      <p:tags r:id="rId1"/>
    </p:custDataLst>
    <p:extLst>
      <p:ext uri="{BB962C8B-B14F-4D97-AF65-F5344CB8AC3E}">
        <p14:creationId xmlns:p14="http://schemas.microsoft.com/office/powerpoint/2010/main" val="2993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9253-5079-A9DE-BF8D-4B5F1F05A8A8}"/>
              </a:ext>
            </a:extLst>
          </p:cNvPr>
          <p:cNvSpPr>
            <a:spLocks noGrp="1"/>
          </p:cNvSpPr>
          <p:nvPr>
            <p:ph type="title"/>
          </p:nvPr>
        </p:nvSpPr>
        <p:spPr>
          <a:xfrm>
            <a:off x="503548" y="555526"/>
            <a:ext cx="8136904" cy="774136"/>
          </a:xfrm>
        </p:spPr>
        <p:txBody>
          <a:bodyPr/>
          <a:lstStyle/>
          <a:p>
            <a:r>
              <a:rPr lang="en-AU" sz="3200" dirty="0">
                <a:solidFill>
                  <a:schemeClr val="bg1"/>
                </a:solidFill>
              </a:rPr>
              <a:t>The work of reorganisation of dementia care</a:t>
            </a:r>
          </a:p>
        </p:txBody>
      </p:sp>
      <p:sp>
        <p:nvSpPr>
          <p:cNvPr id="3" name="Content Placeholder 2">
            <a:extLst>
              <a:ext uri="{FF2B5EF4-FFF2-40B4-BE49-F238E27FC236}">
                <a16:creationId xmlns:a16="http://schemas.microsoft.com/office/drawing/2014/main" id="{A534AE75-7A1E-517D-B0B5-19B1B000678F}"/>
              </a:ext>
            </a:extLst>
          </p:cNvPr>
          <p:cNvSpPr>
            <a:spLocks noGrp="1"/>
          </p:cNvSpPr>
          <p:nvPr>
            <p:ph sz="half" idx="1"/>
          </p:nvPr>
        </p:nvSpPr>
        <p:spPr>
          <a:xfrm>
            <a:off x="611560" y="1419622"/>
            <a:ext cx="8229600" cy="1967305"/>
          </a:xfrm>
        </p:spPr>
        <p:txBody>
          <a:bodyPr/>
          <a:lstStyle/>
          <a:p>
            <a:pPr>
              <a:spcAft>
                <a:spcPts val="1200"/>
              </a:spcAft>
              <a:buClr>
                <a:schemeClr val="bg1"/>
              </a:buClr>
              <a:buFont typeface="Wingdings" panose="05000000000000000000" pitchFamily="2" charset="2"/>
              <a:buChar char="Ø"/>
            </a:pPr>
            <a:r>
              <a:rPr lang="en-US" sz="2000" dirty="0">
                <a:solidFill>
                  <a:schemeClr val="bg1"/>
                </a:solidFill>
              </a:rPr>
              <a:t>Assessing modifiable triggers and selecting specific non-pharmacological strategies is time-intensive, necessitating reorganization of dementia care including compensation for time set elucidating and addressing modifiable triggers…</a:t>
            </a:r>
          </a:p>
          <a:p>
            <a:pPr marL="0" indent="0" algn="r">
              <a:spcAft>
                <a:spcPts val="1200"/>
              </a:spcAft>
              <a:buClr>
                <a:schemeClr val="bg1"/>
              </a:buClr>
              <a:buNone/>
            </a:pPr>
            <a:r>
              <a:rPr lang="en-US" sz="1100" dirty="0">
                <a:solidFill>
                  <a:schemeClr val="bg1"/>
                </a:solidFill>
              </a:rPr>
              <a:t>(Kales, Gitlin,&amp; </a:t>
            </a:r>
            <a:r>
              <a:rPr lang="en-US" sz="1100" dirty="0" err="1">
                <a:solidFill>
                  <a:schemeClr val="bg1"/>
                </a:solidFill>
              </a:rPr>
              <a:t>Lykestos</a:t>
            </a:r>
            <a:r>
              <a:rPr lang="en-US" sz="1100" dirty="0">
                <a:solidFill>
                  <a:schemeClr val="bg1"/>
                </a:solidFill>
              </a:rPr>
              <a:t>., 2019)</a:t>
            </a:r>
          </a:p>
          <a:p>
            <a:pPr>
              <a:spcAft>
                <a:spcPts val="1200"/>
              </a:spcAft>
              <a:buClr>
                <a:schemeClr val="bg1"/>
              </a:buClr>
              <a:buFont typeface="Wingdings" panose="05000000000000000000" pitchFamily="2" charset="2"/>
              <a:buChar char="Ø"/>
            </a:pPr>
            <a:endParaRPr lang="en-US" sz="2000" dirty="0">
              <a:solidFill>
                <a:schemeClr val="bg1"/>
              </a:solidFill>
            </a:endParaRPr>
          </a:p>
          <a:p>
            <a:pPr marL="0" indent="0">
              <a:spcAft>
                <a:spcPts val="1200"/>
              </a:spcAft>
              <a:buClr>
                <a:schemeClr val="bg1"/>
              </a:buClr>
              <a:buNone/>
            </a:pPr>
            <a:endParaRPr lang="en-US" sz="2000" dirty="0">
              <a:solidFill>
                <a:schemeClr val="bg1"/>
              </a:solidFill>
            </a:endParaRPr>
          </a:p>
        </p:txBody>
      </p:sp>
      <p:sp>
        <p:nvSpPr>
          <p:cNvPr id="4" name="Content Placeholder 2">
            <a:extLst>
              <a:ext uri="{FF2B5EF4-FFF2-40B4-BE49-F238E27FC236}">
                <a16:creationId xmlns:a16="http://schemas.microsoft.com/office/drawing/2014/main" id="{AD5AF15D-B887-71B1-CE05-D9487909DE94}"/>
              </a:ext>
            </a:extLst>
          </p:cNvPr>
          <p:cNvSpPr txBox="1">
            <a:spLocks/>
          </p:cNvSpPr>
          <p:nvPr/>
        </p:nvSpPr>
        <p:spPr bwMode="auto">
          <a:xfrm>
            <a:off x="616253" y="3723878"/>
            <a:ext cx="8229600" cy="196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spcAft>
                <a:spcPts val="1200"/>
              </a:spcAft>
              <a:buClr>
                <a:srgbClr val="FFC000"/>
              </a:buClr>
              <a:buFont typeface="Wingdings" panose="05000000000000000000" pitchFamily="2" charset="2"/>
              <a:buChar char="Ø"/>
            </a:pPr>
            <a:r>
              <a:rPr lang="en-US" sz="2000" kern="0" dirty="0">
                <a:solidFill>
                  <a:srgbClr val="FFC000"/>
                </a:solidFill>
              </a:rPr>
              <a:t>Training and capacity building workplaces and staff to do the above requires intensive work and compensation as well</a:t>
            </a:r>
          </a:p>
          <a:p>
            <a:pPr marL="0" indent="0">
              <a:spcAft>
                <a:spcPts val="1200"/>
              </a:spcAft>
              <a:buClr>
                <a:schemeClr val="bg1"/>
              </a:buClr>
              <a:buFontTx/>
              <a:buNone/>
            </a:pPr>
            <a:endParaRPr lang="en-US" sz="2000" kern="0" dirty="0">
              <a:solidFill>
                <a:schemeClr val="bg1"/>
              </a:solidFill>
            </a:endParaRPr>
          </a:p>
        </p:txBody>
      </p:sp>
    </p:spTree>
    <p:extLst>
      <p:ext uri="{BB962C8B-B14F-4D97-AF65-F5344CB8AC3E}">
        <p14:creationId xmlns:p14="http://schemas.microsoft.com/office/powerpoint/2010/main" val="320482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837283C-8F8E-9B05-A122-F5D9E3F882A8}"/>
              </a:ext>
            </a:extLst>
          </p:cNvPr>
          <p:cNvSpPr>
            <a:spLocks noGrp="1"/>
          </p:cNvSpPr>
          <p:nvPr>
            <p:ph sz="half" idx="1"/>
          </p:nvPr>
        </p:nvSpPr>
        <p:spPr>
          <a:xfrm>
            <a:off x="235876" y="1537760"/>
            <a:ext cx="8702170" cy="864096"/>
          </a:xfrm>
          <a:prstGeom prst="roundRect">
            <a:avLst/>
          </a:prstGeom>
          <a:solidFill>
            <a:schemeClr val="bg1"/>
          </a:solidFill>
          <a:ln w="38100">
            <a:solidFill>
              <a:srgbClr val="7030A0"/>
            </a:solidFill>
          </a:ln>
        </p:spPr>
        <p:txBody>
          <a:bodyPr anchor="ctr"/>
          <a:lstStyle/>
          <a:p>
            <a:pPr marL="809625" indent="0">
              <a:buNone/>
            </a:pPr>
            <a:r>
              <a:rPr lang="en-AU" sz="2000" dirty="0">
                <a:solidFill>
                  <a:srgbClr val="7030A0"/>
                </a:solidFill>
              </a:rPr>
              <a:t>2 in 5 older hospital inpatients have dementia and/or delirium </a:t>
            </a:r>
          </a:p>
          <a:p>
            <a:pPr marL="809625" indent="0" algn="r">
              <a:buNone/>
            </a:pPr>
            <a:r>
              <a:rPr lang="en-AU" sz="1000" dirty="0">
                <a:solidFill>
                  <a:srgbClr val="7030A0"/>
                </a:solidFill>
              </a:rPr>
              <a:t>Travers et al., (2013),  </a:t>
            </a:r>
            <a:r>
              <a:rPr lang="en-AU" sz="1000" dirty="0" err="1">
                <a:solidFill>
                  <a:srgbClr val="7030A0"/>
                </a:solidFill>
              </a:rPr>
              <a:t>Mudge</a:t>
            </a:r>
            <a:r>
              <a:rPr lang="en-AU" sz="1000" dirty="0">
                <a:solidFill>
                  <a:srgbClr val="7030A0"/>
                </a:solidFill>
              </a:rPr>
              <a:t> et al., (2021)</a:t>
            </a:r>
          </a:p>
        </p:txBody>
      </p:sp>
      <p:grpSp>
        <p:nvGrpSpPr>
          <p:cNvPr id="10" name="Group 9">
            <a:extLst>
              <a:ext uri="{FF2B5EF4-FFF2-40B4-BE49-F238E27FC236}">
                <a16:creationId xmlns:a16="http://schemas.microsoft.com/office/drawing/2014/main" id="{9703551C-1A62-9128-46DF-198D5F11A98E}"/>
              </a:ext>
            </a:extLst>
          </p:cNvPr>
          <p:cNvGrpSpPr/>
          <p:nvPr/>
        </p:nvGrpSpPr>
        <p:grpSpPr>
          <a:xfrm>
            <a:off x="238079" y="2715766"/>
            <a:ext cx="8702435" cy="864096"/>
            <a:chOff x="517426" y="2139702"/>
            <a:chExt cx="8363272" cy="864096"/>
          </a:xfrm>
        </p:grpSpPr>
        <p:sp>
          <p:nvSpPr>
            <p:cNvPr id="11" name="Content Placeholder 2">
              <a:extLst>
                <a:ext uri="{FF2B5EF4-FFF2-40B4-BE49-F238E27FC236}">
                  <a16:creationId xmlns:a16="http://schemas.microsoft.com/office/drawing/2014/main" id="{BFB603E1-5DB7-2324-3E06-4107EF61505E}"/>
                </a:ext>
              </a:extLst>
            </p:cNvPr>
            <p:cNvSpPr txBox="1">
              <a:spLocks/>
            </p:cNvSpPr>
            <p:nvPr/>
          </p:nvSpPr>
          <p:spPr bwMode="auto">
            <a:xfrm>
              <a:off x="517426" y="2139702"/>
              <a:ext cx="8363272" cy="864096"/>
            </a:xfrm>
            <a:prstGeom prst="roundRect">
              <a:avLst/>
            </a:prstGeom>
            <a:solidFill>
              <a:schemeClr val="bg1"/>
            </a:solidFill>
            <a:ln w="38100">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898525" indent="7938">
                <a:buFontTx/>
                <a:buNone/>
              </a:pPr>
              <a:r>
                <a:rPr lang="en-AU" sz="2000" kern="0" dirty="0">
                  <a:solidFill>
                    <a:srgbClr val="7030A0"/>
                  </a:solidFill>
                </a:rPr>
                <a:t>Up to 75% of inpatients with dementia experience agitation</a:t>
              </a:r>
            </a:p>
            <a:p>
              <a:pPr marL="898525" indent="7938" algn="r">
                <a:buFontTx/>
                <a:buNone/>
              </a:pPr>
              <a:r>
                <a:rPr lang="en-AU" sz="1000" kern="0" dirty="0">
                  <a:solidFill>
                    <a:srgbClr val="7030A0"/>
                  </a:solidFill>
                </a:rPr>
                <a:t>Sampson et al., (2019), Boltz et al., (2023)</a:t>
              </a:r>
            </a:p>
          </p:txBody>
        </p:sp>
        <p:pic>
          <p:nvPicPr>
            <p:cNvPr id="12" name="Graphic 11" descr="Worried face outline outline">
              <a:extLst>
                <a:ext uri="{FF2B5EF4-FFF2-40B4-BE49-F238E27FC236}">
                  <a16:creationId xmlns:a16="http://schemas.microsoft.com/office/drawing/2014/main" id="{77EA7335-9900-BBBB-C9C9-B77DD05DA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6168" y="2198174"/>
              <a:ext cx="748705" cy="748705"/>
            </a:xfrm>
            <a:prstGeom prst="rect">
              <a:avLst/>
            </a:prstGeom>
          </p:spPr>
        </p:pic>
      </p:grpSp>
      <p:grpSp>
        <p:nvGrpSpPr>
          <p:cNvPr id="13" name="Group 12">
            <a:extLst>
              <a:ext uri="{FF2B5EF4-FFF2-40B4-BE49-F238E27FC236}">
                <a16:creationId xmlns:a16="http://schemas.microsoft.com/office/drawing/2014/main" id="{9D63DCD5-2C29-B86F-EA6F-B2CD9790FDE5}"/>
              </a:ext>
            </a:extLst>
          </p:cNvPr>
          <p:cNvGrpSpPr/>
          <p:nvPr/>
        </p:nvGrpSpPr>
        <p:grpSpPr>
          <a:xfrm>
            <a:off x="235876" y="3795886"/>
            <a:ext cx="8702170" cy="1008112"/>
            <a:chOff x="470967" y="3363839"/>
            <a:chExt cx="8363272" cy="1008112"/>
          </a:xfrm>
          <a:solidFill>
            <a:srgbClr val="FFC000"/>
          </a:solidFill>
        </p:grpSpPr>
        <p:sp>
          <p:nvSpPr>
            <p:cNvPr id="14" name="Content Placeholder 2">
              <a:extLst>
                <a:ext uri="{FF2B5EF4-FFF2-40B4-BE49-F238E27FC236}">
                  <a16:creationId xmlns:a16="http://schemas.microsoft.com/office/drawing/2014/main" id="{D9489E87-209A-C6B4-DEB4-3B0BAC6ED9EE}"/>
                </a:ext>
              </a:extLst>
            </p:cNvPr>
            <p:cNvSpPr txBox="1">
              <a:spLocks/>
            </p:cNvSpPr>
            <p:nvPr/>
          </p:nvSpPr>
          <p:spPr bwMode="auto">
            <a:xfrm>
              <a:off x="470967" y="3363839"/>
              <a:ext cx="8363272" cy="1008112"/>
            </a:xfrm>
            <a:prstGeom prst="roundRect">
              <a:avLst/>
            </a:prstGeom>
            <a:solidFill>
              <a:srgbClr val="FFCC66"/>
            </a:solidFill>
            <a:ln w="38100">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809625" indent="0">
                <a:buFontTx/>
                <a:buNone/>
              </a:pPr>
              <a:r>
                <a:rPr lang="en-AU" sz="1800" b="1" i="1" kern="0" dirty="0">
                  <a:solidFill>
                    <a:srgbClr val="7030A0"/>
                  </a:solidFill>
                </a:rPr>
                <a:t>Agitation</a:t>
              </a:r>
              <a:r>
                <a:rPr lang="en-AU" sz="1800" i="1" kern="0" dirty="0">
                  <a:solidFill>
                    <a:srgbClr val="7030A0"/>
                  </a:solidFill>
                </a:rPr>
                <a:t> is a </a:t>
              </a:r>
              <a:r>
                <a:rPr lang="en-AU" sz="1800" i="1" dirty="0">
                  <a:solidFill>
                    <a:srgbClr val="7030A0"/>
                  </a:solidFill>
                </a:rPr>
                <a:t>cluster of behaviours including restlessness, pacing, repetitive vocalisations and verbally and physically aggressive behaviours</a:t>
              </a:r>
            </a:p>
            <a:p>
              <a:pPr marL="809625" indent="0" algn="r">
                <a:buFontTx/>
                <a:buNone/>
              </a:pPr>
              <a:r>
                <a:rPr lang="en-AU" sz="1000" kern="0" dirty="0">
                  <a:solidFill>
                    <a:srgbClr val="7030A0"/>
                  </a:solidFill>
                </a:rPr>
                <a:t>Sampson et al., (2019)</a:t>
              </a:r>
              <a:r>
                <a:rPr lang="en-AU" sz="1000" i="1" dirty="0">
                  <a:solidFill>
                    <a:srgbClr val="7030A0"/>
                  </a:solidFill>
                </a:rPr>
                <a:t> </a:t>
              </a:r>
              <a:endParaRPr lang="en-AU" sz="1000" i="1" kern="0" dirty="0">
                <a:solidFill>
                  <a:srgbClr val="7030A0"/>
                </a:solidFill>
              </a:endParaRPr>
            </a:p>
          </p:txBody>
        </p:sp>
        <p:pic>
          <p:nvPicPr>
            <p:cNvPr id="15" name="Graphic 14" descr="Baseball outline">
              <a:extLst>
                <a:ext uri="{FF2B5EF4-FFF2-40B4-BE49-F238E27FC236}">
                  <a16:creationId xmlns:a16="http://schemas.microsoft.com/office/drawing/2014/main" id="{F5EAE8CA-14AB-E793-E5C0-973BDD5097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692" y="3471851"/>
              <a:ext cx="792088" cy="792088"/>
            </a:xfrm>
            <a:prstGeom prst="rect">
              <a:avLst/>
            </a:prstGeom>
          </p:spPr>
        </p:pic>
      </p:grpSp>
      <p:pic>
        <p:nvPicPr>
          <p:cNvPr id="16" name="Graphic 15" descr="Brain in head outline">
            <a:extLst>
              <a:ext uri="{FF2B5EF4-FFF2-40B4-BE49-F238E27FC236}">
                <a16:creationId xmlns:a16="http://schemas.microsoft.com/office/drawing/2014/main" id="{4D5A3F11-9022-1E95-93EE-A08DD0835B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7071" y="1604583"/>
            <a:ext cx="730449" cy="730449"/>
          </a:xfrm>
          <a:prstGeom prst="rect">
            <a:avLst/>
          </a:prstGeom>
        </p:spPr>
      </p:pic>
      <p:sp>
        <p:nvSpPr>
          <p:cNvPr id="2" name="Content Placeholder 2">
            <a:extLst>
              <a:ext uri="{FF2B5EF4-FFF2-40B4-BE49-F238E27FC236}">
                <a16:creationId xmlns:a16="http://schemas.microsoft.com/office/drawing/2014/main" id="{9B456B73-3891-0A1E-CDB6-A63F0D20BCBA}"/>
              </a:ext>
            </a:extLst>
          </p:cNvPr>
          <p:cNvSpPr txBox="1">
            <a:spLocks/>
          </p:cNvSpPr>
          <p:nvPr/>
        </p:nvSpPr>
        <p:spPr bwMode="auto">
          <a:xfrm>
            <a:off x="235876" y="339502"/>
            <a:ext cx="8702170" cy="864096"/>
          </a:xfrm>
          <a:prstGeom prst="roundRect">
            <a:avLst/>
          </a:prstGeom>
          <a:solidFill>
            <a:schemeClr val="accent2">
              <a:lumMod val="20000"/>
              <a:lumOff val="80000"/>
            </a:schemeClr>
          </a:solidFill>
          <a:ln w="38100">
            <a:solidFill>
              <a:srgbClr val="7030A0"/>
            </a:solidFill>
          </a:ln>
          <a:effectLst/>
        </p:spPr>
        <p:txBody>
          <a:bodyPr vert="horz" wrap="square" lIns="91440" tIns="45720" rIns="91440" bIns="45720" numCol="1" anchor="ctr" anchorCtr="0" compatLnSpc="1">
            <a:prstTxWarp prst="textNoShape">
              <a:avLst/>
            </a:prstTxWarp>
          </a:bodyPr>
          <a:lstStyle>
            <a:lvl1pPr marL="342891" indent="-342891" algn="l" rtl="0" eaLnBrk="0" fontAlgn="base" hangingPunct="0">
              <a:spcBef>
                <a:spcPct val="20000"/>
              </a:spcBef>
              <a:spcAft>
                <a:spcPct val="0"/>
              </a:spcAft>
              <a:buClr>
                <a:srgbClr val="278EAA"/>
              </a:buClr>
              <a:buChar char="•"/>
              <a:defRPr sz="24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809625" indent="0">
              <a:buFontTx/>
              <a:buNone/>
            </a:pPr>
            <a:r>
              <a:rPr lang="en-AU" sz="2000" kern="0" dirty="0">
                <a:solidFill>
                  <a:srgbClr val="7030A0"/>
                </a:solidFill>
              </a:rPr>
              <a:t>50% of aged care residents have dementia</a:t>
            </a:r>
          </a:p>
          <a:p>
            <a:pPr marL="809625" indent="0" algn="r">
              <a:buFontTx/>
              <a:buNone/>
            </a:pPr>
            <a:r>
              <a:rPr lang="en-AU" sz="1000" kern="0" dirty="0">
                <a:solidFill>
                  <a:srgbClr val="7030A0"/>
                </a:solidFill>
              </a:rPr>
              <a:t>AIHW., (2023)</a:t>
            </a:r>
          </a:p>
        </p:txBody>
      </p:sp>
      <p:pic>
        <p:nvPicPr>
          <p:cNvPr id="3" name="Graphic 2" descr="Brain in head outline">
            <a:extLst>
              <a:ext uri="{FF2B5EF4-FFF2-40B4-BE49-F238E27FC236}">
                <a16:creationId xmlns:a16="http://schemas.microsoft.com/office/drawing/2014/main" id="{2E9D1FE3-298E-16CE-503C-76D9CE389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7070" y="400898"/>
            <a:ext cx="730449" cy="730449"/>
          </a:xfrm>
          <a:prstGeom prst="rect">
            <a:avLst/>
          </a:prstGeom>
        </p:spPr>
      </p:pic>
    </p:spTree>
    <p:extLst>
      <p:ext uri="{BB962C8B-B14F-4D97-AF65-F5344CB8AC3E}">
        <p14:creationId xmlns:p14="http://schemas.microsoft.com/office/powerpoint/2010/main" val="79506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980D-911F-0742-B453-B08E8DAC06B7}"/>
              </a:ext>
            </a:extLst>
          </p:cNvPr>
          <p:cNvSpPr>
            <a:spLocks noGrp="1"/>
          </p:cNvSpPr>
          <p:nvPr>
            <p:ph type="title"/>
          </p:nvPr>
        </p:nvSpPr>
        <p:spPr>
          <a:xfrm>
            <a:off x="539552" y="0"/>
            <a:ext cx="8229600" cy="857250"/>
          </a:xfrm>
        </p:spPr>
        <p:txBody>
          <a:bodyPr/>
          <a:lstStyle/>
          <a:p>
            <a:r>
              <a:rPr lang="en-US" dirty="0"/>
              <a:t>Common reasons for changed </a:t>
            </a:r>
            <a:r>
              <a:rPr lang="en-US" dirty="0" err="1"/>
              <a:t>behaviours</a:t>
            </a:r>
            <a:r>
              <a:rPr lang="en-US" dirty="0"/>
              <a:t> </a:t>
            </a:r>
          </a:p>
        </p:txBody>
      </p:sp>
      <p:sp>
        <p:nvSpPr>
          <p:cNvPr id="3" name="Content Placeholder 2">
            <a:extLst>
              <a:ext uri="{FF2B5EF4-FFF2-40B4-BE49-F238E27FC236}">
                <a16:creationId xmlns:a16="http://schemas.microsoft.com/office/drawing/2014/main" id="{37371CB1-D15D-3F43-A398-434121814673}"/>
              </a:ext>
            </a:extLst>
          </p:cNvPr>
          <p:cNvSpPr>
            <a:spLocks noGrp="1"/>
          </p:cNvSpPr>
          <p:nvPr>
            <p:ph sz="half" idx="1"/>
          </p:nvPr>
        </p:nvSpPr>
        <p:spPr>
          <a:xfrm>
            <a:off x="539552" y="699542"/>
            <a:ext cx="8229600" cy="3394472"/>
          </a:xfrm>
        </p:spPr>
        <p:txBody>
          <a:bodyPr/>
          <a:lstStyle/>
          <a:p>
            <a:pPr>
              <a:spcAft>
                <a:spcPts val="600"/>
              </a:spcAft>
            </a:pPr>
            <a:r>
              <a:rPr lang="en-US" sz="1400" dirty="0"/>
              <a:t>Communication difficulties – frustration, misinterpretation (allowed time)</a:t>
            </a:r>
          </a:p>
          <a:p>
            <a:pPr>
              <a:spcAft>
                <a:spcPts val="600"/>
              </a:spcAft>
            </a:pPr>
            <a:r>
              <a:rPr lang="en-US" sz="1400" dirty="0"/>
              <a:t>Unfamiliar surroundings and people</a:t>
            </a:r>
          </a:p>
          <a:p>
            <a:pPr>
              <a:spcAft>
                <a:spcPts val="600"/>
              </a:spcAft>
            </a:pPr>
            <a:r>
              <a:rPr lang="en-US" sz="1400" dirty="0"/>
              <a:t>Boredom or lack of meaningful familiar routines</a:t>
            </a:r>
          </a:p>
          <a:p>
            <a:pPr>
              <a:spcAft>
                <a:spcPts val="600"/>
              </a:spcAft>
            </a:pPr>
            <a:r>
              <a:rPr lang="en-US" sz="1400" dirty="0"/>
              <a:t>Over stimulation</a:t>
            </a:r>
          </a:p>
          <a:p>
            <a:pPr>
              <a:spcAft>
                <a:spcPts val="600"/>
              </a:spcAft>
            </a:pPr>
            <a:r>
              <a:rPr lang="en-US" sz="1400" dirty="0"/>
              <a:t>Resistance to cares (reactive aggression) – not understanding the reasons for care (memory, lack of insight) and/or wanting to remove unwanted attention</a:t>
            </a:r>
          </a:p>
          <a:p>
            <a:pPr>
              <a:spcAft>
                <a:spcPts val="600"/>
              </a:spcAft>
            </a:pPr>
            <a:r>
              <a:rPr lang="en-US" sz="1400" dirty="0"/>
              <a:t>Wanting to leave when unsafe to do so – unfamiliar or unsafe or unpleasant place or “need to do things”</a:t>
            </a:r>
          </a:p>
          <a:p>
            <a:pPr>
              <a:spcAft>
                <a:spcPts val="600"/>
              </a:spcAft>
            </a:pPr>
            <a:r>
              <a:rPr lang="en-US" sz="1400" dirty="0"/>
              <a:t>Reaction to constraints, restrictions </a:t>
            </a:r>
          </a:p>
          <a:p>
            <a:pPr>
              <a:spcAft>
                <a:spcPts val="600"/>
              </a:spcAft>
            </a:pPr>
            <a:r>
              <a:rPr lang="en-US" sz="1400" dirty="0"/>
              <a:t>Anxiety from content of delusions or hallucinations</a:t>
            </a:r>
          </a:p>
          <a:p>
            <a:pPr>
              <a:spcAft>
                <a:spcPts val="600"/>
              </a:spcAft>
            </a:pPr>
            <a:r>
              <a:rPr lang="en-US" sz="1400" dirty="0"/>
              <a:t>Wayfinding difficulties</a:t>
            </a:r>
          </a:p>
          <a:p>
            <a:pPr>
              <a:spcAft>
                <a:spcPts val="600"/>
              </a:spcAft>
            </a:pPr>
            <a:r>
              <a:rPr lang="en-US" sz="1400" dirty="0"/>
              <a:t>Discomfort and/or pain</a:t>
            </a:r>
          </a:p>
          <a:p>
            <a:pPr>
              <a:spcAft>
                <a:spcPts val="600"/>
              </a:spcAft>
            </a:pPr>
            <a:r>
              <a:rPr lang="en-US" sz="1400" dirty="0"/>
              <a:t>Delirium  (odds ratio 6 for people with dementia)</a:t>
            </a:r>
          </a:p>
          <a:p>
            <a:endParaRPr lang="en-US" sz="1600" dirty="0"/>
          </a:p>
        </p:txBody>
      </p:sp>
    </p:spTree>
    <p:extLst>
      <p:ext uri="{BB962C8B-B14F-4D97-AF65-F5344CB8AC3E}">
        <p14:creationId xmlns:p14="http://schemas.microsoft.com/office/powerpoint/2010/main" val="1832453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2539344-8CCF-BF46-8CE8-B9072B4B4305}"/>
              </a:ext>
            </a:extLst>
          </p:cNvPr>
          <p:cNvGraphicFramePr>
            <a:graphicFrameLocks noGrp="1"/>
          </p:cNvGraphicFramePr>
          <p:nvPr>
            <p:ph idx="1"/>
          </p:nvPr>
        </p:nvGraphicFramePr>
        <p:xfrm>
          <a:off x="388856" y="1724455"/>
          <a:ext cx="7886700" cy="3263504"/>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EE256E40-3B0A-4532-92A5-05A4CC17F31D}"/>
              </a:ext>
            </a:extLst>
          </p:cNvPr>
          <p:cNvGrpSpPr/>
          <p:nvPr/>
        </p:nvGrpSpPr>
        <p:grpSpPr>
          <a:xfrm>
            <a:off x="107504" y="12863"/>
            <a:ext cx="6252439" cy="1520619"/>
            <a:chOff x="78688" y="0"/>
            <a:chExt cx="6252439" cy="1520619"/>
          </a:xfrm>
        </p:grpSpPr>
        <p:pic>
          <p:nvPicPr>
            <p:cNvPr id="6" name="Picture 5">
              <a:extLst>
                <a:ext uri="{FF2B5EF4-FFF2-40B4-BE49-F238E27FC236}">
                  <a16:creationId xmlns:a16="http://schemas.microsoft.com/office/drawing/2014/main" id="{8FF6E63A-0F76-A24F-81C1-48572808FA8F}"/>
                </a:ext>
              </a:extLst>
            </p:cNvPr>
            <p:cNvPicPr>
              <a:picLocks noChangeAspect="1"/>
            </p:cNvPicPr>
            <p:nvPr/>
          </p:nvPicPr>
          <p:blipFill>
            <a:blip r:embed="rId3"/>
            <a:stretch>
              <a:fillRect/>
            </a:stretch>
          </p:blipFill>
          <p:spPr>
            <a:xfrm>
              <a:off x="78688" y="0"/>
              <a:ext cx="6065231" cy="1289787"/>
            </a:xfrm>
            <a:prstGeom prst="rect">
              <a:avLst/>
            </a:prstGeom>
            <a:ln>
              <a:noFill/>
            </a:ln>
          </p:spPr>
        </p:pic>
        <p:sp>
          <p:nvSpPr>
            <p:cNvPr id="2" name="TextBox 1">
              <a:extLst>
                <a:ext uri="{FF2B5EF4-FFF2-40B4-BE49-F238E27FC236}">
                  <a16:creationId xmlns:a16="http://schemas.microsoft.com/office/drawing/2014/main" id="{F1D2291A-6207-30E3-42FF-32D33A169EFB}"/>
                </a:ext>
              </a:extLst>
            </p:cNvPr>
            <p:cNvSpPr txBox="1"/>
            <p:nvPr/>
          </p:nvSpPr>
          <p:spPr>
            <a:xfrm flipH="1">
              <a:off x="438728" y="1289787"/>
              <a:ext cx="5892399" cy="230832"/>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Arial" charset="0"/>
                </a:rPr>
                <a:t>Mudge</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charset="0"/>
                </a:rPr>
                <a:t> AM, Lee-</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Arial" charset="0"/>
                </a:rPr>
                <a:t>Steere</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charset="0"/>
                </a:rPr>
                <a:t> K,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Arial" charset="0"/>
                </a:rPr>
                <a:t>Treleaven</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charset="0"/>
                </a:rPr>
                <a:t> E, Cahill M, Finnigan S, McRae P; </a:t>
              </a: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Arial" charset="0"/>
                </a:rPr>
                <a:t>Australian Health Review</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charset="0"/>
                </a:rPr>
                <a:t> (2021).</a:t>
              </a:r>
              <a:endParaRPr kumimoji="0" lang="en-AU" sz="9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grpSp>
    </p:spTree>
    <p:extLst>
      <p:ext uri="{BB962C8B-B14F-4D97-AF65-F5344CB8AC3E}">
        <p14:creationId xmlns:p14="http://schemas.microsoft.com/office/powerpoint/2010/main" val="13682459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39.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Design">
  <a:themeElements>
    <a:clrScheme name="Metro South">
      <a:dk1>
        <a:sysClr val="windowText" lastClr="000000"/>
      </a:dk1>
      <a:lt1>
        <a:sysClr val="window" lastClr="FFFFFF"/>
      </a:lt1>
      <a:dk2>
        <a:srgbClr val="D9D9D6"/>
      </a:dk2>
      <a:lt2>
        <a:srgbClr val="FFFFFF"/>
      </a:lt2>
      <a:accent1>
        <a:srgbClr val="0095AF"/>
      </a:accent1>
      <a:accent2>
        <a:srgbClr val="4BB5C2"/>
      </a:accent2>
      <a:accent3>
        <a:srgbClr val="7EC7BE"/>
      </a:accent3>
      <a:accent4>
        <a:srgbClr val="D6F7F1"/>
      </a:accent4>
      <a:accent5>
        <a:srgbClr val="97CA2D"/>
      </a:accent5>
      <a:accent6>
        <a:srgbClr val="C9E6B1"/>
      </a:accent6>
      <a:hlink>
        <a:srgbClr val="236192"/>
      </a:hlink>
      <a:folHlink>
        <a:srgbClr val="23619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ustom 5">
      <a:dk1>
        <a:sysClr val="windowText" lastClr="000000"/>
      </a:dk1>
      <a:lt1>
        <a:sysClr val="window" lastClr="FFFFFF"/>
      </a:lt1>
      <a:dk2>
        <a:srgbClr val="05445E"/>
      </a:dk2>
      <a:lt2>
        <a:srgbClr val="E7E6E6"/>
      </a:lt2>
      <a:accent1>
        <a:srgbClr val="00858A"/>
      </a:accent1>
      <a:accent2>
        <a:srgbClr val="00B0B8"/>
      </a:accent2>
      <a:accent3>
        <a:srgbClr val="A5A5A5"/>
      </a:accent3>
      <a:accent4>
        <a:srgbClr val="189AB4"/>
      </a:accent4>
      <a:accent5>
        <a:srgbClr val="5B9BD5"/>
      </a:accent5>
      <a:accent6>
        <a:srgbClr val="D4F1F4"/>
      </a:accent6>
      <a:hlink>
        <a:srgbClr val="0563C1"/>
      </a:hlink>
      <a:folHlink>
        <a:srgbClr val="954F72"/>
      </a:folHlink>
    </a:clrScheme>
    <a:fontScheme name="Custom 2">
      <a:majorFont>
        <a:latin typeface="Plus Jakarta Sans"/>
        <a:ea typeface=""/>
        <a:cs typeface=""/>
      </a:majorFont>
      <a:minorFont>
        <a:latin typeface="Plus Jakart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7109</TotalTime>
  <Words>6164</Words>
  <Application>Microsoft Office PowerPoint</Application>
  <PresentationFormat>On-screen Show (16:9)</PresentationFormat>
  <Paragraphs>776</Paragraphs>
  <Slides>52</Slides>
  <Notes>32</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52</vt:i4>
      </vt:variant>
    </vt:vector>
  </HeadingPairs>
  <TitlesOfParts>
    <vt:vector size="70" baseType="lpstr">
      <vt:lpstr>Arial</vt:lpstr>
      <vt:lpstr>Arial</vt:lpstr>
      <vt:lpstr>Arial-BoldItalicMT</vt:lpstr>
      <vt:lpstr>Calibri</vt:lpstr>
      <vt:lpstr>Calibri Light</vt:lpstr>
      <vt:lpstr>Courier New</vt:lpstr>
      <vt:lpstr>Plus Jakarta Sans</vt:lpstr>
      <vt:lpstr>Symbol</vt:lpstr>
      <vt:lpstr>Times New Roman</vt:lpstr>
      <vt:lpstr>Wingdings</vt:lpstr>
      <vt:lpstr>Default Design</vt:lpstr>
      <vt:lpstr>16_Office Theme</vt:lpstr>
      <vt:lpstr>1_Office Theme</vt:lpstr>
      <vt:lpstr>3_Office Theme</vt:lpstr>
      <vt:lpstr>4_Office Theme</vt:lpstr>
      <vt:lpstr>Office Theme</vt:lpstr>
      <vt:lpstr>2_Office Theme</vt:lpstr>
      <vt:lpstr>Microsoft Excel Chart</vt:lpstr>
      <vt:lpstr>Reorganising care environments to provide safe &amp; effective person-centred dementia care</vt:lpstr>
      <vt:lpstr>PowerPoint Presentation</vt:lpstr>
      <vt:lpstr>PowerPoint Presentation</vt:lpstr>
      <vt:lpstr>PowerPoint Presentation</vt:lpstr>
      <vt:lpstr>Model of care </vt:lpstr>
      <vt:lpstr>The work of reorganisation of dementia care</vt:lpstr>
      <vt:lpstr>PowerPoint Presentation</vt:lpstr>
      <vt:lpstr>Common reasons for changed behaviours </vt:lpstr>
      <vt:lpstr>PowerPoint Presentation</vt:lpstr>
      <vt:lpstr>Extra resource costs in staffing</vt:lpstr>
      <vt:lpstr>Poor outcomes for patients and staff</vt:lpstr>
      <vt:lpstr>Poor outcomes for patients and staff</vt:lpstr>
      <vt:lpstr>PowerPoint Presentation</vt:lpstr>
      <vt:lpstr>Routines of resistance</vt:lpstr>
      <vt:lpstr>PowerPoint Presentation</vt:lpstr>
      <vt:lpstr>Acute Cognitive Unit </vt:lpstr>
      <vt:lpstr>Acute Cognitive Unit </vt:lpstr>
      <vt:lpstr>PowerPoint Presentation</vt:lpstr>
      <vt:lpstr>Stress–Competence Models (i.e., person-environment fit)</vt:lpstr>
      <vt:lpstr>PowerPoint Presentation</vt:lpstr>
      <vt:lpstr>PowerPoint Presentation</vt:lpstr>
      <vt:lpstr>Needs-driven dementia-compromised Behaviours (NDBs)</vt:lpstr>
      <vt:lpstr>Cognition Support Plan</vt:lpstr>
      <vt:lpstr>10 Principles of dementia enabling design </vt:lpstr>
      <vt:lpstr>PowerPoint Presentation</vt:lpstr>
      <vt:lpstr>PowerPoint Presentation</vt:lpstr>
      <vt:lpstr>PowerPoint Presentation</vt:lpstr>
      <vt:lpstr>PowerPoint Presentation</vt:lpstr>
      <vt:lpstr>PowerPoint Presentation</vt:lpstr>
      <vt:lpstr>PowerPoint Presentation</vt:lpstr>
      <vt:lpstr>January 2020 – January 2022  (Independently  mobile patients with dementia and clinically significant  BPSD) </vt:lpstr>
      <vt:lpstr>PowerPoint Presentation</vt:lpstr>
      <vt:lpstr>PowerPoint Presentation</vt:lpstr>
      <vt:lpstr>Occupational Violence rates decreased by 40% (p &lt;0.001) across three feeder wards and the ACU ward, 2-years post ACU implementation  </vt:lpstr>
      <vt:lpstr>ACU Study Conclusions </vt:lpstr>
      <vt:lpstr>EXPLORE-CSP (research project)</vt:lpstr>
      <vt:lpstr>Cognition Support Plan protocol – early involvement of MDT in behavioural care</vt:lpstr>
      <vt:lpstr>PowerPoint Presentation</vt:lpstr>
      <vt:lpstr>PowerPoint Presentation</vt:lpstr>
      <vt:lpstr>My interest (PhD study)</vt:lpstr>
      <vt:lpstr>Best Practice </vt:lpstr>
      <vt:lpstr>Exploring clinical performance through cognitive science lens</vt:lpstr>
      <vt:lpstr>PowerPoint Presentation</vt:lpstr>
      <vt:lpstr>PowerPoint Presentation</vt:lpstr>
      <vt:lpstr>A Branching Pathway Design </vt:lpstr>
      <vt:lpstr>PowerPoint Presentation</vt:lpstr>
      <vt:lpstr>EXPLICATE-CN (Immersive placements study)</vt:lpstr>
      <vt:lpstr>Capacity building workplaces for dementia care </vt:lpstr>
      <vt:lpstr>Biography (life story) </vt:lpstr>
      <vt:lpstr>Introducing Cognitively Stimulating Activity </vt:lpstr>
      <vt:lpstr>Use communication approaches that are established as affective for the individual </vt:lpstr>
      <vt:lpstr>Cognitive impairment – Comprehensive Care </vt:lpstr>
    </vt:vector>
  </TitlesOfParts>
  <Manager/>
  <Company>Metro South Health PowerPoint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 Metro South Health</dc:title>
  <dc:subject>Metro South Health PowerPoint</dc:subject>
  <dc:creator>Metro South Health</dc:creator>
  <cp:keywords>powerpoint; powerpoint template; slide template; metro south</cp:keywords>
  <dc:description/>
  <cp:lastModifiedBy>Anne Moehead</cp:lastModifiedBy>
  <cp:revision>266</cp:revision>
  <cp:lastPrinted>2017-03-08T22:59:27Z</cp:lastPrinted>
  <dcterms:created xsi:type="dcterms:W3CDTF">2008-11-24T08:19:49Z</dcterms:created>
  <dcterms:modified xsi:type="dcterms:W3CDTF">2023-10-06T05:09:37Z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2023-04-16T23:04:42Z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a1538c43-8853-43e1-ad33-d9b4ef486a88</vt:lpwstr>
  </property>
  <property fmtid="{D5CDD505-2E9C-101B-9397-08002B2CF9AE}" pid="8" name="MSIP_Label_0f488380-630a-4f55-a077-a19445e3f360_ContentBits">
    <vt:lpwstr>0</vt:lpwstr>
  </property>
  <property fmtid="{D5CDD505-2E9C-101B-9397-08002B2CF9AE}" pid="9" name="ArticulateGUID">
    <vt:lpwstr>46C6A2B2-8F32-4DD4-8BD5-DB123E670F87</vt:lpwstr>
  </property>
  <property fmtid="{D5CDD505-2E9C-101B-9397-08002B2CF9AE}" pid="10" name="ArticulatePath">
    <vt:lpwstr>PRES_ACU_QDAF</vt:lpwstr>
  </property>
</Properties>
</file>