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4118" r:id="rId5"/>
    <p:sldId id="4158" r:id="rId6"/>
    <p:sldId id="4154" r:id="rId7"/>
    <p:sldId id="4148" r:id="rId8"/>
    <p:sldId id="4155" r:id="rId9"/>
    <p:sldId id="286" r:id="rId10"/>
    <p:sldId id="4153" r:id="rId11"/>
    <p:sldId id="4157" r:id="rId12"/>
  </p:sldIdLst>
  <p:sldSz cx="24377650" cy="13716000"/>
  <p:notesSz cx="6807200" cy="9939338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5FFE"/>
    <a:srgbClr val="F1F6F8"/>
    <a:srgbClr val="111340"/>
    <a:srgbClr val="E2ECF1"/>
    <a:srgbClr val="DBE9F0"/>
    <a:srgbClr val="073B4C"/>
    <a:srgbClr val="ECF3F6"/>
    <a:srgbClr val="B5B5B5"/>
    <a:srgbClr val="DEDEDE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091" autoAdjust="0"/>
    <p:restoredTop sz="91973" autoAdjust="0"/>
  </p:normalViewPr>
  <p:slideViewPr>
    <p:cSldViewPr snapToGrid="0" snapToObjects="1">
      <p:cViewPr varScale="1">
        <p:scale>
          <a:sx n="54" d="100"/>
          <a:sy n="54" d="100"/>
        </p:scale>
        <p:origin x="36" y="120"/>
      </p:cViewPr>
      <p:guideLst>
        <p:guide orient="horz" pos="4320"/>
        <p:guide pos="767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30" d="100"/>
        <a:sy n="30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30653E-6227-4D17-8DA3-1601727676A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AU"/>
        </a:p>
      </dgm:t>
    </dgm:pt>
    <dgm:pt modelId="{C63C406F-5DA9-44BC-BCD8-2E6D7B0D0913}">
      <dgm:prSet/>
      <dgm:spPr/>
      <dgm:t>
        <a:bodyPr/>
        <a:lstStyle/>
        <a:p>
          <a:r>
            <a:rPr lang="en-US" b="1" spc="-30" dirty="0">
              <a:solidFill>
                <a:schemeClr val="tx2"/>
              </a:solidFill>
              <a:latin typeface="Poppins" pitchFamily="2" charset="77"/>
              <a:cs typeface="Poppins" pitchFamily="2" charset="77"/>
            </a:rPr>
            <a:t>Survey Digital Safety Online</a:t>
          </a:r>
          <a:endParaRPr lang="en-AU" dirty="0">
            <a:solidFill>
              <a:schemeClr val="tx2"/>
            </a:solidFill>
          </a:endParaRPr>
        </a:p>
      </dgm:t>
    </dgm:pt>
    <dgm:pt modelId="{D3CFC640-0580-4B57-99A7-D9BEDC307B0B}" type="parTrans" cxnId="{0A4AA6AB-7E69-4520-B76E-4F396F4E3437}">
      <dgm:prSet/>
      <dgm:spPr/>
      <dgm:t>
        <a:bodyPr/>
        <a:lstStyle/>
        <a:p>
          <a:endParaRPr lang="en-AU"/>
        </a:p>
      </dgm:t>
    </dgm:pt>
    <dgm:pt modelId="{23BD6FC5-B7BC-4AE0-A0AD-7F5072E424E1}" type="sibTrans" cxnId="{0A4AA6AB-7E69-4520-B76E-4F396F4E3437}">
      <dgm:prSet/>
      <dgm:spPr/>
      <dgm:t>
        <a:bodyPr/>
        <a:lstStyle/>
        <a:p>
          <a:endParaRPr lang="en-AU"/>
        </a:p>
      </dgm:t>
    </dgm:pt>
    <dgm:pt modelId="{E90A836A-4978-4F08-BE3B-5532EEC35F51}" type="pres">
      <dgm:prSet presAssocID="{5330653E-6227-4D17-8DA3-1601727676AA}" presName="linear" presStyleCnt="0">
        <dgm:presLayoutVars>
          <dgm:animLvl val="lvl"/>
          <dgm:resizeHandles val="exact"/>
        </dgm:presLayoutVars>
      </dgm:prSet>
      <dgm:spPr/>
    </dgm:pt>
    <dgm:pt modelId="{86D5C6FC-0C3B-4C4E-88B9-D0396E1CCCF3}" type="pres">
      <dgm:prSet presAssocID="{C63C406F-5DA9-44BC-BCD8-2E6D7B0D0913}" presName="parentText" presStyleLbl="node1" presStyleIdx="0" presStyleCnt="1" custLinFactNeighborY="-70268">
        <dgm:presLayoutVars>
          <dgm:chMax val="0"/>
          <dgm:bulletEnabled val="1"/>
        </dgm:presLayoutVars>
      </dgm:prSet>
      <dgm:spPr/>
    </dgm:pt>
  </dgm:ptLst>
  <dgm:cxnLst>
    <dgm:cxn modelId="{45CBD20F-1E7B-49C0-99E7-CA6B02FCF4EC}" type="presOf" srcId="{5330653E-6227-4D17-8DA3-1601727676AA}" destId="{E90A836A-4978-4F08-BE3B-5532EEC35F51}" srcOrd="0" destOrd="0" presId="urn:microsoft.com/office/officeart/2005/8/layout/vList2"/>
    <dgm:cxn modelId="{0A4AA6AB-7E69-4520-B76E-4F396F4E3437}" srcId="{5330653E-6227-4D17-8DA3-1601727676AA}" destId="{C63C406F-5DA9-44BC-BCD8-2E6D7B0D0913}" srcOrd="0" destOrd="0" parTransId="{D3CFC640-0580-4B57-99A7-D9BEDC307B0B}" sibTransId="{23BD6FC5-B7BC-4AE0-A0AD-7F5072E424E1}"/>
    <dgm:cxn modelId="{D92E6FEB-9F78-4714-9815-DC1FF338885E}" type="presOf" srcId="{C63C406F-5DA9-44BC-BCD8-2E6D7B0D0913}" destId="{86D5C6FC-0C3B-4C4E-88B9-D0396E1CCCF3}" srcOrd="0" destOrd="0" presId="urn:microsoft.com/office/officeart/2005/8/layout/vList2"/>
    <dgm:cxn modelId="{69637001-A0DF-4052-9D08-8857FDACFB63}" type="presParOf" srcId="{E90A836A-4978-4F08-BE3B-5532EEC35F51}" destId="{86D5C6FC-0C3B-4C4E-88B9-D0396E1CCCF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D5C6FC-0C3B-4C4E-88B9-D0396E1CCCF3}">
      <dsp:nvSpPr>
        <dsp:cNvPr id="0" name=""/>
        <dsp:cNvSpPr/>
      </dsp:nvSpPr>
      <dsp:spPr>
        <a:xfrm>
          <a:off x="0" y="653920"/>
          <a:ext cx="14084593" cy="182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b="1" kern="1200" spc="-30" dirty="0">
              <a:solidFill>
                <a:schemeClr val="tx2"/>
              </a:solidFill>
              <a:latin typeface="Poppins" pitchFamily="2" charset="77"/>
              <a:cs typeface="Poppins" pitchFamily="2" charset="77"/>
            </a:rPr>
            <a:t>Survey Digital Safety Online</a:t>
          </a:r>
          <a:endParaRPr lang="en-AU" sz="6500" kern="1200" dirty="0">
            <a:solidFill>
              <a:schemeClr val="tx2"/>
            </a:solidFill>
          </a:endParaRPr>
        </a:p>
      </dsp:txBody>
      <dsp:txXfrm>
        <a:off x="89099" y="743019"/>
        <a:ext cx="13906395" cy="16470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6" cy="496967"/>
          </a:xfrm>
          <a:prstGeom prst="rect">
            <a:avLst/>
          </a:prstGeom>
        </p:spPr>
        <p:txBody>
          <a:bodyPr vert="horz" lIns="95656" tIns="47829" rIns="95656" bIns="47829" rtlCol="0"/>
          <a:lstStyle>
            <a:lvl1pPr algn="l">
              <a:defRPr sz="1300" b="0" i="0">
                <a:latin typeface="Poppins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6" cy="496967"/>
          </a:xfrm>
          <a:prstGeom prst="rect">
            <a:avLst/>
          </a:prstGeom>
        </p:spPr>
        <p:txBody>
          <a:bodyPr vert="horz" lIns="95656" tIns="47829" rIns="95656" bIns="47829" rtlCol="0"/>
          <a:lstStyle>
            <a:lvl1pPr algn="r">
              <a:defRPr sz="1300" b="0" i="0">
                <a:latin typeface="Poppins" pitchFamily="2" charset="77"/>
              </a:defRPr>
            </a:lvl1pPr>
          </a:lstStyle>
          <a:p>
            <a:fld id="{EFC10EE1-B198-C942-8235-326C972CBB30}" type="datetimeFigureOut">
              <a:rPr lang="en-US" smtClean="0"/>
              <a:pPr/>
              <a:t>9/22/2023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663" y="746125"/>
            <a:ext cx="6619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56" tIns="47829" rIns="95656" bIns="4782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5656" tIns="47829" rIns="95656" bIns="47829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9440650"/>
            <a:ext cx="2949786" cy="496967"/>
          </a:xfrm>
          <a:prstGeom prst="rect">
            <a:avLst/>
          </a:prstGeom>
        </p:spPr>
        <p:txBody>
          <a:bodyPr vert="horz" lIns="95656" tIns="47829" rIns="95656" bIns="47829" rtlCol="0" anchor="b"/>
          <a:lstStyle>
            <a:lvl1pPr algn="l">
              <a:defRPr sz="1300" b="0" i="0">
                <a:latin typeface="Poppins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42" y="9440650"/>
            <a:ext cx="2949786" cy="496967"/>
          </a:xfrm>
          <a:prstGeom prst="rect">
            <a:avLst/>
          </a:prstGeom>
        </p:spPr>
        <p:txBody>
          <a:bodyPr vert="horz" lIns="95656" tIns="47829" rIns="95656" bIns="47829" rtlCol="0" anchor="b"/>
          <a:lstStyle>
            <a:lvl1pPr algn="r">
              <a:defRPr sz="1300" b="0" i="0">
                <a:latin typeface="Poppins" pitchFamily="2" charset="77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Poppins" pitchFamily="2" charset="77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Poppins" pitchFamily="2" charset="77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Poppins" pitchFamily="2" charset="77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Poppins" pitchFamily="2" charset="77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Poppins" pitchFamily="2" charset="77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5125" y="1204913"/>
            <a:ext cx="5783263" cy="3254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0" name="Google Shape;290;p39:notes"/>
          <p:cNvSpPr txBox="1">
            <a:spLocks noGrp="1"/>
          </p:cNvSpPr>
          <p:nvPr>
            <p:ph type="body" idx="1"/>
          </p:nvPr>
        </p:nvSpPr>
        <p:spPr>
          <a:xfrm>
            <a:off x="651058" y="4640517"/>
            <a:ext cx="5211501" cy="3795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298" tIns="44137" rIns="88298" bIns="44137" anchor="t" anchorCtr="0">
            <a:noAutofit/>
          </a:bodyPr>
          <a:lstStyle/>
          <a:p>
            <a:pPr>
              <a:buClr>
                <a:srgbClr val="414141"/>
              </a:buClr>
              <a:buSzPts val="1400"/>
            </a:pPr>
            <a:r>
              <a:rPr lang="en-AU"/>
              <a:t>HK</a:t>
            </a:r>
            <a:endParaRPr/>
          </a:p>
        </p:txBody>
      </p:sp>
      <p:sp>
        <p:nvSpPr>
          <p:cNvPr id="291" name="Google Shape;291;p39:notes"/>
          <p:cNvSpPr txBox="1">
            <a:spLocks noGrp="1"/>
          </p:cNvSpPr>
          <p:nvPr>
            <p:ph type="sldNum" idx="12"/>
          </p:nvPr>
        </p:nvSpPr>
        <p:spPr>
          <a:xfrm>
            <a:off x="3688818" y="9157696"/>
            <a:ext cx="2823276" cy="4840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298" tIns="44137" rIns="88298" bIns="44137" anchor="b" anchorCtr="0">
            <a:noAutofit/>
          </a:bodyPr>
          <a:lstStyle/>
          <a:p>
            <a:pPr>
              <a:buClr>
                <a:srgbClr val="414141"/>
              </a:buClr>
              <a:buSzPts val="1400"/>
            </a:pPr>
            <a:fld id="{00000000-1234-1234-1234-123412341234}" type="slidenum">
              <a:rPr lang="en-AU"/>
              <a:pPr>
                <a:buClr>
                  <a:srgbClr val="414141"/>
                </a:buClr>
                <a:buSzPts val="1400"/>
              </a:pPr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66169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 60 90 Days Plan 0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0619FB4-4D65-F34B-BFFB-DE358D997D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5523104" y="2680"/>
            <a:ext cx="8853545" cy="13709397"/>
          </a:xfrm>
          <a:custGeom>
            <a:avLst/>
            <a:gdLst>
              <a:gd name="connsiteX0" fmla="*/ 7325225 w 8853545"/>
              <a:gd name="connsiteY0" fmla="*/ 0 h 13709397"/>
              <a:gd name="connsiteX1" fmla="*/ 8853545 w 8853545"/>
              <a:gd name="connsiteY1" fmla="*/ 0 h 13709397"/>
              <a:gd name="connsiteX2" fmla="*/ 8853545 w 8853545"/>
              <a:gd name="connsiteY2" fmla="*/ 13709397 h 13709397"/>
              <a:gd name="connsiteX3" fmla="*/ 2214631 w 8853545"/>
              <a:gd name="connsiteY3" fmla="*/ 13709397 h 13709397"/>
              <a:gd name="connsiteX4" fmla="*/ 0 w 8853545"/>
              <a:gd name="connsiteY4" fmla="*/ 8119521 h 13709397"/>
              <a:gd name="connsiteX5" fmla="*/ 7325225 w 8853545"/>
              <a:gd name="connsiteY5" fmla="*/ 0 h 13709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853545" h="13709397">
                <a:moveTo>
                  <a:pt x="7325225" y="0"/>
                </a:moveTo>
                <a:lnTo>
                  <a:pt x="8853545" y="0"/>
                </a:lnTo>
                <a:lnTo>
                  <a:pt x="8853545" y="13709397"/>
                </a:lnTo>
                <a:lnTo>
                  <a:pt x="2214631" y="13709397"/>
                </a:lnTo>
                <a:cubicBezTo>
                  <a:pt x="842008" y="12248407"/>
                  <a:pt x="0" y="10282982"/>
                  <a:pt x="0" y="8119521"/>
                </a:cubicBezTo>
                <a:cubicBezTo>
                  <a:pt x="0" y="3895975"/>
                  <a:pt x="3209845" y="419739"/>
                  <a:pt x="7325225" y="0"/>
                </a:cubicBezTo>
                <a:close/>
              </a:path>
            </a:pathLst>
          </a:custGeom>
          <a:solidFill>
            <a:schemeClr val="bg2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77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 60 90 Days Plan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CDF83B4-8D7F-8C49-A380-E17FED1D86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247" y="2680"/>
            <a:ext cx="8238326" cy="13709397"/>
          </a:xfrm>
          <a:custGeom>
            <a:avLst/>
            <a:gdLst>
              <a:gd name="connsiteX0" fmla="*/ 0 w 8238326"/>
              <a:gd name="connsiteY0" fmla="*/ 0 h 13709397"/>
              <a:gd name="connsiteX1" fmla="*/ 8238326 w 8238326"/>
              <a:gd name="connsiteY1" fmla="*/ 0 h 13709397"/>
              <a:gd name="connsiteX2" fmla="*/ 8238326 w 8238326"/>
              <a:gd name="connsiteY2" fmla="*/ 13709397 h 13709397"/>
              <a:gd name="connsiteX3" fmla="*/ 0 w 8238326"/>
              <a:gd name="connsiteY3" fmla="*/ 13709397 h 13709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38326" h="13709397">
                <a:moveTo>
                  <a:pt x="0" y="0"/>
                </a:moveTo>
                <a:lnTo>
                  <a:pt x="8238326" y="0"/>
                </a:lnTo>
                <a:lnTo>
                  <a:pt x="8238326" y="13709397"/>
                </a:lnTo>
                <a:lnTo>
                  <a:pt x="0" y="13709397"/>
                </a:lnTo>
                <a:close/>
              </a:path>
            </a:pathLst>
          </a:custGeom>
          <a:solidFill>
            <a:schemeClr val="bg2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051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 60 90 Days Plan 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CEF9E64E-EC2A-5A47-BF6C-2A4F27D83DE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237785" y="884726"/>
            <a:ext cx="3806921" cy="3806924"/>
          </a:xfrm>
          <a:custGeom>
            <a:avLst/>
            <a:gdLst>
              <a:gd name="connsiteX0" fmla="*/ 1903461 w 3806921"/>
              <a:gd name="connsiteY0" fmla="*/ 0 h 3806924"/>
              <a:gd name="connsiteX1" fmla="*/ 3806921 w 3806921"/>
              <a:gd name="connsiteY1" fmla="*/ 1902839 h 3806924"/>
              <a:gd name="connsiteX2" fmla="*/ 1903461 w 3806921"/>
              <a:gd name="connsiteY2" fmla="*/ 3806924 h 3806924"/>
              <a:gd name="connsiteX3" fmla="*/ 0 w 3806921"/>
              <a:gd name="connsiteY3" fmla="*/ 1902839 h 3806924"/>
              <a:gd name="connsiteX4" fmla="*/ 1903461 w 3806921"/>
              <a:gd name="connsiteY4" fmla="*/ 0 h 3806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06921" h="3806924">
                <a:moveTo>
                  <a:pt x="1903461" y="0"/>
                </a:moveTo>
                <a:cubicBezTo>
                  <a:pt x="2954848" y="0"/>
                  <a:pt x="3806921" y="853040"/>
                  <a:pt x="3806921" y="1902839"/>
                </a:cubicBezTo>
                <a:cubicBezTo>
                  <a:pt x="3806921" y="2953884"/>
                  <a:pt x="2954848" y="3806924"/>
                  <a:pt x="1903461" y="3806924"/>
                </a:cubicBezTo>
                <a:cubicBezTo>
                  <a:pt x="852073" y="3806924"/>
                  <a:pt x="0" y="2953884"/>
                  <a:pt x="0" y="1902839"/>
                </a:cubicBezTo>
                <a:cubicBezTo>
                  <a:pt x="0" y="853040"/>
                  <a:pt x="852073" y="0"/>
                  <a:pt x="1903461" y="0"/>
                </a:cubicBezTo>
                <a:close/>
              </a:path>
            </a:pathLst>
          </a:custGeom>
          <a:solidFill>
            <a:schemeClr val="bg2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400"/>
            </a:lvl1pPr>
          </a:lstStyle>
          <a:p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B59CC87-DD73-824E-9579-2A11DD13096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237785" y="4954538"/>
            <a:ext cx="3806921" cy="3806924"/>
          </a:xfrm>
          <a:custGeom>
            <a:avLst/>
            <a:gdLst>
              <a:gd name="connsiteX0" fmla="*/ 1903461 w 3806921"/>
              <a:gd name="connsiteY0" fmla="*/ 0 h 3806924"/>
              <a:gd name="connsiteX1" fmla="*/ 3806921 w 3806921"/>
              <a:gd name="connsiteY1" fmla="*/ 1902839 h 3806924"/>
              <a:gd name="connsiteX2" fmla="*/ 1903461 w 3806921"/>
              <a:gd name="connsiteY2" fmla="*/ 3806924 h 3806924"/>
              <a:gd name="connsiteX3" fmla="*/ 0 w 3806921"/>
              <a:gd name="connsiteY3" fmla="*/ 1902839 h 3806924"/>
              <a:gd name="connsiteX4" fmla="*/ 1903461 w 3806921"/>
              <a:gd name="connsiteY4" fmla="*/ 0 h 3806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06921" h="3806924">
                <a:moveTo>
                  <a:pt x="1903461" y="0"/>
                </a:moveTo>
                <a:cubicBezTo>
                  <a:pt x="2954848" y="0"/>
                  <a:pt x="3806921" y="853040"/>
                  <a:pt x="3806921" y="1902839"/>
                </a:cubicBezTo>
                <a:cubicBezTo>
                  <a:pt x="3806921" y="2953884"/>
                  <a:pt x="2954848" y="3806924"/>
                  <a:pt x="1903461" y="3806924"/>
                </a:cubicBezTo>
                <a:cubicBezTo>
                  <a:pt x="852073" y="3806924"/>
                  <a:pt x="0" y="2953884"/>
                  <a:pt x="0" y="1902839"/>
                </a:cubicBezTo>
                <a:cubicBezTo>
                  <a:pt x="0" y="853040"/>
                  <a:pt x="852073" y="0"/>
                  <a:pt x="1903461" y="0"/>
                </a:cubicBezTo>
                <a:close/>
              </a:path>
            </a:pathLst>
          </a:custGeom>
          <a:solidFill>
            <a:schemeClr val="bg2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400"/>
            </a:lvl1pPr>
          </a:lstStyle>
          <a:p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D64CBCA7-AFE9-4244-B09E-AFA12DD9F31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237785" y="9023109"/>
            <a:ext cx="3806921" cy="3806924"/>
          </a:xfrm>
          <a:custGeom>
            <a:avLst/>
            <a:gdLst>
              <a:gd name="connsiteX0" fmla="*/ 1903461 w 3806921"/>
              <a:gd name="connsiteY0" fmla="*/ 0 h 3806924"/>
              <a:gd name="connsiteX1" fmla="*/ 3806921 w 3806921"/>
              <a:gd name="connsiteY1" fmla="*/ 1902839 h 3806924"/>
              <a:gd name="connsiteX2" fmla="*/ 1903461 w 3806921"/>
              <a:gd name="connsiteY2" fmla="*/ 3806924 h 3806924"/>
              <a:gd name="connsiteX3" fmla="*/ 0 w 3806921"/>
              <a:gd name="connsiteY3" fmla="*/ 1902839 h 3806924"/>
              <a:gd name="connsiteX4" fmla="*/ 1903461 w 3806921"/>
              <a:gd name="connsiteY4" fmla="*/ 0 h 3806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06921" h="3806924">
                <a:moveTo>
                  <a:pt x="1903461" y="0"/>
                </a:moveTo>
                <a:cubicBezTo>
                  <a:pt x="2954848" y="0"/>
                  <a:pt x="3806921" y="853040"/>
                  <a:pt x="3806921" y="1902839"/>
                </a:cubicBezTo>
                <a:cubicBezTo>
                  <a:pt x="3806921" y="2953884"/>
                  <a:pt x="2954848" y="3806924"/>
                  <a:pt x="1903461" y="3806924"/>
                </a:cubicBezTo>
                <a:cubicBezTo>
                  <a:pt x="852073" y="3806924"/>
                  <a:pt x="0" y="2953884"/>
                  <a:pt x="0" y="1902839"/>
                </a:cubicBezTo>
                <a:cubicBezTo>
                  <a:pt x="0" y="853040"/>
                  <a:pt x="852073" y="0"/>
                  <a:pt x="1903461" y="0"/>
                </a:cubicBezTo>
                <a:close/>
              </a:path>
            </a:pathLst>
          </a:custGeom>
          <a:solidFill>
            <a:schemeClr val="bg2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851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416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324" y="2244726"/>
            <a:ext cx="20721003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7206" y="7204076"/>
            <a:ext cx="18283238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2E843-AD3E-4BB4-B6DC-15CBC8E79628}" type="datetimeFigureOut">
              <a:rPr lang="en-AU" smtClean="0"/>
              <a:t>22-Sep-23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6C7CE-8F57-4BC2-A9FA-1A245C8F2C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06865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43C4C-29A1-FE41-7735-283E86D3A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D2EE3D-B694-F3E2-A63D-A97F855D7D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805099-6402-356D-22E4-E451DD39D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320F4-8322-486F-ADA3-DCA48D97779E}" type="datetimeFigureOut">
              <a:rPr lang="en-AU" smtClean="0"/>
              <a:t>22-Sep-23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0F732A-4704-DB96-EABE-C30E02C50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E158CA-C137-FD0E-F76F-D2EFE935F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2E1DE-58C8-403D-B3EC-9D1D332259A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09234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9" r:id="rId1"/>
    <p:sldLayoutId id="2147484020" r:id="rId2"/>
    <p:sldLayoutId id="2147484021" r:id="rId3"/>
    <p:sldLayoutId id="2147484023" r:id="rId4"/>
    <p:sldLayoutId id="2147484026" r:id="rId5"/>
    <p:sldLayoutId id="2147484027" r:id="rId6"/>
  </p:sldLayoutIdLst>
  <p:hf hdr="0" ftr="0" dt="0"/>
  <p:txStyles>
    <p:titleStyle>
      <a:lvl1pPr algn="ctr" defTabSz="1828434" rtl="0" eaLnBrk="1" latinLnBrk="0" hangingPunct="1">
        <a:lnSpc>
          <a:spcPct val="90000"/>
        </a:lnSpc>
        <a:spcBef>
          <a:spcPct val="0"/>
        </a:spcBef>
        <a:buNone/>
        <a:defRPr lang="en-US" sz="7400" b="1" i="0" kern="1200" spc="-290" baseline="0">
          <a:solidFill>
            <a:schemeClr val="tx2"/>
          </a:solidFill>
          <a:latin typeface="Poppins" pitchFamily="2" charset="77"/>
          <a:ea typeface="Open Sans Light" panose="020B0306030504020204" pitchFamily="34" charset="0"/>
          <a:cs typeface="Poppins" pitchFamily="2" charset="77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000" b="0" i="0" kern="1200" spc="-30" baseline="0" dirty="0" smtClean="0">
          <a:solidFill>
            <a:schemeClr val="tx1"/>
          </a:solidFill>
          <a:effectLst/>
          <a:latin typeface="Poppins" pitchFamily="2" charset="77"/>
          <a:ea typeface="Open Sans Light" panose="020B0306030504020204" pitchFamily="34" charset="0"/>
          <a:cs typeface="Poppins" pitchFamily="2" charset="77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spc="-30" baseline="0" dirty="0" smtClean="0">
          <a:solidFill>
            <a:schemeClr val="tx1"/>
          </a:solidFill>
          <a:effectLst/>
          <a:latin typeface="Poppins" pitchFamily="2" charset="77"/>
          <a:ea typeface="Open Sans Light" panose="020B0306030504020204" pitchFamily="34" charset="0"/>
          <a:cs typeface="Poppins" pitchFamily="2" charset="77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800" b="0" i="0" kern="1200" spc="-30" baseline="0" dirty="0" smtClean="0">
          <a:solidFill>
            <a:schemeClr val="tx1"/>
          </a:solidFill>
          <a:effectLst/>
          <a:latin typeface="Poppins" pitchFamily="2" charset="77"/>
          <a:ea typeface="Open Sans Light" panose="020B0306030504020204" pitchFamily="34" charset="0"/>
          <a:cs typeface="Poppins" pitchFamily="2" charset="77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400" b="0" i="0" kern="1200" spc="-30" baseline="0" dirty="0" smtClean="0">
          <a:solidFill>
            <a:schemeClr val="tx1"/>
          </a:solidFill>
          <a:effectLst/>
          <a:latin typeface="Poppins" pitchFamily="2" charset="77"/>
          <a:ea typeface="Open Sans Light" panose="020B0306030504020204" pitchFamily="34" charset="0"/>
          <a:cs typeface="Poppins" pitchFamily="2" charset="77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400" b="0" i="0" kern="1200" spc="-30" baseline="0" dirty="0">
          <a:solidFill>
            <a:schemeClr val="tx1"/>
          </a:solidFill>
          <a:effectLst/>
          <a:latin typeface="Poppins" pitchFamily="2" charset="77"/>
          <a:ea typeface="Open Sans Light" panose="020B0306030504020204" pitchFamily="34" charset="0"/>
          <a:cs typeface="Poppins" pitchFamily="2" charset="77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https://images.squarespace-cdn.com/content/v1/5a9c82422487fdb0e42d5530/1583970125385-OAUW1UY06SUCLRCFZYN5/ingrained%2Blogo%2B-%2Bcolour%2Bsmoky.jpg?format=1500w" TargetMode="Externa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Sabrina@workwiser.com.au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omny.fm/shows/dta/dementia-in-practice-s2-ep-3-2?in_playlist=dementia-in-practice" TargetMode="External"/><Relationship Id="rId3" Type="http://schemas.openxmlformats.org/officeDocument/2006/relationships/image" Target="../media/image9.jpg"/><Relationship Id="rId7" Type="http://schemas.openxmlformats.org/officeDocument/2006/relationships/hyperlink" Target="https://omny.fm/shows/dta/dementia-in-practice-s2-ep-3-1?in_playlist=dementia-in-practic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Sabrina@workwiser.com.au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72">
            <a:extLst>
              <a:ext uri="{FF2B5EF4-FFF2-40B4-BE49-F238E27FC236}">
                <a16:creationId xmlns:a16="http://schemas.microsoft.com/office/drawing/2014/main" id="{DE80255B-1D1A-417A-B7F3-58E9FEADB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7593" y="9863669"/>
            <a:ext cx="22088387" cy="1277997"/>
          </a:xfrm>
          <a:custGeom>
            <a:avLst/>
            <a:gdLst>
              <a:gd name="T0" fmla="*/ 8578 w 8579"/>
              <a:gd name="T1" fmla="*/ 2590 h 2591"/>
              <a:gd name="T2" fmla="*/ 0 w 8579"/>
              <a:gd name="T3" fmla="*/ 2590 h 2591"/>
              <a:gd name="T4" fmla="*/ 0 w 8579"/>
              <a:gd name="T5" fmla="*/ 0 h 2591"/>
              <a:gd name="T6" fmla="*/ 8578 w 8579"/>
              <a:gd name="T7" fmla="*/ 0 h 2591"/>
              <a:gd name="T8" fmla="*/ 8578 w 8579"/>
              <a:gd name="T9" fmla="*/ 2590 h 25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579" h="2591">
                <a:moveTo>
                  <a:pt x="8578" y="2590"/>
                </a:moveTo>
                <a:lnTo>
                  <a:pt x="0" y="2590"/>
                </a:lnTo>
                <a:lnTo>
                  <a:pt x="0" y="0"/>
                </a:lnTo>
                <a:lnTo>
                  <a:pt x="8578" y="0"/>
                </a:lnTo>
                <a:lnTo>
                  <a:pt x="8578" y="259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pPr marL="985838"/>
            <a:r>
              <a:rPr lang="en-US" sz="3599" b="1" dirty="0">
                <a:solidFill>
                  <a:schemeClr val="tx2"/>
                </a:solidFill>
                <a:latin typeface="Poppins" pitchFamily="2" charset="77"/>
              </a:rPr>
              <a:t>22 September 2023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1EAD590-9D17-4371-B11D-C724F4D13BE3}"/>
              </a:ext>
            </a:extLst>
          </p:cNvPr>
          <p:cNvSpPr txBox="1"/>
          <p:nvPr/>
        </p:nvSpPr>
        <p:spPr>
          <a:xfrm>
            <a:off x="2180351" y="7136607"/>
            <a:ext cx="2936772" cy="61555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3400" b="1" spc="-3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Participants</a:t>
            </a:r>
          </a:p>
        </p:txBody>
      </p:sp>
      <p:sp>
        <p:nvSpPr>
          <p:cNvPr id="9" name="Freeform 499">
            <a:extLst>
              <a:ext uri="{FF2B5EF4-FFF2-40B4-BE49-F238E27FC236}">
                <a16:creationId xmlns:a16="http://schemas.microsoft.com/office/drawing/2014/main" id="{9FC8EB28-E4AE-461E-9308-AA0A7A7096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7593" y="5017342"/>
            <a:ext cx="5408715" cy="4846327"/>
          </a:xfrm>
          <a:custGeom>
            <a:avLst/>
            <a:gdLst>
              <a:gd name="T0" fmla="*/ 4289 w 4290"/>
              <a:gd name="T1" fmla="*/ 2588 h 2589"/>
              <a:gd name="T2" fmla="*/ 0 w 4290"/>
              <a:gd name="T3" fmla="*/ 2588 h 2589"/>
              <a:gd name="T4" fmla="*/ 0 w 4290"/>
              <a:gd name="T5" fmla="*/ 0 h 2589"/>
              <a:gd name="T6" fmla="*/ 4289 w 4290"/>
              <a:gd name="T7" fmla="*/ 0 h 2589"/>
              <a:gd name="T8" fmla="*/ 4289 w 4290"/>
              <a:gd name="T9" fmla="*/ 2588 h 25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90" h="2589">
                <a:moveTo>
                  <a:pt x="4289" y="2588"/>
                </a:moveTo>
                <a:lnTo>
                  <a:pt x="0" y="2588"/>
                </a:lnTo>
                <a:lnTo>
                  <a:pt x="0" y="0"/>
                </a:lnTo>
                <a:lnTo>
                  <a:pt x="4289" y="0"/>
                </a:lnTo>
                <a:lnTo>
                  <a:pt x="4289" y="2588"/>
                </a:lnTo>
              </a:path>
            </a:pathLst>
          </a:custGeom>
          <a:solidFill>
            <a:schemeClr val="accent2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marL="985838"/>
            <a:r>
              <a:rPr lang="en-US" sz="3599" b="1" dirty="0">
                <a:solidFill>
                  <a:schemeClr val="tx2"/>
                </a:solidFill>
                <a:latin typeface="Poppins" pitchFamily="2" charset="77"/>
              </a:rPr>
              <a:t>Dr Sabrina Pit</a:t>
            </a:r>
          </a:p>
          <a:p>
            <a:pPr marL="985838"/>
            <a:r>
              <a:rPr lang="en-US" sz="3599" b="1" dirty="0">
                <a:solidFill>
                  <a:schemeClr val="tx2"/>
                </a:solidFill>
                <a:latin typeface="Poppins" pitchFamily="2" charset="77"/>
              </a:rPr>
              <a:t>Ian Johnston</a:t>
            </a:r>
          </a:p>
        </p:txBody>
      </p:sp>
      <p:sp>
        <p:nvSpPr>
          <p:cNvPr id="16" name="Freeform 72">
            <a:extLst>
              <a:ext uri="{FF2B5EF4-FFF2-40B4-BE49-F238E27FC236}">
                <a16:creationId xmlns:a16="http://schemas.microsoft.com/office/drawing/2014/main" id="{25ECF900-2302-4224-87F9-FBA74C0798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7593" y="871021"/>
            <a:ext cx="22276864" cy="4135368"/>
          </a:xfrm>
          <a:custGeom>
            <a:avLst/>
            <a:gdLst>
              <a:gd name="T0" fmla="*/ 8578 w 8579"/>
              <a:gd name="T1" fmla="*/ 2590 h 2591"/>
              <a:gd name="T2" fmla="*/ 0 w 8579"/>
              <a:gd name="T3" fmla="*/ 2590 h 2591"/>
              <a:gd name="T4" fmla="*/ 0 w 8579"/>
              <a:gd name="T5" fmla="*/ 0 h 2591"/>
              <a:gd name="T6" fmla="*/ 8578 w 8579"/>
              <a:gd name="T7" fmla="*/ 0 h 2591"/>
              <a:gd name="T8" fmla="*/ 8578 w 8579"/>
              <a:gd name="T9" fmla="*/ 2590 h 25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579" h="2591">
                <a:moveTo>
                  <a:pt x="8578" y="2590"/>
                </a:moveTo>
                <a:lnTo>
                  <a:pt x="0" y="2590"/>
                </a:lnTo>
                <a:lnTo>
                  <a:pt x="0" y="0"/>
                </a:lnTo>
                <a:lnTo>
                  <a:pt x="8578" y="0"/>
                </a:lnTo>
                <a:lnTo>
                  <a:pt x="8578" y="259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pPr lvl="1"/>
            <a:r>
              <a:rPr lang="en-US" sz="7200" b="1" spc="-3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Lets have a conversation……..</a:t>
            </a:r>
          </a:p>
          <a:p>
            <a:pPr lvl="1"/>
            <a:endParaRPr lang="en-US" sz="7200" b="1" spc="-30" dirty="0">
              <a:solidFill>
                <a:schemeClr val="tx2"/>
              </a:solidFill>
              <a:latin typeface="Poppins" pitchFamily="2" charset="77"/>
              <a:cs typeface="Poppins" pitchFamily="2" charset="77"/>
            </a:endParaRPr>
          </a:p>
          <a:p>
            <a:pPr lvl="1"/>
            <a:r>
              <a:rPr lang="en-US" sz="7200" b="1" spc="-3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What do you think we need to do to do?</a:t>
            </a:r>
          </a:p>
        </p:txBody>
      </p:sp>
      <p:pic>
        <p:nvPicPr>
          <p:cNvPr id="2050" name="Picture 2" descr="Dementia Inclusive Ballina Alliance">
            <a:extLst>
              <a:ext uri="{FF2B5EF4-FFF2-40B4-BE49-F238E27FC236}">
                <a16:creationId xmlns:a16="http://schemas.microsoft.com/office/drawing/2014/main" id="{632AD613-6D1A-D15C-F5DA-2E57E8E95E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19689" y="11141666"/>
            <a:ext cx="2488724" cy="2518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3D5B2939-01E9-A294-7473-0D7F866D4A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80960" y="5595504"/>
            <a:ext cx="61028186" cy="1699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B6A412E-FB05-B033-3337-740F870A36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12385" y="7342974"/>
            <a:ext cx="3276600" cy="2349500"/>
          </a:xfrm>
          <a:prstGeom prst="rect">
            <a:avLst/>
          </a:prstGeom>
        </p:spPr>
      </p:pic>
      <p:pic>
        <p:nvPicPr>
          <p:cNvPr id="1025" name="Picture 1" descr="Ingrained Foundation">
            <a:extLst>
              <a:ext uri="{FF2B5EF4-FFF2-40B4-BE49-F238E27FC236}">
                <a16:creationId xmlns:a16="http://schemas.microsoft.com/office/drawing/2014/main" id="{85F6CFEE-9A08-453E-366F-4CC8335CBA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r:link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8887" y="7811336"/>
            <a:ext cx="5476022" cy="1699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82D9574-2140-E535-2EEA-547261106A40}"/>
              </a:ext>
            </a:extLst>
          </p:cNvPr>
          <p:cNvSpPr txBox="1"/>
          <p:nvPr/>
        </p:nvSpPr>
        <p:spPr>
          <a:xfrm>
            <a:off x="5789881" y="6680808"/>
            <a:ext cx="9121608" cy="646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599" b="1" kern="1200" dirty="0">
                <a:solidFill>
                  <a:schemeClr val="bg1">
                    <a:lumMod val="50000"/>
                  </a:schemeClr>
                </a:solidFill>
                <a:latin typeface="Poppins" pitchFamily="2" charset="77"/>
                <a:ea typeface="+mn-ea"/>
                <a:cs typeface="+mn-cs"/>
              </a:rPr>
              <a:t>Digital Training for Women </a:t>
            </a:r>
            <a:endParaRPr lang="en-AU" sz="3599" b="1" kern="1200" dirty="0">
              <a:solidFill>
                <a:schemeClr val="bg1">
                  <a:lumMod val="50000"/>
                </a:schemeClr>
              </a:solidFill>
              <a:latin typeface="Poppins" pitchFamily="2" charset="77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DB69BF4-2F86-0522-CBF8-4F03DB0A0B56}"/>
              </a:ext>
            </a:extLst>
          </p:cNvPr>
          <p:cNvSpPr txBox="1"/>
          <p:nvPr/>
        </p:nvSpPr>
        <p:spPr>
          <a:xfrm>
            <a:off x="14338369" y="6485337"/>
            <a:ext cx="9770568" cy="1753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599" b="1" kern="1200" dirty="0">
                <a:solidFill>
                  <a:schemeClr val="bg1">
                    <a:lumMod val="50000"/>
                  </a:schemeClr>
                </a:solidFill>
                <a:latin typeface="Poppins" pitchFamily="2" charset="77"/>
                <a:ea typeface="+mn-ea"/>
                <a:cs typeface="+mn-cs"/>
              </a:rPr>
              <a:t>Northern Rivers Wellbeing Program for people living with young onset dementia</a:t>
            </a:r>
          </a:p>
          <a:p>
            <a:pPr marL="0" marR="0" lvl="0" indent="0" algn="l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3599" b="1" kern="1200" dirty="0">
              <a:solidFill>
                <a:schemeClr val="tx2"/>
              </a:solidFill>
              <a:latin typeface="Poppins" pitchFamily="2" charset="77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1A4279A-3806-AD0E-90B1-48CF1F7166FD}"/>
              </a:ext>
            </a:extLst>
          </p:cNvPr>
          <p:cNvSpPr txBox="1"/>
          <p:nvPr/>
        </p:nvSpPr>
        <p:spPr>
          <a:xfrm>
            <a:off x="10482147" y="5017342"/>
            <a:ext cx="733750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bg1">
                    <a:lumMod val="50000"/>
                  </a:schemeClr>
                </a:solidFill>
                <a:latin typeface="Poppins" pitchFamily="2" charset="77"/>
              </a:rPr>
              <a:t>Our funders</a:t>
            </a:r>
            <a:endParaRPr lang="en-AU" sz="6600" b="1" dirty="0">
              <a:solidFill>
                <a:schemeClr val="bg1">
                  <a:lumMod val="50000"/>
                </a:schemeClr>
              </a:solidFill>
              <a:latin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544459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A1DDFC5-B229-31FE-AE65-786219F73979}"/>
              </a:ext>
            </a:extLst>
          </p:cNvPr>
          <p:cNvSpPr txBox="1"/>
          <p:nvPr/>
        </p:nvSpPr>
        <p:spPr>
          <a:xfrm>
            <a:off x="6270171" y="611507"/>
            <a:ext cx="17667515" cy="125572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/>
            <a:r>
              <a:rPr lang="en-US" sz="5400" b="1" u="sng" spc="-3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Program next 40 minutes</a:t>
            </a:r>
          </a:p>
          <a:p>
            <a:pPr lvl="1"/>
            <a:endParaRPr lang="en-US" sz="5400" b="1" u="sng" spc="-30" dirty="0">
              <a:solidFill>
                <a:schemeClr val="tx2"/>
              </a:solidFill>
              <a:latin typeface="Poppins" pitchFamily="2" charset="77"/>
              <a:cs typeface="Poppins" pitchFamily="2" charset="77"/>
            </a:endParaRPr>
          </a:p>
          <a:p>
            <a:pPr marL="1657167" lvl="1" indent="-742950">
              <a:buFont typeface="+mj-lt"/>
              <a:buAutoNum type="arabicPeriod"/>
            </a:pPr>
            <a:r>
              <a:rPr lang="en-US" sz="5400" b="1" spc="-3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Survey Digital Safety Online                                     </a:t>
            </a:r>
            <a:r>
              <a:rPr lang="en-US" sz="5400" i="1" spc="-3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(10 minutes)</a:t>
            </a:r>
          </a:p>
          <a:p>
            <a:pPr marL="1657167" lvl="1" indent="-742950">
              <a:buFont typeface="+mj-lt"/>
              <a:buAutoNum type="arabicPeriod"/>
            </a:pPr>
            <a:r>
              <a:rPr lang="en-US" sz="5400" b="1" spc="-3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Free Digital Training Program brief overview </a:t>
            </a:r>
            <a:r>
              <a:rPr lang="en-US" sz="5400" i="1" spc="-3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(5 minutes)</a:t>
            </a:r>
          </a:p>
          <a:p>
            <a:pPr marL="1657167" lvl="1" indent="-742950">
              <a:buFont typeface="+mj-lt"/>
              <a:buAutoNum type="arabicPeriod"/>
            </a:pPr>
            <a:r>
              <a:rPr lang="en-US" sz="5400" b="1" spc="-3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Conversations with Anne </a:t>
            </a:r>
            <a:r>
              <a:rPr lang="en-US" sz="5400" b="1" spc="-30" dirty="0" err="1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Moehead</a:t>
            </a:r>
            <a:r>
              <a:rPr lang="en-US" sz="5400" b="1" spc="-3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 and Ian Johnston about Young Onset Dementia          </a:t>
            </a:r>
            <a:r>
              <a:rPr lang="en-US" sz="5400" i="1" spc="-3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(10 minutes)</a:t>
            </a:r>
          </a:p>
          <a:p>
            <a:pPr marL="1657167" lvl="1" indent="-742950">
              <a:buFont typeface="+mj-lt"/>
              <a:buAutoNum type="arabicPeriod"/>
            </a:pPr>
            <a:r>
              <a:rPr lang="en-US" sz="5400" b="1" spc="-3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Overview Northern Rivers Wellbeing Program for people living with young onset dementia </a:t>
            </a:r>
            <a:r>
              <a:rPr lang="en-US" sz="5400" i="1" spc="-3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(5 minutes)</a:t>
            </a:r>
          </a:p>
          <a:p>
            <a:pPr marL="1657167" lvl="1" indent="-742950">
              <a:buFont typeface="+mj-lt"/>
              <a:buAutoNum type="arabicPeriod"/>
            </a:pPr>
            <a:r>
              <a:rPr lang="en-US" sz="5400" b="1" spc="-3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Your feedback on draft program</a:t>
            </a:r>
          </a:p>
          <a:p>
            <a:pPr lvl="1"/>
            <a:r>
              <a:rPr lang="en-US" sz="5400" i="1" spc="-3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	(5 minutes)</a:t>
            </a:r>
          </a:p>
          <a:p>
            <a:pPr lvl="1"/>
            <a:r>
              <a:rPr lang="en-US" sz="5400" b="1" spc="-3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 </a:t>
            </a:r>
          </a:p>
        </p:txBody>
      </p:sp>
      <p:pic>
        <p:nvPicPr>
          <p:cNvPr id="14" name="Picture Placeholder 13" descr="A black and white logo of a cup of coffee&#10;&#10;Description automatically generated">
            <a:extLst>
              <a:ext uri="{FF2B5EF4-FFF2-40B4-BE49-F238E27FC236}">
                <a16:creationId xmlns:a16="http://schemas.microsoft.com/office/drawing/2014/main" id="{A574A900-C8A2-503D-BF0F-6ED4ECDA2922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68" r="27468"/>
          <a:stretch>
            <a:fillRect/>
          </a:stretch>
        </p:blipFill>
        <p:spPr>
          <a:xfrm>
            <a:off x="-247" y="2680"/>
            <a:ext cx="6694961" cy="13709397"/>
          </a:xfr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053042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A405D17-06DA-2335-9BA4-3526A895F97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42698487"/>
              </p:ext>
            </p:extLst>
          </p:nvPr>
        </p:nvGraphicFramePr>
        <p:xfrm>
          <a:off x="2193989" y="726141"/>
          <a:ext cx="14084593" cy="56981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ubtitle 2">
            <a:extLst>
              <a:ext uri="{FF2B5EF4-FFF2-40B4-BE49-F238E27FC236}">
                <a16:creationId xmlns:a16="http://schemas.microsoft.com/office/drawing/2014/main" id="{255E1F2F-E259-4EA8-9FFD-3A10AF5418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93989" y="3722115"/>
            <a:ext cx="14381662" cy="7458959"/>
          </a:xfrm>
          <a:solidFill>
            <a:schemeClr val="accent5">
              <a:lumMod val="20000"/>
              <a:lumOff val="80000"/>
            </a:schemeClr>
          </a:solidFill>
          <a:effectLst>
            <a:softEdge rad="31750"/>
          </a:effectLst>
        </p:spPr>
        <p:txBody>
          <a:bodyPr>
            <a:normAutofit fontScale="32500" lnSpcReduction="20000"/>
          </a:bodyPr>
          <a:lstStyle/>
          <a:p>
            <a:pPr algn="l"/>
            <a:r>
              <a:rPr lang="en-US" sz="12800" b="1" dirty="0">
                <a:solidFill>
                  <a:srgbClr val="111340"/>
                </a:solidFill>
                <a:latin typeface="Calibri"/>
                <a:ea typeface="+mn-ea"/>
                <a:cs typeface="+mn-cs"/>
              </a:rPr>
              <a:t>We are looking for people who would like to:</a:t>
            </a:r>
          </a:p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en-US" sz="12800" b="1" dirty="0">
                <a:solidFill>
                  <a:srgbClr val="111340"/>
                </a:solidFill>
                <a:latin typeface="Calibri"/>
                <a:ea typeface="+mn-ea"/>
                <a:cs typeface="+mn-cs"/>
              </a:rPr>
              <a:t>Learn more about using computers, mobile phones or other technology</a:t>
            </a:r>
          </a:p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en-US" sz="12800" b="1" dirty="0">
                <a:solidFill>
                  <a:srgbClr val="111340"/>
                </a:solidFill>
                <a:latin typeface="Calibri"/>
                <a:ea typeface="+mn-ea"/>
                <a:cs typeface="+mn-cs"/>
              </a:rPr>
              <a:t>Wish to support workshops or one on one trainings</a:t>
            </a:r>
          </a:p>
          <a:p>
            <a:pPr algn="l"/>
            <a:endParaRPr lang="en-US" sz="12800" b="1" dirty="0">
              <a:solidFill>
                <a:srgbClr val="111340"/>
              </a:solidFill>
              <a:latin typeface="Calibri"/>
              <a:ea typeface="+mn-ea"/>
              <a:cs typeface="+mn-cs"/>
            </a:endParaRPr>
          </a:p>
          <a:p>
            <a:pPr algn="l"/>
            <a:r>
              <a:rPr lang="en-US" sz="12800" b="1" dirty="0">
                <a:solidFill>
                  <a:srgbClr val="111340"/>
                </a:solidFill>
                <a:latin typeface="Calibri"/>
                <a:ea typeface="+mn-ea"/>
                <a:cs typeface="+mn-cs"/>
              </a:rPr>
              <a:t>Free workshops</a:t>
            </a:r>
          </a:p>
          <a:p>
            <a:pPr algn="l"/>
            <a:endParaRPr lang="en-US" sz="12800" b="1" dirty="0">
              <a:solidFill>
                <a:srgbClr val="111340"/>
              </a:solidFill>
              <a:latin typeface="Calibri"/>
              <a:ea typeface="+mn-ea"/>
              <a:cs typeface="+mn-cs"/>
            </a:endParaRPr>
          </a:p>
          <a:p>
            <a:pPr algn="l"/>
            <a:r>
              <a:rPr lang="en-US" sz="12800" b="1" dirty="0">
                <a:solidFill>
                  <a:srgbClr val="111340"/>
                </a:solidFill>
                <a:latin typeface="Calibri"/>
                <a:ea typeface="+mn-ea"/>
                <a:cs typeface="+mn-cs"/>
              </a:rPr>
              <a:t>Sign up sheets at the back </a:t>
            </a:r>
            <a:r>
              <a:rPr lang="en-US" sz="12800" b="1" dirty="0">
                <a:solidFill>
                  <a:srgbClr val="111340"/>
                </a:solidFill>
                <a:latin typeface="Calibri"/>
                <a:ea typeface="+mn-ea"/>
                <a:cs typeface="+mn-cs"/>
                <a:sym typeface="Wingdings" panose="05000000000000000000" pitchFamily="2" charset="2"/>
              </a:rPr>
              <a:t></a:t>
            </a:r>
          </a:p>
          <a:p>
            <a:pPr algn="l"/>
            <a:endParaRPr lang="en-US" sz="12800" b="1" dirty="0">
              <a:solidFill>
                <a:srgbClr val="111340"/>
              </a:solidFill>
              <a:latin typeface="Calibri"/>
              <a:ea typeface="+mn-ea"/>
              <a:cs typeface="+mn-cs"/>
              <a:sym typeface="Wingdings" panose="05000000000000000000" pitchFamily="2" charset="2"/>
            </a:endParaRPr>
          </a:p>
          <a:p>
            <a:pPr algn="l"/>
            <a:r>
              <a:rPr lang="en-US" sz="12800" b="1" dirty="0">
                <a:solidFill>
                  <a:srgbClr val="111340"/>
                </a:solidFill>
                <a:latin typeface="Calibri"/>
                <a:ea typeface="+mn-ea"/>
                <a:cs typeface="+mn-cs"/>
                <a:sym typeface="Wingdings" panose="05000000000000000000" pitchFamily="2" charset="2"/>
              </a:rPr>
              <a:t>We are also looking for free rooms to conduct the trainings throughout the whole of the Northern Rivers. Please contact us!</a:t>
            </a:r>
          </a:p>
          <a:p>
            <a:pPr algn="l"/>
            <a:endParaRPr lang="en-US" sz="6500" b="1" dirty="0">
              <a:solidFill>
                <a:srgbClr val="111340"/>
              </a:solidFill>
              <a:latin typeface="Calibri"/>
              <a:ea typeface="+mn-ea"/>
              <a:cs typeface="+mn-cs"/>
              <a:sym typeface="Wingdings" panose="05000000000000000000" pitchFamily="2" charset="2"/>
            </a:endParaRPr>
          </a:p>
          <a:p>
            <a:pPr algn="l"/>
            <a:endParaRPr lang="en-US" sz="6500" b="1" dirty="0">
              <a:solidFill>
                <a:srgbClr val="111340"/>
              </a:solidFill>
              <a:latin typeface="Calibri"/>
              <a:ea typeface="+mn-ea"/>
              <a:cs typeface="+mn-cs"/>
              <a:sym typeface="Wingdings" panose="05000000000000000000" pitchFamily="2" charset="2"/>
            </a:endParaRPr>
          </a:p>
          <a:p>
            <a:pPr algn="l"/>
            <a:endParaRPr lang="en-US" sz="6500" b="1" dirty="0">
              <a:solidFill>
                <a:srgbClr val="111340"/>
              </a:solidFill>
              <a:latin typeface="Calibri"/>
              <a:ea typeface="+mn-ea"/>
              <a:cs typeface="+mn-cs"/>
              <a:sym typeface="Wingdings" panose="05000000000000000000" pitchFamily="2" charset="2"/>
            </a:endParaRPr>
          </a:p>
          <a:p>
            <a:pPr algn="l"/>
            <a:endParaRPr lang="en-US" sz="6500" b="1" dirty="0">
              <a:solidFill>
                <a:srgbClr val="111340"/>
              </a:solidFill>
              <a:latin typeface="Calibri"/>
              <a:ea typeface="+mn-ea"/>
              <a:cs typeface="+mn-cs"/>
            </a:endParaRPr>
          </a:p>
          <a:p>
            <a:pPr marL="857250" indent="-857250" algn="l">
              <a:buFont typeface="Arial" panose="020B0604020202020204" pitchFamily="34" charset="0"/>
              <a:buChar char="•"/>
            </a:pPr>
            <a:endParaRPr lang="en-US" sz="6500" b="1" dirty="0">
              <a:solidFill>
                <a:srgbClr val="111340"/>
              </a:solidFill>
              <a:latin typeface="Calibri"/>
              <a:ea typeface="+mn-ea"/>
              <a:cs typeface="+mn-cs"/>
            </a:endParaRPr>
          </a:p>
          <a:p>
            <a:pPr marL="857250" indent="-857250" algn="l">
              <a:buFont typeface="Arial" panose="020B0604020202020204" pitchFamily="34" charset="0"/>
              <a:buChar char="•"/>
            </a:pPr>
            <a:endParaRPr lang="en-US" sz="6500" b="1" i="1" dirty="0">
              <a:solidFill>
                <a:srgbClr val="111340"/>
              </a:solidFill>
              <a:latin typeface="Calibri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9DBB684-097B-1D82-89AE-6373F0EA79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181" y="11729476"/>
            <a:ext cx="2562094" cy="1977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28B9DFA2-3CAE-6956-0B1D-DD2653FCA531}"/>
              </a:ext>
            </a:extLst>
          </p:cNvPr>
          <p:cNvGrpSpPr/>
          <p:nvPr/>
        </p:nvGrpSpPr>
        <p:grpSpPr>
          <a:xfrm>
            <a:off x="16913095" y="726141"/>
            <a:ext cx="6242740" cy="11473849"/>
            <a:chOff x="10150905" y="4825576"/>
            <a:chExt cx="4075840" cy="6597149"/>
          </a:xfrm>
        </p:grpSpPr>
        <p:sp>
          <p:nvSpPr>
            <p:cNvPr id="7" name="Freeform 68">
              <a:extLst>
                <a:ext uri="{FF2B5EF4-FFF2-40B4-BE49-F238E27FC236}">
                  <a16:creationId xmlns:a16="http://schemas.microsoft.com/office/drawing/2014/main" id="{797BDD7A-0036-0F45-699B-65A0BD30ED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48389" y="6023060"/>
              <a:ext cx="1680873" cy="1680873"/>
            </a:xfrm>
            <a:custGeom>
              <a:avLst/>
              <a:gdLst>
                <a:gd name="T0" fmla="*/ 1347 w 1348"/>
                <a:gd name="T1" fmla="*/ 673 h 1348"/>
                <a:gd name="T2" fmla="*/ 1347 w 1348"/>
                <a:gd name="T3" fmla="*/ 673 h 1348"/>
                <a:gd name="T4" fmla="*/ 674 w 1348"/>
                <a:gd name="T5" fmla="*/ 1347 h 1348"/>
                <a:gd name="T6" fmla="*/ 674 w 1348"/>
                <a:gd name="T7" fmla="*/ 1347 h 1348"/>
                <a:gd name="T8" fmla="*/ 0 w 1348"/>
                <a:gd name="T9" fmla="*/ 673 h 1348"/>
                <a:gd name="T10" fmla="*/ 0 w 1348"/>
                <a:gd name="T11" fmla="*/ 673 h 1348"/>
                <a:gd name="T12" fmla="*/ 674 w 1348"/>
                <a:gd name="T13" fmla="*/ 0 h 1348"/>
                <a:gd name="T14" fmla="*/ 674 w 1348"/>
                <a:gd name="T15" fmla="*/ 0 h 1348"/>
                <a:gd name="T16" fmla="*/ 1347 w 1348"/>
                <a:gd name="T17" fmla="*/ 673 h 1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48" h="1348">
                  <a:moveTo>
                    <a:pt x="1347" y="673"/>
                  </a:moveTo>
                  <a:lnTo>
                    <a:pt x="1347" y="673"/>
                  </a:lnTo>
                  <a:cubicBezTo>
                    <a:pt x="1347" y="1045"/>
                    <a:pt x="1045" y="1347"/>
                    <a:pt x="674" y="1347"/>
                  </a:cubicBezTo>
                  <a:lnTo>
                    <a:pt x="674" y="1347"/>
                  </a:lnTo>
                  <a:cubicBezTo>
                    <a:pt x="301" y="1347"/>
                    <a:pt x="0" y="1045"/>
                    <a:pt x="0" y="673"/>
                  </a:cubicBezTo>
                  <a:lnTo>
                    <a:pt x="0" y="673"/>
                  </a:lnTo>
                  <a:cubicBezTo>
                    <a:pt x="0" y="301"/>
                    <a:pt x="301" y="0"/>
                    <a:pt x="674" y="0"/>
                  </a:cubicBezTo>
                  <a:lnTo>
                    <a:pt x="674" y="0"/>
                  </a:lnTo>
                  <a:cubicBezTo>
                    <a:pt x="1045" y="0"/>
                    <a:pt x="1347" y="301"/>
                    <a:pt x="1347" y="673"/>
                  </a:cubicBezTo>
                </a:path>
              </a:pathLst>
            </a:custGeom>
            <a:noFill/>
            <a:ln w="508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8" name="Freeform 69">
              <a:extLst>
                <a:ext uri="{FF2B5EF4-FFF2-40B4-BE49-F238E27FC236}">
                  <a16:creationId xmlns:a16="http://schemas.microsoft.com/office/drawing/2014/main" id="{F9A91E04-261F-B86A-3FC3-8861449715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70225" y="6544900"/>
              <a:ext cx="637193" cy="637193"/>
            </a:xfrm>
            <a:custGeom>
              <a:avLst/>
              <a:gdLst>
                <a:gd name="T0" fmla="*/ 510 w 511"/>
                <a:gd name="T1" fmla="*/ 254 h 510"/>
                <a:gd name="T2" fmla="*/ 510 w 511"/>
                <a:gd name="T3" fmla="*/ 254 h 510"/>
                <a:gd name="T4" fmla="*/ 256 w 511"/>
                <a:gd name="T5" fmla="*/ 509 h 510"/>
                <a:gd name="T6" fmla="*/ 256 w 511"/>
                <a:gd name="T7" fmla="*/ 509 h 510"/>
                <a:gd name="T8" fmla="*/ 0 w 511"/>
                <a:gd name="T9" fmla="*/ 254 h 510"/>
                <a:gd name="T10" fmla="*/ 0 w 511"/>
                <a:gd name="T11" fmla="*/ 254 h 510"/>
                <a:gd name="T12" fmla="*/ 256 w 511"/>
                <a:gd name="T13" fmla="*/ 0 h 510"/>
                <a:gd name="T14" fmla="*/ 256 w 511"/>
                <a:gd name="T15" fmla="*/ 0 h 510"/>
                <a:gd name="T16" fmla="*/ 510 w 511"/>
                <a:gd name="T17" fmla="*/ 254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11" h="510">
                  <a:moveTo>
                    <a:pt x="510" y="254"/>
                  </a:moveTo>
                  <a:lnTo>
                    <a:pt x="510" y="254"/>
                  </a:lnTo>
                  <a:cubicBezTo>
                    <a:pt x="510" y="395"/>
                    <a:pt x="396" y="509"/>
                    <a:pt x="256" y="509"/>
                  </a:cubicBezTo>
                  <a:lnTo>
                    <a:pt x="256" y="509"/>
                  </a:lnTo>
                  <a:cubicBezTo>
                    <a:pt x="115" y="509"/>
                    <a:pt x="0" y="395"/>
                    <a:pt x="0" y="254"/>
                  </a:cubicBezTo>
                  <a:lnTo>
                    <a:pt x="0" y="254"/>
                  </a:lnTo>
                  <a:cubicBezTo>
                    <a:pt x="0" y="114"/>
                    <a:pt x="115" y="0"/>
                    <a:pt x="256" y="0"/>
                  </a:cubicBezTo>
                  <a:lnTo>
                    <a:pt x="256" y="0"/>
                  </a:lnTo>
                  <a:cubicBezTo>
                    <a:pt x="396" y="0"/>
                    <a:pt x="510" y="114"/>
                    <a:pt x="510" y="254"/>
                  </a:cubicBezTo>
                </a:path>
              </a:pathLst>
            </a:custGeom>
            <a:noFill/>
            <a:ln w="508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9" name="Freeform 70">
              <a:extLst>
                <a:ext uri="{FF2B5EF4-FFF2-40B4-BE49-F238E27FC236}">
                  <a16:creationId xmlns:a16="http://schemas.microsoft.com/office/drawing/2014/main" id="{B06A7D26-E26C-95D7-6B7C-3A144FEFA7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32043" y="5506711"/>
              <a:ext cx="2708070" cy="2708073"/>
            </a:xfrm>
            <a:custGeom>
              <a:avLst/>
              <a:gdLst>
                <a:gd name="T0" fmla="*/ 2175 w 2176"/>
                <a:gd name="T1" fmla="*/ 1087 h 2176"/>
                <a:gd name="T2" fmla="*/ 2175 w 2176"/>
                <a:gd name="T3" fmla="*/ 1087 h 2176"/>
                <a:gd name="T4" fmla="*/ 1089 w 2176"/>
                <a:gd name="T5" fmla="*/ 2175 h 2176"/>
                <a:gd name="T6" fmla="*/ 1089 w 2176"/>
                <a:gd name="T7" fmla="*/ 2175 h 2176"/>
                <a:gd name="T8" fmla="*/ 0 w 2176"/>
                <a:gd name="T9" fmla="*/ 1087 h 2176"/>
                <a:gd name="T10" fmla="*/ 0 w 2176"/>
                <a:gd name="T11" fmla="*/ 1087 h 2176"/>
                <a:gd name="T12" fmla="*/ 1089 w 2176"/>
                <a:gd name="T13" fmla="*/ 0 h 2176"/>
                <a:gd name="T14" fmla="*/ 1089 w 2176"/>
                <a:gd name="T15" fmla="*/ 0 h 2176"/>
                <a:gd name="T16" fmla="*/ 2175 w 2176"/>
                <a:gd name="T17" fmla="*/ 1087 h 2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76" h="2176">
                  <a:moveTo>
                    <a:pt x="2175" y="1087"/>
                  </a:moveTo>
                  <a:lnTo>
                    <a:pt x="2175" y="1087"/>
                  </a:lnTo>
                  <a:cubicBezTo>
                    <a:pt x="2175" y="1688"/>
                    <a:pt x="1689" y="2175"/>
                    <a:pt x="1089" y="2175"/>
                  </a:cubicBezTo>
                  <a:lnTo>
                    <a:pt x="1089" y="2175"/>
                  </a:lnTo>
                  <a:cubicBezTo>
                    <a:pt x="488" y="2175"/>
                    <a:pt x="0" y="1688"/>
                    <a:pt x="0" y="1087"/>
                  </a:cubicBezTo>
                  <a:lnTo>
                    <a:pt x="0" y="1087"/>
                  </a:lnTo>
                  <a:cubicBezTo>
                    <a:pt x="0" y="487"/>
                    <a:pt x="488" y="0"/>
                    <a:pt x="1089" y="0"/>
                  </a:cubicBezTo>
                  <a:lnTo>
                    <a:pt x="1089" y="0"/>
                  </a:lnTo>
                  <a:cubicBezTo>
                    <a:pt x="1689" y="0"/>
                    <a:pt x="2175" y="487"/>
                    <a:pt x="2175" y="1087"/>
                  </a:cubicBezTo>
                </a:path>
              </a:pathLst>
            </a:custGeom>
            <a:noFill/>
            <a:ln w="508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10" name="Freeform 71">
              <a:extLst>
                <a:ext uri="{FF2B5EF4-FFF2-40B4-BE49-F238E27FC236}">
                  <a16:creationId xmlns:a16="http://schemas.microsoft.com/office/drawing/2014/main" id="{CC5A2E18-161F-8CDA-6321-B34B9E04BA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50905" y="4825576"/>
              <a:ext cx="4075840" cy="4075839"/>
            </a:xfrm>
            <a:custGeom>
              <a:avLst/>
              <a:gdLst>
                <a:gd name="T0" fmla="*/ 3271 w 3272"/>
                <a:gd name="T1" fmla="*/ 1635 h 3272"/>
                <a:gd name="T2" fmla="*/ 3271 w 3272"/>
                <a:gd name="T3" fmla="*/ 1635 h 3272"/>
                <a:gd name="T4" fmla="*/ 1636 w 3272"/>
                <a:gd name="T5" fmla="*/ 3271 h 3272"/>
                <a:gd name="T6" fmla="*/ 1636 w 3272"/>
                <a:gd name="T7" fmla="*/ 3271 h 3272"/>
                <a:gd name="T8" fmla="*/ 0 w 3272"/>
                <a:gd name="T9" fmla="*/ 1635 h 3272"/>
                <a:gd name="T10" fmla="*/ 0 w 3272"/>
                <a:gd name="T11" fmla="*/ 1635 h 3272"/>
                <a:gd name="T12" fmla="*/ 1636 w 3272"/>
                <a:gd name="T13" fmla="*/ 0 h 3272"/>
                <a:gd name="T14" fmla="*/ 1636 w 3272"/>
                <a:gd name="T15" fmla="*/ 0 h 3272"/>
                <a:gd name="T16" fmla="*/ 3271 w 3272"/>
                <a:gd name="T17" fmla="*/ 1635 h 3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72" h="3272">
                  <a:moveTo>
                    <a:pt x="3271" y="1635"/>
                  </a:moveTo>
                  <a:lnTo>
                    <a:pt x="3271" y="1635"/>
                  </a:lnTo>
                  <a:cubicBezTo>
                    <a:pt x="3271" y="2539"/>
                    <a:pt x="2538" y="3271"/>
                    <a:pt x="1636" y="3271"/>
                  </a:cubicBezTo>
                  <a:lnTo>
                    <a:pt x="1636" y="3271"/>
                  </a:lnTo>
                  <a:cubicBezTo>
                    <a:pt x="733" y="3271"/>
                    <a:pt x="0" y="2539"/>
                    <a:pt x="0" y="1635"/>
                  </a:cubicBezTo>
                  <a:lnTo>
                    <a:pt x="0" y="1635"/>
                  </a:lnTo>
                  <a:cubicBezTo>
                    <a:pt x="0" y="733"/>
                    <a:pt x="733" y="0"/>
                    <a:pt x="1636" y="0"/>
                  </a:cubicBezTo>
                  <a:lnTo>
                    <a:pt x="1636" y="0"/>
                  </a:lnTo>
                  <a:cubicBezTo>
                    <a:pt x="2538" y="0"/>
                    <a:pt x="3271" y="733"/>
                    <a:pt x="3271" y="1635"/>
                  </a:cubicBezTo>
                </a:path>
              </a:pathLst>
            </a:custGeom>
            <a:noFill/>
            <a:ln w="508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11" name="Line 72">
              <a:extLst>
                <a:ext uri="{FF2B5EF4-FFF2-40B4-BE49-F238E27FC236}">
                  <a16:creationId xmlns:a16="http://schemas.microsoft.com/office/drawing/2014/main" id="{9EE99F12-4FF4-96A1-C767-C3B7418839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188823" y="6858001"/>
              <a:ext cx="5494" cy="1581997"/>
            </a:xfrm>
            <a:prstGeom prst="line">
              <a:avLst/>
            </a:prstGeom>
            <a:noFill/>
            <a:ln w="508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12" name="Freeform 73">
              <a:extLst>
                <a:ext uri="{FF2B5EF4-FFF2-40B4-BE49-F238E27FC236}">
                  <a16:creationId xmlns:a16="http://schemas.microsoft.com/office/drawing/2014/main" id="{B80295CF-5EFC-E781-4AB8-65B2974760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65130" y="8440000"/>
              <a:ext cx="1823691" cy="2982725"/>
            </a:xfrm>
            <a:custGeom>
              <a:avLst/>
              <a:gdLst>
                <a:gd name="T0" fmla="*/ 0 w 1466"/>
                <a:gd name="T1" fmla="*/ 2394 h 2395"/>
                <a:gd name="T2" fmla="*/ 376 w 1466"/>
                <a:gd name="T3" fmla="*/ 2394 h 2395"/>
                <a:gd name="T4" fmla="*/ 1465 w 1466"/>
                <a:gd name="T5" fmla="*/ 0 h 2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66" h="2395">
                  <a:moveTo>
                    <a:pt x="0" y="2394"/>
                  </a:moveTo>
                  <a:lnTo>
                    <a:pt x="376" y="2394"/>
                  </a:lnTo>
                  <a:lnTo>
                    <a:pt x="1465" y="0"/>
                  </a:lnTo>
                </a:path>
              </a:pathLst>
            </a:custGeom>
            <a:noFill/>
            <a:ln w="508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13" name="Freeform 74">
              <a:extLst>
                <a:ext uri="{FF2B5EF4-FFF2-40B4-BE49-F238E27FC236}">
                  <a16:creationId xmlns:a16="http://schemas.microsoft.com/office/drawing/2014/main" id="{ACF76099-73B9-7A72-3850-8FE9C51186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88823" y="8440000"/>
              <a:ext cx="1823691" cy="2982725"/>
            </a:xfrm>
            <a:custGeom>
              <a:avLst/>
              <a:gdLst>
                <a:gd name="T0" fmla="*/ 1463 w 1464"/>
                <a:gd name="T1" fmla="*/ 2394 h 2395"/>
                <a:gd name="T2" fmla="*/ 1086 w 1464"/>
                <a:gd name="T3" fmla="*/ 2394 h 2395"/>
                <a:gd name="T4" fmla="*/ 0 w 1464"/>
                <a:gd name="T5" fmla="*/ 0 h 2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64" h="2395">
                  <a:moveTo>
                    <a:pt x="1463" y="2394"/>
                  </a:moveTo>
                  <a:lnTo>
                    <a:pt x="1086" y="2394"/>
                  </a:lnTo>
                  <a:lnTo>
                    <a:pt x="0" y="0"/>
                  </a:lnTo>
                </a:path>
              </a:pathLst>
            </a:custGeom>
            <a:noFill/>
            <a:ln w="508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14" name="Line 75">
              <a:extLst>
                <a:ext uri="{FF2B5EF4-FFF2-40B4-BE49-F238E27FC236}">
                  <a16:creationId xmlns:a16="http://schemas.microsoft.com/office/drawing/2014/main" id="{0752A533-BADA-9336-FB9B-8D034574A3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798819" y="9296913"/>
              <a:ext cx="780013" cy="5494"/>
            </a:xfrm>
            <a:prstGeom prst="line">
              <a:avLst/>
            </a:prstGeom>
            <a:noFill/>
            <a:ln w="508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15" name="Line 76">
              <a:extLst>
                <a:ext uri="{FF2B5EF4-FFF2-40B4-BE49-F238E27FC236}">
                  <a16:creationId xmlns:a16="http://schemas.microsoft.com/office/drawing/2014/main" id="{09FC5FD5-842D-4337-C3DB-7E90DFCEC3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68111" y="9807770"/>
              <a:ext cx="1241428" cy="5491"/>
            </a:xfrm>
            <a:prstGeom prst="line">
              <a:avLst/>
            </a:prstGeom>
            <a:noFill/>
            <a:ln w="508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16" name="Line 77">
              <a:extLst>
                <a:ext uri="{FF2B5EF4-FFF2-40B4-BE49-F238E27FC236}">
                  <a16:creationId xmlns:a16="http://schemas.microsoft.com/office/drawing/2014/main" id="{EEAB58C9-66D3-3948-84E6-A20999035E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337402" y="10318621"/>
              <a:ext cx="1691858" cy="5494"/>
            </a:xfrm>
            <a:prstGeom prst="line">
              <a:avLst/>
            </a:prstGeom>
            <a:noFill/>
            <a:ln w="508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17" name="Line 78">
              <a:extLst>
                <a:ext uri="{FF2B5EF4-FFF2-40B4-BE49-F238E27FC236}">
                  <a16:creationId xmlns:a16="http://schemas.microsoft.com/office/drawing/2014/main" id="{D0B1EBC9-335E-D2E7-0A4D-06BB412361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106693" y="10829478"/>
              <a:ext cx="2153275" cy="5491"/>
            </a:xfrm>
            <a:prstGeom prst="line">
              <a:avLst/>
            </a:prstGeom>
            <a:noFill/>
            <a:ln w="508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18" name="Line 79">
              <a:extLst>
                <a:ext uri="{FF2B5EF4-FFF2-40B4-BE49-F238E27FC236}">
                  <a16:creationId xmlns:a16="http://schemas.microsoft.com/office/drawing/2014/main" id="{CC44160D-6F81-EEE9-8EFF-4A29E83AAC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11196" y="11417234"/>
              <a:ext cx="3037652" cy="5491"/>
            </a:xfrm>
            <a:prstGeom prst="line">
              <a:avLst/>
            </a:prstGeom>
            <a:noFill/>
            <a:ln w="508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3599" dirty="0">
                <a:latin typeface="Poppins" pitchFamily="2" charset="77"/>
              </a:endParaRPr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EBF93CD7-FCFA-81EF-4FD4-2A2118D9BAE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3070021" y="11541419"/>
            <a:ext cx="3057180" cy="2192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8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6">
            <a:extLst>
              <a:ext uri="{FF2B5EF4-FFF2-40B4-BE49-F238E27FC236}">
                <a16:creationId xmlns:a16="http://schemas.microsoft.com/office/drawing/2014/main" id="{D44366E8-D453-4327-9C8F-BDBC0E57A312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10" r="17710"/>
          <a:stretch/>
        </p:blipFill>
        <p:spPr>
          <a:xfrm>
            <a:off x="15521373" y="0"/>
            <a:ext cx="8855276" cy="13712077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1EAD590-9D17-4371-B11D-C724F4D13BE3}"/>
              </a:ext>
            </a:extLst>
          </p:cNvPr>
          <p:cNvSpPr txBox="1"/>
          <p:nvPr/>
        </p:nvSpPr>
        <p:spPr>
          <a:xfrm>
            <a:off x="2180351" y="7136607"/>
            <a:ext cx="2936772" cy="61555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3400" b="1" spc="-3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Participants</a:t>
            </a:r>
          </a:p>
        </p:txBody>
      </p:sp>
      <p:sp>
        <p:nvSpPr>
          <p:cNvPr id="9" name="Freeform 499">
            <a:extLst>
              <a:ext uri="{FF2B5EF4-FFF2-40B4-BE49-F238E27FC236}">
                <a16:creationId xmlns:a16="http://schemas.microsoft.com/office/drawing/2014/main" id="{9FC8EB28-E4AE-461E-9308-AA0A7A7096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620" y="1584960"/>
            <a:ext cx="19224060" cy="12131040"/>
          </a:xfrm>
          <a:custGeom>
            <a:avLst/>
            <a:gdLst>
              <a:gd name="T0" fmla="*/ 4289 w 4290"/>
              <a:gd name="T1" fmla="*/ 2588 h 2589"/>
              <a:gd name="T2" fmla="*/ 0 w 4290"/>
              <a:gd name="T3" fmla="*/ 2588 h 2589"/>
              <a:gd name="T4" fmla="*/ 0 w 4290"/>
              <a:gd name="T5" fmla="*/ 0 h 2589"/>
              <a:gd name="T6" fmla="*/ 4289 w 4290"/>
              <a:gd name="T7" fmla="*/ 0 h 2589"/>
              <a:gd name="T8" fmla="*/ 4289 w 4290"/>
              <a:gd name="T9" fmla="*/ 2588 h 25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90" h="2589">
                <a:moveTo>
                  <a:pt x="4289" y="2588"/>
                </a:moveTo>
                <a:lnTo>
                  <a:pt x="0" y="2588"/>
                </a:lnTo>
                <a:lnTo>
                  <a:pt x="0" y="0"/>
                </a:lnTo>
                <a:lnTo>
                  <a:pt x="4289" y="0"/>
                </a:lnTo>
                <a:lnTo>
                  <a:pt x="4289" y="2588"/>
                </a:lnTo>
              </a:path>
            </a:pathLst>
          </a:custGeom>
          <a:solidFill>
            <a:schemeClr val="accent2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59489C2-0A68-5990-6C9C-B3338AC9AF3C}"/>
              </a:ext>
            </a:extLst>
          </p:cNvPr>
          <p:cNvSpPr txBox="1">
            <a:spLocks/>
          </p:cNvSpPr>
          <p:nvPr/>
        </p:nvSpPr>
        <p:spPr>
          <a:xfrm>
            <a:off x="313620" y="380254"/>
            <a:ext cx="16918503" cy="2196052"/>
          </a:xfrm>
          <a:prstGeom prst="rect">
            <a:avLst/>
          </a:prstGeom>
        </p:spPr>
        <p:txBody>
          <a:bodyPr/>
          <a:lstStyle>
            <a:lvl1pPr algn="ctr" defTabSz="18284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7400" b="1" i="0" kern="1200" spc="-290" baseline="0">
                <a:solidFill>
                  <a:schemeClr val="tx2"/>
                </a:solidFill>
                <a:latin typeface="Poppins" pitchFamily="2" charset="77"/>
                <a:ea typeface="Open Sans Light" panose="020B0306030504020204" pitchFamily="34" charset="0"/>
                <a:cs typeface="Poppins" pitchFamily="2" charset="77"/>
              </a:defRPr>
            </a:lvl1pPr>
          </a:lstStyle>
          <a:p>
            <a:r>
              <a:rPr lang="en-AU" dirty="0"/>
              <a:t>Digital Training Program overview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01C203F-4CEA-8632-CB61-84ACBA328041}"/>
              </a:ext>
            </a:extLst>
          </p:cNvPr>
          <p:cNvSpPr txBox="1">
            <a:spLocks/>
          </p:cNvSpPr>
          <p:nvPr/>
        </p:nvSpPr>
        <p:spPr>
          <a:xfrm>
            <a:off x="313620" y="1584960"/>
            <a:ext cx="15557751" cy="11750786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457109" indent="-457109" algn="l" defTabSz="1828434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lang="en-US" sz="4000" b="0" i="0" kern="1200" spc="-30" baseline="0" dirty="0" smtClean="0">
                <a:solidFill>
                  <a:schemeClr val="tx1"/>
                </a:solidFill>
                <a:effectLst/>
                <a:latin typeface="Poppins" pitchFamily="2" charset="77"/>
                <a:ea typeface="Open Sans Light" panose="020B0306030504020204" pitchFamily="34" charset="0"/>
                <a:cs typeface="Poppins" pitchFamily="2" charset="77"/>
              </a:defRPr>
            </a:lvl1pPr>
            <a:lvl2pPr marL="137132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200" b="0" i="0" kern="1200" spc="-30" baseline="0" dirty="0" smtClean="0">
                <a:solidFill>
                  <a:schemeClr val="tx1"/>
                </a:solidFill>
                <a:effectLst/>
                <a:latin typeface="Poppins" pitchFamily="2" charset="77"/>
                <a:ea typeface="Open Sans Light" panose="020B0306030504020204" pitchFamily="34" charset="0"/>
                <a:cs typeface="Poppins" pitchFamily="2" charset="77"/>
              </a:defRPr>
            </a:lvl2pPr>
            <a:lvl3pPr marL="2285543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2800" b="0" i="0" kern="1200" spc="-30" baseline="0" dirty="0" smtClean="0">
                <a:solidFill>
                  <a:schemeClr val="tx1"/>
                </a:solidFill>
                <a:effectLst/>
                <a:latin typeface="Poppins" pitchFamily="2" charset="77"/>
                <a:ea typeface="Open Sans Light" panose="020B0306030504020204" pitchFamily="34" charset="0"/>
                <a:cs typeface="Poppins" pitchFamily="2" charset="77"/>
              </a:defRPr>
            </a:lvl3pPr>
            <a:lvl4pPr marL="3199760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2400" b="0" i="0" kern="1200" spc="-30" baseline="0" dirty="0" smtClean="0">
                <a:solidFill>
                  <a:schemeClr val="tx1"/>
                </a:solidFill>
                <a:effectLst/>
                <a:latin typeface="Poppins" pitchFamily="2" charset="77"/>
                <a:ea typeface="Open Sans Light" panose="020B0306030504020204" pitchFamily="34" charset="0"/>
                <a:cs typeface="Poppins" pitchFamily="2" charset="77"/>
              </a:defRPr>
            </a:lvl4pPr>
            <a:lvl5pPr marL="4113977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2400" b="0" i="0" kern="1200" spc="-30" baseline="0" dirty="0">
                <a:solidFill>
                  <a:schemeClr val="tx1"/>
                </a:solidFill>
                <a:effectLst/>
                <a:latin typeface="Poppins" pitchFamily="2" charset="77"/>
                <a:ea typeface="Open Sans Light" panose="020B0306030504020204" pitchFamily="34" charset="0"/>
                <a:cs typeface="Poppins" pitchFamily="2" charset="77"/>
              </a:defRPr>
            </a:lvl5pPr>
            <a:lvl6pPr marL="5028194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411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628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084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92175" lvl="1" indent="-434975"/>
            <a:r>
              <a:rPr lang="en-US" sz="4400" b="1" dirty="0">
                <a:solidFill>
                  <a:schemeClr val="tx2"/>
                </a:solidFill>
              </a:rPr>
              <a:t>A FREE digital literacy training program.</a:t>
            </a:r>
          </a:p>
          <a:p>
            <a:pPr marL="892175" lvl="1" indent="-434975"/>
            <a:endParaRPr lang="en-US" sz="4400" b="1" dirty="0">
              <a:solidFill>
                <a:schemeClr val="tx2"/>
              </a:solidFill>
            </a:endParaRPr>
          </a:p>
          <a:p>
            <a:pPr marL="892175" lvl="1" indent="-434975"/>
            <a:r>
              <a:rPr lang="en-US" sz="4400" b="1" dirty="0">
                <a:solidFill>
                  <a:schemeClr val="tx2"/>
                </a:solidFill>
              </a:rPr>
              <a:t>Fourteen topics will be delivered as part of the training program and will be adjusted to your needs: </a:t>
            </a:r>
          </a:p>
          <a:p>
            <a:pPr marL="1806392" lvl="3" indent="-434975"/>
            <a:r>
              <a:rPr lang="en-US" sz="3800" b="1" dirty="0">
                <a:solidFill>
                  <a:schemeClr val="tx2"/>
                </a:solidFill>
              </a:rPr>
              <a:t>E-Safety</a:t>
            </a:r>
          </a:p>
          <a:p>
            <a:pPr marL="1806392" lvl="3" indent="-434975"/>
            <a:r>
              <a:rPr lang="en-US" sz="3800" b="1" dirty="0">
                <a:solidFill>
                  <a:schemeClr val="tx2"/>
                </a:solidFill>
              </a:rPr>
              <a:t>Scams</a:t>
            </a:r>
          </a:p>
          <a:p>
            <a:pPr marL="1806392" lvl="3" indent="-434975"/>
            <a:r>
              <a:rPr lang="en-US" sz="3800" b="1" dirty="0">
                <a:solidFill>
                  <a:schemeClr val="tx2"/>
                </a:solidFill>
              </a:rPr>
              <a:t>Passwords </a:t>
            </a:r>
          </a:p>
          <a:p>
            <a:pPr marL="1806392" lvl="3" indent="-434975"/>
            <a:r>
              <a:rPr lang="en-US" sz="3800" b="1" dirty="0">
                <a:solidFill>
                  <a:schemeClr val="tx2"/>
                </a:solidFill>
              </a:rPr>
              <a:t>Email </a:t>
            </a:r>
          </a:p>
          <a:p>
            <a:pPr marL="1806392" lvl="3" indent="-434975"/>
            <a:r>
              <a:rPr lang="en-US" sz="3800" b="1" dirty="0">
                <a:solidFill>
                  <a:schemeClr val="tx2"/>
                </a:solidFill>
              </a:rPr>
              <a:t>Wi-Fi</a:t>
            </a:r>
          </a:p>
          <a:p>
            <a:pPr marL="1806392" lvl="3" indent="-434975"/>
            <a:r>
              <a:rPr lang="en-US" sz="3800" b="1" dirty="0">
                <a:solidFill>
                  <a:schemeClr val="tx2"/>
                </a:solidFill>
              </a:rPr>
              <a:t>Apps</a:t>
            </a:r>
          </a:p>
          <a:p>
            <a:pPr marL="1806392" lvl="3" indent="-434975"/>
            <a:r>
              <a:rPr lang="en-US" sz="3800" b="1" dirty="0">
                <a:solidFill>
                  <a:schemeClr val="tx2"/>
                </a:solidFill>
              </a:rPr>
              <a:t>Watching and Listening Online</a:t>
            </a:r>
          </a:p>
          <a:p>
            <a:pPr marL="1806392" lvl="3" indent="-434975"/>
            <a:r>
              <a:rPr lang="en-US" sz="3800" b="1" dirty="0">
                <a:solidFill>
                  <a:schemeClr val="tx2"/>
                </a:solidFill>
              </a:rPr>
              <a:t>Video calling</a:t>
            </a:r>
          </a:p>
          <a:p>
            <a:pPr marL="1806392" lvl="3" indent="-434975"/>
            <a:r>
              <a:rPr lang="en-US" sz="3800" b="1" dirty="0">
                <a:solidFill>
                  <a:schemeClr val="tx2"/>
                </a:solidFill>
              </a:rPr>
              <a:t>Social Media</a:t>
            </a:r>
          </a:p>
          <a:p>
            <a:pPr marL="1806392" lvl="3" indent="-434975"/>
            <a:r>
              <a:rPr lang="en-US" sz="3800" b="1" dirty="0">
                <a:solidFill>
                  <a:schemeClr val="tx2"/>
                </a:solidFill>
              </a:rPr>
              <a:t>Mobile Banking</a:t>
            </a:r>
          </a:p>
          <a:p>
            <a:pPr marL="1806392" lvl="3" indent="-434975"/>
            <a:r>
              <a:rPr lang="en-US" sz="3800" b="1" dirty="0">
                <a:solidFill>
                  <a:schemeClr val="tx2"/>
                </a:solidFill>
              </a:rPr>
              <a:t>MyGov</a:t>
            </a:r>
          </a:p>
          <a:p>
            <a:pPr marL="1806392" lvl="3" indent="-434975"/>
            <a:r>
              <a:rPr lang="en-US" sz="3800" b="1" dirty="0">
                <a:solidFill>
                  <a:schemeClr val="tx2"/>
                </a:solidFill>
              </a:rPr>
              <a:t>Games</a:t>
            </a:r>
          </a:p>
          <a:p>
            <a:pPr marL="1806392" lvl="3" indent="-434975"/>
            <a:r>
              <a:rPr lang="en-US" sz="3800" b="1" dirty="0">
                <a:solidFill>
                  <a:schemeClr val="accent3">
                    <a:lumMod val="50000"/>
                  </a:schemeClr>
                </a:solidFill>
              </a:rPr>
              <a:t>Emergency App</a:t>
            </a:r>
          </a:p>
          <a:p>
            <a:pPr marL="1806392" lvl="3" indent="-434975"/>
            <a:r>
              <a:rPr lang="en-US" sz="3800" b="1" dirty="0">
                <a:solidFill>
                  <a:schemeClr val="accent3">
                    <a:lumMod val="50000"/>
                  </a:schemeClr>
                </a:solidFill>
              </a:rPr>
              <a:t>Creativity using AI </a:t>
            </a:r>
          </a:p>
          <a:p>
            <a:pPr marL="1806392" lvl="3" indent="-434975"/>
            <a:r>
              <a:rPr lang="en-US" sz="3900" b="1" dirty="0">
                <a:solidFill>
                  <a:schemeClr val="accent3">
                    <a:lumMod val="50000"/>
                  </a:schemeClr>
                </a:solidFill>
              </a:rPr>
              <a:t>OTHER TOPICS YOU WISH TO SEE.</a:t>
            </a:r>
          </a:p>
          <a:p>
            <a:pPr marL="892175" lvl="1" indent="-434975"/>
            <a:endParaRPr lang="en-US" sz="4400" b="1" dirty="0">
              <a:solidFill>
                <a:schemeClr val="tx2"/>
              </a:solidFill>
            </a:endParaRPr>
          </a:p>
          <a:p>
            <a:pPr marL="892175" lvl="1" indent="-434975"/>
            <a:r>
              <a:rPr lang="en-US" sz="4400" b="1" dirty="0">
                <a:solidFill>
                  <a:schemeClr val="tx2"/>
                </a:solidFill>
              </a:rPr>
              <a:t>We will use Zoom, individual and face-to-face meetings adjusted to YOUR needs</a:t>
            </a:r>
          </a:p>
          <a:p>
            <a:pPr marL="892175" lvl="1" indent="-434975"/>
            <a:endParaRPr lang="en-US" sz="4400" b="1" dirty="0">
              <a:solidFill>
                <a:schemeClr val="tx2"/>
              </a:solidFill>
            </a:endParaRPr>
          </a:p>
          <a:p>
            <a:pPr marL="892175" lvl="1" indent="-434975"/>
            <a:r>
              <a:rPr lang="en-US" sz="4400" b="1" dirty="0">
                <a:solidFill>
                  <a:schemeClr val="tx2"/>
                </a:solidFill>
              </a:rPr>
              <a:t>A survey will be done before and after</a:t>
            </a:r>
          </a:p>
          <a:p>
            <a:pPr marL="892175" lvl="1" indent="-434975"/>
            <a:endParaRPr lang="en-US" sz="4400" b="1" dirty="0">
              <a:solidFill>
                <a:schemeClr val="tx2"/>
              </a:solidFill>
            </a:endParaRPr>
          </a:p>
          <a:p>
            <a:pPr marL="892175" lvl="1" indent="-434975"/>
            <a:r>
              <a:rPr lang="en-US" sz="4400" b="1" dirty="0">
                <a:solidFill>
                  <a:schemeClr val="tx2"/>
                </a:solidFill>
              </a:rPr>
              <a:t>Where? Northern Rivers libraries and other local venues.</a:t>
            </a:r>
          </a:p>
          <a:p>
            <a:pPr lvl="1"/>
            <a:endParaRPr lang="en-US" sz="4399" dirty="0"/>
          </a:p>
          <a:p>
            <a:pPr marL="402235" lvl="1" indent="0">
              <a:buFont typeface="Arial" panose="020B0604020202020204" pitchFamily="34" charset="0"/>
              <a:buNone/>
            </a:pPr>
            <a:endParaRPr lang="en-US" sz="4399" dirty="0"/>
          </a:p>
        </p:txBody>
      </p:sp>
    </p:spTree>
    <p:extLst>
      <p:ext uri="{BB962C8B-B14F-4D97-AF65-F5344CB8AC3E}">
        <p14:creationId xmlns:p14="http://schemas.microsoft.com/office/powerpoint/2010/main" val="3746150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BB03668-3F29-4D0E-9C5F-17FDA1605413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51086" y="8329570"/>
            <a:ext cx="7526564" cy="5382277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3D5D9CBF-989B-418D-98D8-8382FC6DDB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2896" y="233151"/>
            <a:ext cx="5553163" cy="1853881"/>
          </a:xfrm>
        </p:spPr>
        <p:txBody>
          <a:bodyPr>
            <a:normAutofit/>
          </a:bodyPr>
          <a:lstStyle/>
          <a:p>
            <a:r>
              <a:rPr lang="en-AU" sz="9598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Join us!</a:t>
            </a:r>
          </a:p>
        </p:txBody>
      </p:sp>
      <p:sp>
        <p:nvSpPr>
          <p:cNvPr id="2" name="Freeform 265">
            <a:extLst>
              <a:ext uri="{FF2B5EF4-FFF2-40B4-BE49-F238E27FC236}">
                <a16:creationId xmlns:a16="http://schemas.microsoft.com/office/drawing/2014/main" id="{9CBD2508-4D8D-813D-9E4F-EA4FB01387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7225" y="2336398"/>
            <a:ext cx="1566132" cy="1566128"/>
          </a:xfrm>
          <a:prstGeom prst="roundRect">
            <a:avLst>
              <a:gd name="adj" fmla="val 9693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C1A05C4-9666-11AD-8C08-74A070E140FA}"/>
              </a:ext>
            </a:extLst>
          </p:cNvPr>
          <p:cNvSpPr txBox="1"/>
          <p:nvPr/>
        </p:nvSpPr>
        <p:spPr>
          <a:xfrm>
            <a:off x="1063086" y="2513527"/>
            <a:ext cx="1354410" cy="121187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6000" spc="-3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01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1B43D9-1F7E-716B-B1EA-BA63AD618CE4}"/>
              </a:ext>
            </a:extLst>
          </p:cNvPr>
          <p:cNvSpPr txBox="1"/>
          <p:nvPr/>
        </p:nvSpPr>
        <p:spPr>
          <a:xfrm>
            <a:off x="2941748" y="2336398"/>
            <a:ext cx="19166023" cy="898707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u="sng" spc="-30" dirty="0">
                <a:solidFill>
                  <a:srgbClr val="FF000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Share with friends and family key points: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b="1" spc="-30" dirty="0">
                <a:solidFill>
                  <a:srgbClr val="FF000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Digital training workshops for </a:t>
            </a:r>
            <a:r>
              <a:rPr lang="en-US" sz="3400" b="1" spc="-30" dirty="0" err="1">
                <a:solidFill>
                  <a:srgbClr val="FF000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carers</a:t>
            </a:r>
            <a:r>
              <a:rPr lang="en-US" sz="3400" b="1" spc="-30" dirty="0">
                <a:solidFill>
                  <a:srgbClr val="FF000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or people living with dementia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b="1" spc="-30" dirty="0">
                <a:solidFill>
                  <a:srgbClr val="FF000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 group for people with younger onset dementia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b="1" spc="-30" dirty="0">
                <a:solidFill>
                  <a:srgbClr val="FF000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We are looking for volunteers to help us for both programs.</a:t>
            </a:r>
          </a:p>
          <a:p>
            <a:endParaRPr lang="en-US" sz="3400" b="1" u="sng" spc="-30" dirty="0">
              <a:solidFill>
                <a:schemeClr val="tx2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r>
              <a:rPr lang="en-US" sz="3400" b="1" u="sng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SIGN UP FOR  DIGITAL TRAINING PROGRAM OR THE YOUNGER ONSET DEMENTIA WELLBEING PROGRAM  BY CONTACTING US AT:</a:t>
            </a:r>
          </a:p>
          <a:p>
            <a:endParaRPr lang="en-US" sz="3400" b="1" spc="-30" dirty="0">
              <a:solidFill>
                <a:schemeClr val="tx2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b="1" spc="-30" dirty="0" err="1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DementiaInclusiveBallina@gmail.com</a:t>
            </a:r>
            <a:endParaRPr lang="en-US" sz="3400" b="1" spc="-30" dirty="0">
              <a:solidFill>
                <a:schemeClr val="tx2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b="1" spc="-30" dirty="0" err="1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dementiainclusiveballina.org.au</a:t>
            </a:r>
            <a:endParaRPr lang="en-US" sz="3400" b="1" spc="-30" dirty="0">
              <a:solidFill>
                <a:schemeClr val="tx2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  <a:hlinkClick r:id="rId3"/>
              </a:rPr>
              <a:t>Sabrina@workwiser.com.au</a:t>
            </a:r>
            <a:r>
              <a:rPr lang="en-US" sz="34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, or text or ring Sabrina on 0429455720</a:t>
            </a:r>
          </a:p>
          <a:p>
            <a:endParaRPr lang="en-US" sz="3400" b="1" u="sng" spc="-30" dirty="0">
              <a:solidFill>
                <a:schemeClr val="tx2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r>
              <a:rPr lang="en-US" sz="34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We love to chat about how we can work together and have more volunteers!</a:t>
            </a:r>
          </a:p>
          <a:p>
            <a:endParaRPr lang="en-US" sz="3400" b="1" spc="-30" dirty="0">
              <a:solidFill>
                <a:schemeClr val="tx2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r>
              <a:rPr lang="en-US" sz="3400" b="1" u="sng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OR SIGN UP AT THE BACK OF THE ROOM!</a:t>
            </a:r>
          </a:p>
          <a:p>
            <a:endParaRPr lang="en-US" sz="3400" b="1" spc="-30" dirty="0">
              <a:solidFill>
                <a:schemeClr val="tx2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endParaRPr lang="en-US" sz="3400" b="1" spc="-30" dirty="0">
              <a:solidFill>
                <a:schemeClr val="tx2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5AE8867-4630-10B1-5AC1-3AD448FF2A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87979" y="10907216"/>
            <a:ext cx="3088392" cy="268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620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39"/>
          <p:cNvSpPr txBox="1">
            <a:spLocks noGrp="1"/>
          </p:cNvSpPr>
          <p:nvPr>
            <p:ph type="title"/>
          </p:nvPr>
        </p:nvSpPr>
        <p:spPr>
          <a:xfrm>
            <a:off x="642382" y="698431"/>
            <a:ext cx="21025723" cy="144323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82802" tIns="91376" rIns="182802" bIns="91376" rtlCol="0" anchor="ctr" anchorCtr="0">
            <a:normAutofit/>
          </a:bodyPr>
          <a:lstStyle/>
          <a:p>
            <a:pPr algn="l">
              <a:spcBef>
                <a:spcPts val="0"/>
              </a:spcBef>
              <a:buClr>
                <a:schemeClr val="lt1"/>
              </a:buClr>
              <a:buSzPts val="4000"/>
            </a:pPr>
            <a:r>
              <a:rPr lang="en-AU" sz="7998" dirty="0">
                <a:latin typeface="Calibri"/>
                <a:ea typeface="Calibri"/>
                <a:cs typeface="Calibri"/>
                <a:sym typeface="Calibri"/>
              </a:rPr>
              <a:t>Dementia in Practice podcast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4" name="Google Shape;294;p39"/>
          <p:cNvSpPr txBox="1">
            <a:spLocks noGrp="1"/>
          </p:cNvSpPr>
          <p:nvPr>
            <p:ph type="body" idx="1"/>
          </p:nvPr>
        </p:nvSpPr>
        <p:spPr>
          <a:xfrm>
            <a:off x="450850" y="2270370"/>
            <a:ext cx="23926799" cy="9297754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82802" tIns="91376" rIns="182802" bIns="91376" rtlCol="0" anchor="t" anchorCtr="0">
            <a:normAutofit/>
          </a:bodyPr>
          <a:lstStyle/>
          <a:p>
            <a:pPr marL="457086" indent="-457086">
              <a:spcBef>
                <a:spcPts val="0"/>
              </a:spcBef>
              <a:buClr>
                <a:schemeClr val="dk1"/>
              </a:buClr>
              <a:buSzPts val="2400"/>
              <a:buFont typeface="Arial"/>
              <a:buChar char="•"/>
            </a:pPr>
            <a:r>
              <a:rPr lang="en-AU" sz="4799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podcast made by GPs for GPs and others interested in learning more about dementia</a:t>
            </a:r>
            <a:endParaRPr b="1" dirty="0"/>
          </a:p>
          <a:p>
            <a:pPr marL="457086" indent="-101575">
              <a:buClr>
                <a:schemeClr val="dk1"/>
              </a:buClr>
              <a:buSzPts val="2800"/>
              <a:buNone/>
            </a:pPr>
            <a:endParaRPr dirty="0"/>
          </a:p>
        </p:txBody>
      </p:sp>
      <p:pic>
        <p:nvPicPr>
          <p:cNvPr id="295" name="Google Shape;295;p3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8104" y="5275995"/>
            <a:ext cx="4023282" cy="4025965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297" name="Google Shape;297;p3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408640" y="3209571"/>
            <a:ext cx="15165360" cy="5377391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" name="Google Shape;298;p3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7919717" y="12153057"/>
            <a:ext cx="7496777" cy="1670013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6C519E1-AA91-D14F-52B2-8AE34D63427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0924" y="9397253"/>
            <a:ext cx="4297637" cy="425191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B7A5BE3-753D-6303-F228-356CD156E86B}"/>
              </a:ext>
            </a:extLst>
          </p:cNvPr>
          <p:cNvSpPr txBox="1"/>
          <p:nvPr/>
        </p:nvSpPr>
        <p:spPr>
          <a:xfrm>
            <a:off x="5363117" y="8844381"/>
            <a:ext cx="18592800" cy="3016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AU" sz="5400" b="1" spc="-290" dirty="0">
                <a:solidFill>
                  <a:schemeClr val="tx2"/>
                </a:solidFill>
                <a:latin typeface="Calibri"/>
                <a:cs typeface="Calibri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Two most popular podcasts about living with younger onset dementia:</a:t>
            </a:r>
          </a:p>
          <a:p>
            <a:pPr algn="l"/>
            <a:endParaRPr lang="en-AU" sz="2800" b="1" spc="-290" dirty="0">
              <a:solidFill>
                <a:schemeClr val="tx2"/>
              </a:solidFill>
              <a:latin typeface="Calibri"/>
              <a:cs typeface="Calibri"/>
              <a:hlinkClick r:id="rId7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l"/>
            <a:r>
              <a:rPr lang="en-AU" b="0" i="0" dirty="0">
                <a:solidFill>
                  <a:srgbClr val="335FFE"/>
                </a:solidFill>
                <a:effectLst/>
                <a:latin typeface="Arial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https://omny.fm/shows/dta/dementia-in-practice-s2-ep-3-1?in_playlist=dementia-in-practice</a:t>
            </a:r>
            <a:endParaRPr lang="en-AU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AU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algn="l"/>
            <a:r>
              <a:rPr lang="en-AU" b="0" i="0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8"/>
              </a:rPr>
              <a:t>https://omny.fm/shows/dta/dementia-in-practice-s2-ep-3-2?in_playlist=dementia-in-practice</a:t>
            </a:r>
            <a:endParaRPr lang="en-AU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8685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" name="Freeform 265">
            <a:extLst>
              <a:ext uri="{FF2B5EF4-FFF2-40B4-BE49-F238E27FC236}">
                <a16:creationId xmlns:a16="http://schemas.microsoft.com/office/drawing/2014/main" id="{E9248015-5A3A-4BCF-A75A-5BFE03F507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4598" y="2284753"/>
            <a:ext cx="1566132" cy="1566128"/>
          </a:xfrm>
          <a:prstGeom prst="roundRect">
            <a:avLst>
              <a:gd name="adj" fmla="val 9693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609" name="Freeform 265">
            <a:extLst>
              <a:ext uri="{FF2B5EF4-FFF2-40B4-BE49-F238E27FC236}">
                <a16:creationId xmlns:a16="http://schemas.microsoft.com/office/drawing/2014/main" id="{C433CFE3-59D4-45CC-A8F5-47633A4FFB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2908" y="4137952"/>
            <a:ext cx="1566132" cy="1566128"/>
          </a:xfrm>
          <a:prstGeom prst="roundRect">
            <a:avLst>
              <a:gd name="adj" fmla="val 9693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610" name="Freeform 265">
            <a:extLst>
              <a:ext uri="{FF2B5EF4-FFF2-40B4-BE49-F238E27FC236}">
                <a16:creationId xmlns:a16="http://schemas.microsoft.com/office/drawing/2014/main" id="{7C48D010-9411-4242-833F-336060934E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2908" y="6243744"/>
            <a:ext cx="1566132" cy="1566128"/>
          </a:xfrm>
          <a:prstGeom prst="roundRect">
            <a:avLst>
              <a:gd name="adj" fmla="val 9693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611" name="Freeform 265">
            <a:extLst>
              <a:ext uri="{FF2B5EF4-FFF2-40B4-BE49-F238E27FC236}">
                <a16:creationId xmlns:a16="http://schemas.microsoft.com/office/drawing/2014/main" id="{A19C3903-BADC-4AB8-8D78-DD74E20877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2908" y="8190535"/>
            <a:ext cx="1566132" cy="1566128"/>
          </a:xfrm>
          <a:prstGeom prst="roundRect">
            <a:avLst>
              <a:gd name="adj" fmla="val 9693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57" name="Freeform 2">
            <a:extLst>
              <a:ext uri="{FF2B5EF4-FFF2-40B4-BE49-F238E27FC236}">
                <a16:creationId xmlns:a16="http://schemas.microsoft.com/office/drawing/2014/main" id="{37FE1CDD-428C-48E9-B954-A10468B36E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49631" y="1430181"/>
            <a:ext cx="13128019" cy="12534532"/>
          </a:xfrm>
          <a:custGeom>
            <a:avLst/>
            <a:gdLst>
              <a:gd name="T0" fmla="*/ 10532 w 10533"/>
              <a:gd name="T1" fmla="*/ 1620 h 10059"/>
              <a:gd name="T2" fmla="*/ 10532 w 10533"/>
              <a:gd name="T3" fmla="*/ 1620 h 10059"/>
              <a:gd name="T4" fmla="*/ 6328 w 10533"/>
              <a:gd name="T5" fmla="*/ 0 h 10059"/>
              <a:gd name="T6" fmla="*/ 6328 w 10533"/>
              <a:gd name="T7" fmla="*/ 0 h 10059"/>
              <a:gd name="T8" fmla="*/ 0 w 10533"/>
              <a:gd name="T9" fmla="*/ 6415 h 10059"/>
              <a:gd name="T10" fmla="*/ 0 w 10533"/>
              <a:gd name="T11" fmla="*/ 6415 h 10059"/>
              <a:gd name="T12" fmla="*/ 1117 w 10533"/>
              <a:gd name="T13" fmla="*/ 10058 h 10059"/>
              <a:gd name="T14" fmla="*/ 10532 w 10533"/>
              <a:gd name="T15" fmla="*/ 10058 h 10059"/>
              <a:gd name="T16" fmla="*/ 10532 w 10533"/>
              <a:gd name="T17" fmla="*/ 1620 h 100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533" h="10059">
                <a:moveTo>
                  <a:pt x="10532" y="1620"/>
                </a:moveTo>
                <a:lnTo>
                  <a:pt x="10532" y="1620"/>
                </a:lnTo>
                <a:cubicBezTo>
                  <a:pt x="9414" y="612"/>
                  <a:pt x="7942" y="0"/>
                  <a:pt x="6328" y="0"/>
                </a:cubicBezTo>
                <a:lnTo>
                  <a:pt x="6328" y="0"/>
                </a:lnTo>
                <a:cubicBezTo>
                  <a:pt x="2832" y="0"/>
                  <a:pt x="0" y="2872"/>
                  <a:pt x="0" y="6415"/>
                </a:cubicBezTo>
                <a:lnTo>
                  <a:pt x="0" y="6415"/>
                </a:lnTo>
                <a:cubicBezTo>
                  <a:pt x="0" y="7768"/>
                  <a:pt x="413" y="9023"/>
                  <a:pt x="1117" y="10058"/>
                </a:cubicBezTo>
                <a:lnTo>
                  <a:pt x="10532" y="10058"/>
                </a:lnTo>
                <a:lnTo>
                  <a:pt x="10532" y="1620"/>
                </a:lnTo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grpSp>
        <p:nvGrpSpPr>
          <p:cNvPr id="538" name="Group 537">
            <a:extLst>
              <a:ext uri="{FF2B5EF4-FFF2-40B4-BE49-F238E27FC236}">
                <a16:creationId xmlns:a16="http://schemas.microsoft.com/office/drawing/2014/main" id="{F95B6456-E4A7-4FB1-9792-34631D1492C7}"/>
              </a:ext>
            </a:extLst>
          </p:cNvPr>
          <p:cNvGrpSpPr/>
          <p:nvPr/>
        </p:nvGrpSpPr>
        <p:grpSpPr>
          <a:xfrm>
            <a:off x="16225440" y="2809286"/>
            <a:ext cx="7543104" cy="8873016"/>
            <a:chOff x="18679195" y="5144435"/>
            <a:chExt cx="3166669" cy="3724979"/>
          </a:xfrm>
        </p:grpSpPr>
        <p:sp>
          <p:nvSpPr>
            <p:cNvPr id="539" name="Freeform: Shape 538">
              <a:extLst>
                <a:ext uri="{FF2B5EF4-FFF2-40B4-BE49-F238E27FC236}">
                  <a16:creationId xmlns:a16="http://schemas.microsoft.com/office/drawing/2014/main" id="{C0C42510-4234-45EC-B5AA-779BC440BA1F}"/>
                </a:ext>
              </a:extLst>
            </p:cNvPr>
            <p:cNvSpPr/>
            <p:nvPr/>
          </p:nvSpPr>
          <p:spPr>
            <a:xfrm>
              <a:off x="19826972" y="5144435"/>
              <a:ext cx="2018892" cy="37249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21" h="2990">
                  <a:moveTo>
                    <a:pt x="1512" y="0"/>
                  </a:moveTo>
                  <a:lnTo>
                    <a:pt x="108" y="0"/>
                  </a:lnTo>
                  <a:cubicBezTo>
                    <a:pt x="49" y="0"/>
                    <a:pt x="0" y="49"/>
                    <a:pt x="0" y="109"/>
                  </a:cubicBezTo>
                  <a:lnTo>
                    <a:pt x="0" y="2882"/>
                  </a:lnTo>
                  <a:cubicBezTo>
                    <a:pt x="0" y="2942"/>
                    <a:pt x="49" y="2990"/>
                    <a:pt x="108" y="2990"/>
                  </a:cubicBezTo>
                  <a:lnTo>
                    <a:pt x="1512" y="2990"/>
                  </a:lnTo>
                  <a:cubicBezTo>
                    <a:pt x="1572" y="2990"/>
                    <a:pt x="1621" y="2942"/>
                    <a:pt x="1621" y="2882"/>
                  </a:cubicBezTo>
                  <a:lnTo>
                    <a:pt x="1621" y="109"/>
                  </a:lnTo>
                  <a:cubicBezTo>
                    <a:pt x="1621" y="49"/>
                    <a:pt x="1572" y="0"/>
                    <a:pt x="1512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40" name="Freeform: Shape 539">
              <a:extLst>
                <a:ext uri="{FF2B5EF4-FFF2-40B4-BE49-F238E27FC236}">
                  <a16:creationId xmlns:a16="http://schemas.microsoft.com/office/drawing/2014/main" id="{A95B6DD7-D04B-497B-A3C9-B766DAB585CA}"/>
                </a:ext>
              </a:extLst>
            </p:cNvPr>
            <p:cNvSpPr/>
            <p:nvPr/>
          </p:nvSpPr>
          <p:spPr>
            <a:xfrm>
              <a:off x="19926670" y="5260334"/>
              <a:ext cx="1819495" cy="338725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61" h="2719">
                  <a:moveTo>
                    <a:pt x="1380" y="0"/>
                  </a:moveTo>
                  <a:lnTo>
                    <a:pt x="81" y="0"/>
                  </a:lnTo>
                  <a:cubicBezTo>
                    <a:pt x="36" y="0"/>
                    <a:pt x="0" y="37"/>
                    <a:pt x="0" y="82"/>
                  </a:cubicBezTo>
                  <a:lnTo>
                    <a:pt x="0" y="2638"/>
                  </a:lnTo>
                  <a:cubicBezTo>
                    <a:pt x="0" y="2682"/>
                    <a:pt x="36" y="2719"/>
                    <a:pt x="81" y="2719"/>
                  </a:cubicBezTo>
                  <a:lnTo>
                    <a:pt x="1380" y="2719"/>
                  </a:lnTo>
                  <a:cubicBezTo>
                    <a:pt x="1425" y="2719"/>
                    <a:pt x="1461" y="2682"/>
                    <a:pt x="1461" y="2638"/>
                  </a:cubicBezTo>
                  <a:lnTo>
                    <a:pt x="1461" y="82"/>
                  </a:lnTo>
                  <a:cubicBezTo>
                    <a:pt x="1461" y="37"/>
                    <a:pt x="1425" y="0"/>
                    <a:pt x="1380" y="0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41" name="Freeform: Shape 540">
              <a:extLst>
                <a:ext uri="{FF2B5EF4-FFF2-40B4-BE49-F238E27FC236}">
                  <a16:creationId xmlns:a16="http://schemas.microsoft.com/office/drawing/2014/main" id="{FFCAD422-A1C9-48AD-B371-49FEE44D505D}"/>
                </a:ext>
              </a:extLst>
            </p:cNvPr>
            <p:cNvSpPr/>
            <p:nvPr/>
          </p:nvSpPr>
          <p:spPr>
            <a:xfrm>
              <a:off x="20421423" y="5514565"/>
              <a:ext cx="828743" cy="5695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66" h="458">
                  <a:moveTo>
                    <a:pt x="51" y="458"/>
                  </a:moveTo>
                  <a:lnTo>
                    <a:pt x="51" y="365"/>
                  </a:lnTo>
                  <a:cubicBezTo>
                    <a:pt x="51" y="209"/>
                    <a:pt x="177" y="83"/>
                    <a:pt x="333" y="83"/>
                  </a:cubicBezTo>
                  <a:cubicBezTo>
                    <a:pt x="489" y="83"/>
                    <a:pt x="616" y="209"/>
                    <a:pt x="616" y="365"/>
                  </a:cubicBezTo>
                  <a:lnTo>
                    <a:pt x="616" y="458"/>
                  </a:lnTo>
                  <a:cubicBezTo>
                    <a:pt x="644" y="455"/>
                    <a:pt x="666" y="432"/>
                    <a:pt x="666" y="402"/>
                  </a:cubicBezTo>
                  <a:lnTo>
                    <a:pt x="666" y="334"/>
                  </a:lnTo>
                  <a:cubicBezTo>
                    <a:pt x="666" y="150"/>
                    <a:pt x="517" y="0"/>
                    <a:pt x="333" y="0"/>
                  </a:cubicBezTo>
                  <a:cubicBezTo>
                    <a:pt x="149" y="0"/>
                    <a:pt x="0" y="150"/>
                    <a:pt x="0" y="334"/>
                  </a:cubicBezTo>
                  <a:lnTo>
                    <a:pt x="0" y="402"/>
                  </a:lnTo>
                  <a:cubicBezTo>
                    <a:pt x="0" y="432"/>
                    <a:pt x="22" y="455"/>
                    <a:pt x="51" y="458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42" name="Freeform: Shape 541">
              <a:extLst>
                <a:ext uri="{FF2B5EF4-FFF2-40B4-BE49-F238E27FC236}">
                  <a16:creationId xmlns:a16="http://schemas.microsoft.com/office/drawing/2014/main" id="{4B3F41CF-1650-44FA-83E2-EC0984AFEF5B}"/>
                </a:ext>
              </a:extLst>
            </p:cNvPr>
            <p:cNvSpPr/>
            <p:nvPr/>
          </p:nvSpPr>
          <p:spPr>
            <a:xfrm>
              <a:off x="20407715" y="5502102"/>
              <a:ext cx="856160" cy="59569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88" h="479">
                  <a:moveTo>
                    <a:pt x="344" y="20"/>
                  </a:moveTo>
                  <a:cubicBezTo>
                    <a:pt x="166" y="20"/>
                    <a:pt x="21" y="165"/>
                    <a:pt x="21" y="344"/>
                  </a:cubicBezTo>
                  <a:lnTo>
                    <a:pt x="21" y="412"/>
                  </a:lnTo>
                  <a:cubicBezTo>
                    <a:pt x="21" y="432"/>
                    <a:pt x="34" y="449"/>
                    <a:pt x="52" y="455"/>
                  </a:cubicBezTo>
                  <a:lnTo>
                    <a:pt x="52" y="375"/>
                  </a:lnTo>
                  <a:cubicBezTo>
                    <a:pt x="52" y="214"/>
                    <a:pt x="183" y="82"/>
                    <a:pt x="344" y="82"/>
                  </a:cubicBezTo>
                  <a:cubicBezTo>
                    <a:pt x="506" y="82"/>
                    <a:pt x="636" y="214"/>
                    <a:pt x="636" y="375"/>
                  </a:cubicBezTo>
                  <a:lnTo>
                    <a:pt x="636" y="455"/>
                  </a:lnTo>
                  <a:cubicBezTo>
                    <a:pt x="655" y="449"/>
                    <a:pt x="667" y="432"/>
                    <a:pt x="667" y="412"/>
                  </a:cubicBezTo>
                  <a:lnTo>
                    <a:pt x="667" y="344"/>
                  </a:lnTo>
                  <a:cubicBezTo>
                    <a:pt x="667" y="165"/>
                    <a:pt x="522" y="20"/>
                    <a:pt x="344" y="20"/>
                  </a:cubicBezTo>
                  <a:close/>
                  <a:moveTo>
                    <a:pt x="616" y="479"/>
                  </a:moveTo>
                  <a:lnTo>
                    <a:pt x="616" y="375"/>
                  </a:lnTo>
                  <a:cubicBezTo>
                    <a:pt x="616" y="225"/>
                    <a:pt x="494" y="103"/>
                    <a:pt x="344" y="103"/>
                  </a:cubicBezTo>
                  <a:cubicBezTo>
                    <a:pt x="194" y="103"/>
                    <a:pt x="72" y="225"/>
                    <a:pt x="72" y="375"/>
                  </a:cubicBezTo>
                  <a:lnTo>
                    <a:pt x="72" y="479"/>
                  </a:lnTo>
                  <a:lnTo>
                    <a:pt x="61" y="478"/>
                  </a:lnTo>
                  <a:cubicBezTo>
                    <a:pt x="26" y="475"/>
                    <a:pt x="0" y="446"/>
                    <a:pt x="0" y="412"/>
                  </a:cubicBezTo>
                  <a:lnTo>
                    <a:pt x="0" y="344"/>
                  </a:lnTo>
                  <a:cubicBezTo>
                    <a:pt x="0" y="154"/>
                    <a:pt x="154" y="0"/>
                    <a:pt x="344" y="0"/>
                  </a:cubicBezTo>
                  <a:cubicBezTo>
                    <a:pt x="534" y="0"/>
                    <a:pt x="688" y="154"/>
                    <a:pt x="688" y="344"/>
                  </a:cubicBezTo>
                  <a:lnTo>
                    <a:pt x="688" y="412"/>
                  </a:lnTo>
                  <a:cubicBezTo>
                    <a:pt x="688" y="446"/>
                    <a:pt x="662" y="475"/>
                    <a:pt x="627" y="47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43" name="Freeform: Shape 542">
              <a:extLst>
                <a:ext uri="{FF2B5EF4-FFF2-40B4-BE49-F238E27FC236}">
                  <a16:creationId xmlns:a16="http://schemas.microsoft.com/office/drawing/2014/main" id="{65169D1E-5416-4C3A-AA78-5A5F002D1905}"/>
                </a:ext>
              </a:extLst>
            </p:cNvPr>
            <p:cNvSpPr/>
            <p:nvPr/>
          </p:nvSpPr>
          <p:spPr>
            <a:xfrm>
              <a:off x="20395253" y="5618002"/>
              <a:ext cx="897285" cy="110665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21" h="889">
                  <a:moveTo>
                    <a:pt x="682" y="375"/>
                  </a:moveTo>
                  <a:lnTo>
                    <a:pt x="637" y="375"/>
                  </a:lnTo>
                  <a:lnTo>
                    <a:pt x="637" y="282"/>
                  </a:lnTo>
                  <a:cubicBezTo>
                    <a:pt x="637" y="126"/>
                    <a:pt x="510" y="0"/>
                    <a:pt x="354" y="0"/>
                  </a:cubicBezTo>
                  <a:cubicBezTo>
                    <a:pt x="198" y="0"/>
                    <a:pt x="72" y="126"/>
                    <a:pt x="72" y="282"/>
                  </a:cubicBezTo>
                  <a:lnTo>
                    <a:pt x="72" y="375"/>
                  </a:lnTo>
                  <a:lnTo>
                    <a:pt x="39" y="375"/>
                  </a:lnTo>
                  <a:cubicBezTo>
                    <a:pt x="18" y="375"/>
                    <a:pt x="0" y="392"/>
                    <a:pt x="0" y="414"/>
                  </a:cubicBezTo>
                  <a:cubicBezTo>
                    <a:pt x="0" y="435"/>
                    <a:pt x="18" y="453"/>
                    <a:pt x="39" y="453"/>
                  </a:cubicBezTo>
                  <a:lnTo>
                    <a:pt x="72" y="453"/>
                  </a:lnTo>
                  <a:lnTo>
                    <a:pt x="72" y="607"/>
                  </a:lnTo>
                  <a:cubicBezTo>
                    <a:pt x="72" y="763"/>
                    <a:pt x="198" y="889"/>
                    <a:pt x="354" y="889"/>
                  </a:cubicBezTo>
                  <a:cubicBezTo>
                    <a:pt x="510" y="889"/>
                    <a:pt x="637" y="763"/>
                    <a:pt x="637" y="607"/>
                  </a:cubicBezTo>
                  <a:lnTo>
                    <a:pt x="637" y="453"/>
                  </a:lnTo>
                  <a:lnTo>
                    <a:pt x="682" y="453"/>
                  </a:lnTo>
                  <a:cubicBezTo>
                    <a:pt x="703" y="453"/>
                    <a:pt x="721" y="435"/>
                    <a:pt x="721" y="414"/>
                  </a:cubicBezTo>
                  <a:cubicBezTo>
                    <a:pt x="721" y="392"/>
                    <a:pt x="703" y="375"/>
                    <a:pt x="682" y="375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44" name="Freeform: Shape 543">
              <a:extLst>
                <a:ext uri="{FF2B5EF4-FFF2-40B4-BE49-F238E27FC236}">
                  <a16:creationId xmlns:a16="http://schemas.microsoft.com/office/drawing/2014/main" id="{215892AD-A42A-4EAD-A9E7-480C048279A2}"/>
                </a:ext>
              </a:extLst>
            </p:cNvPr>
            <p:cNvSpPr/>
            <p:nvPr/>
          </p:nvSpPr>
          <p:spPr>
            <a:xfrm>
              <a:off x="20395253" y="5618002"/>
              <a:ext cx="897285" cy="110665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21" h="889">
                  <a:moveTo>
                    <a:pt x="682" y="375"/>
                  </a:moveTo>
                  <a:lnTo>
                    <a:pt x="637" y="375"/>
                  </a:lnTo>
                  <a:lnTo>
                    <a:pt x="637" y="282"/>
                  </a:lnTo>
                  <a:cubicBezTo>
                    <a:pt x="637" y="126"/>
                    <a:pt x="510" y="0"/>
                    <a:pt x="354" y="0"/>
                  </a:cubicBezTo>
                  <a:cubicBezTo>
                    <a:pt x="198" y="0"/>
                    <a:pt x="72" y="126"/>
                    <a:pt x="72" y="282"/>
                  </a:cubicBezTo>
                  <a:lnTo>
                    <a:pt x="72" y="375"/>
                  </a:lnTo>
                  <a:lnTo>
                    <a:pt x="39" y="375"/>
                  </a:lnTo>
                  <a:cubicBezTo>
                    <a:pt x="18" y="375"/>
                    <a:pt x="0" y="392"/>
                    <a:pt x="0" y="414"/>
                  </a:cubicBezTo>
                  <a:cubicBezTo>
                    <a:pt x="0" y="435"/>
                    <a:pt x="18" y="453"/>
                    <a:pt x="39" y="453"/>
                  </a:cubicBezTo>
                  <a:lnTo>
                    <a:pt x="72" y="453"/>
                  </a:lnTo>
                  <a:lnTo>
                    <a:pt x="72" y="607"/>
                  </a:lnTo>
                  <a:cubicBezTo>
                    <a:pt x="72" y="763"/>
                    <a:pt x="198" y="889"/>
                    <a:pt x="354" y="889"/>
                  </a:cubicBezTo>
                  <a:cubicBezTo>
                    <a:pt x="510" y="889"/>
                    <a:pt x="637" y="763"/>
                    <a:pt x="637" y="607"/>
                  </a:cubicBezTo>
                  <a:lnTo>
                    <a:pt x="637" y="453"/>
                  </a:lnTo>
                  <a:lnTo>
                    <a:pt x="682" y="453"/>
                  </a:lnTo>
                  <a:cubicBezTo>
                    <a:pt x="703" y="453"/>
                    <a:pt x="721" y="435"/>
                    <a:pt x="721" y="414"/>
                  </a:cubicBezTo>
                  <a:cubicBezTo>
                    <a:pt x="721" y="392"/>
                    <a:pt x="703" y="375"/>
                    <a:pt x="682" y="375"/>
                  </a:cubicBez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45" name="Freeform: Shape 544">
              <a:extLst>
                <a:ext uri="{FF2B5EF4-FFF2-40B4-BE49-F238E27FC236}">
                  <a16:creationId xmlns:a16="http://schemas.microsoft.com/office/drawing/2014/main" id="{29DFFE19-2697-4F69-817D-8279282BFA98}"/>
                </a:ext>
              </a:extLst>
            </p:cNvPr>
            <p:cNvSpPr/>
            <p:nvPr/>
          </p:nvSpPr>
          <p:spPr>
            <a:xfrm>
              <a:off x="20381544" y="5604293"/>
              <a:ext cx="923456" cy="113282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42" h="910">
                  <a:moveTo>
                    <a:pt x="50" y="396"/>
                  </a:moveTo>
                  <a:cubicBezTo>
                    <a:pt x="34" y="396"/>
                    <a:pt x="21" y="409"/>
                    <a:pt x="21" y="425"/>
                  </a:cubicBezTo>
                  <a:cubicBezTo>
                    <a:pt x="21" y="441"/>
                    <a:pt x="34" y="454"/>
                    <a:pt x="50" y="454"/>
                  </a:cubicBezTo>
                  <a:lnTo>
                    <a:pt x="83" y="454"/>
                  </a:lnTo>
                  <a:cubicBezTo>
                    <a:pt x="89" y="454"/>
                    <a:pt x="93" y="458"/>
                    <a:pt x="93" y="464"/>
                  </a:cubicBezTo>
                  <a:lnTo>
                    <a:pt x="93" y="618"/>
                  </a:lnTo>
                  <a:cubicBezTo>
                    <a:pt x="93" y="768"/>
                    <a:pt x="215" y="890"/>
                    <a:pt x="365" y="890"/>
                  </a:cubicBezTo>
                  <a:cubicBezTo>
                    <a:pt x="515" y="890"/>
                    <a:pt x="637" y="768"/>
                    <a:pt x="637" y="618"/>
                  </a:cubicBezTo>
                  <a:lnTo>
                    <a:pt x="637" y="464"/>
                  </a:lnTo>
                  <a:cubicBezTo>
                    <a:pt x="637" y="458"/>
                    <a:pt x="642" y="454"/>
                    <a:pt x="648" y="454"/>
                  </a:cubicBezTo>
                  <a:lnTo>
                    <a:pt x="693" y="454"/>
                  </a:lnTo>
                  <a:cubicBezTo>
                    <a:pt x="709" y="454"/>
                    <a:pt x="722" y="441"/>
                    <a:pt x="722" y="425"/>
                  </a:cubicBezTo>
                  <a:cubicBezTo>
                    <a:pt x="722" y="409"/>
                    <a:pt x="709" y="396"/>
                    <a:pt x="693" y="396"/>
                  </a:cubicBezTo>
                  <a:lnTo>
                    <a:pt x="648" y="396"/>
                  </a:lnTo>
                  <a:cubicBezTo>
                    <a:pt x="642" y="396"/>
                    <a:pt x="637" y="392"/>
                    <a:pt x="637" y="386"/>
                  </a:cubicBezTo>
                  <a:lnTo>
                    <a:pt x="637" y="293"/>
                  </a:lnTo>
                  <a:cubicBezTo>
                    <a:pt x="637" y="143"/>
                    <a:pt x="515" y="21"/>
                    <a:pt x="365" y="21"/>
                  </a:cubicBezTo>
                  <a:cubicBezTo>
                    <a:pt x="215" y="21"/>
                    <a:pt x="93" y="143"/>
                    <a:pt x="93" y="293"/>
                  </a:cubicBezTo>
                  <a:lnTo>
                    <a:pt x="93" y="386"/>
                  </a:lnTo>
                  <a:cubicBezTo>
                    <a:pt x="93" y="392"/>
                    <a:pt x="89" y="396"/>
                    <a:pt x="83" y="396"/>
                  </a:cubicBezTo>
                  <a:close/>
                  <a:moveTo>
                    <a:pt x="365" y="910"/>
                  </a:moveTo>
                  <a:cubicBezTo>
                    <a:pt x="204" y="910"/>
                    <a:pt x="73" y="780"/>
                    <a:pt x="73" y="618"/>
                  </a:cubicBezTo>
                  <a:lnTo>
                    <a:pt x="73" y="474"/>
                  </a:lnTo>
                  <a:lnTo>
                    <a:pt x="50" y="474"/>
                  </a:lnTo>
                  <a:cubicBezTo>
                    <a:pt x="23" y="474"/>
                    <a:pt x="0" y="452"/>
                    <a:pt x="0" y="425"/>
                  </a:cubicBezTo>
                  <a:cubicBezTo>
                    <a:pt x="0" y="398"/>
                    <a:pt x="23" y="376"/>
                    <a:pt x="50" y="376"/>
                  </a:cubicBezTo>
                  <a:lnTo>
                    <a:pt x="73" y="376"/>
                  </a:lnTo>
                  <a:lnTo>
                    <a:pt x="73" y="293"/>
                  </a:lnTo>
                  <a:cubicBezTo>
                    <a:pt x="73" y="132"/>
                    <a:pt x="204" y="0"/>
                    <a:pt x="365" y="0"/>
                  </a:cubicBezTo>
                  <a:cubicBezTo>
                    <a:pt x="527" y="0"/>
                    <a:pt x="657" y="132"/>
                    <a:pt x="657" y="293"/>
                  </a:cubicBezTo>
                  <a:lnTo>
                    <a:pt x="657" y="376"/>
                  </a:lnTo>
                  <a:lnTo>
                    <a:pt x="693" y="376"/>
                  </a:lnTo>
                  <a:cubicBezTo>
                    <a:pt x="720" y="376"/>
                    <a:pt x="742" y="398"/>
                    <a:pt x="742" y="425"/>
                  </a:cubicBezTo>
                  <a:cubicBezTo>
                    <a:pt x="742" y="452"/>
                    <a:pt x="720" y="474"/>
                    <a:pt x="693" y="474"/>
                  </a:cubicBezTo>
                  <a:lnTo>
                    <a:pt x="657" y="474"/>
                  </a:lnTo>
                  <a:lnTo>
                    <a:pt x="657" y="618"/>
                  </a:lnTo>
                  <a:cubicBezTo>
                    <a:pt x="657" y="780"/>
                    <a:pt x="527" y="910"/>
                    <a:pt x="365" y="91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46" name="Freeform: Shape 545">
              <a:extLst>
                <a:ext uri="{FF2B5EF4-FFF2-40B4-BE49-F238E27FC236}">
                  <a16:creationId xmlns:a16="http://schemas.microsoft.com/office/drawing/2014/main" id="{7756949B-5A4E-48C3-99F3-8D95089B16EC}"/>
                </a:ext>
              </a:extLst>
            </p:cNvPr>
            <p:cNvSpPr/>
            <p:nvPr/>
          </p:nvSpPr>
          <p:spPr>
            <a:xfrm>
              <a:off x="20813986" y="6105277"/>
              <a:ext cx="51095" cy="16201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2" h="131">
                  <a:moveTo>
                    <a:pt x="21" y="0"/>
                  </a:moveTo>
                  <a:cubicBezTo>
                    <a:pt x="9" y="0"/>
                    <a:pt x="0" y="9"/>
                    <a:pt x="0" y="21"/>
                  </a:cubicBezTo>
                  <a:lnTo>
                    <a:pt x="0" y="110"/>
                  </a:lnTo>
                  <a:cubicBezTo>
                    <a:pt x="0" y="121"/>
                    <a:pt x="9" y="131"/>
                    <a:pt x="21" y="131"/>
                  </a:cubicBezTo>
                  <a:cubicBezTo>
                    <a:pt x="33" y="131"/>
                    <a:pt x="42" y="121"/>
                    <a:pt x="42" y="110"/>
                  </a:cubicBezTo>
                  <a:lnTo>
                    <a:pt x="42" y="21"/>
                  </a:lnTo>
                  <a:cubicBezTo>
                    <a:pt x="42" y="9"/>
                    <a:pt x="33" y="0"/>
                    <a:pt x="21" y="0"/>
                  </a:cubicBezTo>
                  <a:close/>
                </a:path>
              </a:pathLst>
            </a:custGeom>
            <a:solidFill>
              <a:schemeClr val="accent4">
                <a:alpha val="6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47" name="Freeform: Shape 546">
              <a:extLst>
                <a:ext uri="{FF2B5EF4-FFF2-40B4-BE49-F238E27FC236}">
                  <a16:creationId xmlns:a16="http://schemas.microsoft.com/office/drawing/2014/main" id="{1A8A5054-A9D2-492C-8569-0B81614CFB36}"/>
                </a:ext>
              </a:extLst>
            </p:cNvPr>
            <p:cNvSpPr/>
            <p:nvPr/>
          </p:nvSpPr>
          <p:spPr>
            <a:xfrm>
              <a:off x="20619574" y="5588092"/>
              <a:ext cx="646793" cy="32775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20" h="264">
                  <a:moveTo>
                    <a:pt x="491" y="0"/>
                  </a:moveTo>
                  <a:lnTo>
                    <a:pt x="28" y="0"/>
                  </a:lnTo>
                  <a:cubicBezTo>
                    <a:pt x="13" y="0"/>
                    <a:pt x="0" y="12"/>
                    <a:pt x="0" y="28"/>
                  </a:cubicBezTo>
                  <a:cubicBezTo>
                    <a:pt x="0" y="158"/>
                    <a:pt x="106" y="264"/>
                    <a:pt x="236" y="264"/>
                  </a:cubicBezTo>
                  <a:lnTo>
                    <a:pt x="284" y="264"/>
                  </a:lnTo>
                  <a:cubicBezTo>
                    <a:pt x="414" y="264"/>
                    <a:pt x="520" y="158"/>
                    <a:pt x="520" y="28"/>
                  </a:cubicBezTo>
                  <a:cubicBezTo>
                    <a:pt x="520" y="12"/>
                    <a:pt x="507" y="0"/>
                    <a:pt x="491" y="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48" name="Freeform: Shape 547">
              <a:extLst>
                <a:ext uri="{FF2B5EF4-FFF2-40B4-BE49-F238E27FC236}">
                  <a16:creationId xmlns:a16="http://schemas.microsoft.com/office/drawing/2014/main" id="{465EC915-7DEA-457D-AC19-B9CE45CF83F5}"/>
                </a:ext>
              </a:extLst>
            </p:cNvPr>
            <p:cNvSpPr/>
            <p:nvPr/>
          </p:nvSpPr>
          <p:spPr>
            <a:xfrm>
              <a:off x="20607112" y="5575630"/>
              <a:ext cx="671718" cy="3539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40" h="285">
                  <a:moveTo>
                    <a:pt x="297" y="285"/>
                  </a:moveTo>
                  <a:lnTo>
                    <a:pt x="242" y="285"/>
                  </a:lnTo>
                  <a:cubicBezTo>
                    <a:pt x="109" y="285"/>
                    <a:pt x="0" y="176"/>
                    <a:pt x="0" y="42"/>
                  </a:cubicBezTo>
                  <a:cubicBezTo>
                    <a:pt x="0" y="36"/>
                    <a:pt x="4" y="31"/>
                    <a:pt x="10" y="31"/>
                  </a:cubicBezTo>
                  <a:cubicBezTo>
                    <a:pt x="16" y="31"/>
                    <a:pt x="20" y="36"/>
                    <a:pt x="20" y="42"/>
                  </a:cubicBezTo>
                  <a:cubicBezTo>
                    <a:pt x="20" y="164"/>
                    <a:pt x="120" y="264"/>
                    <a:pt x="242" y="264"/>
                  </a:cubicBezTo>
                  <a:lnTo>
                    <a:pt x="297" y="264"/>
                  </a:lnTo>
                  <a:cubicBezTo>
                    <a:pt x="420" y="264"/>
                    <a:pt x="519" y="164"/>
                    <a:pt x="519" y="42"/>
                  </a:cubicBezTo>
                  <a:cubicBezTo>
                    <a:pt x="519" y="30"/>
                    <a:pt x="509" y="20"/>
                    <a:pt x="497" y="20"/>
                  </a:cubicBezTo>
                  <a:lnTo>
                    <a:pt x="369" y="20"/>
                  </a:lnTo>
                  <a:cubicBezTo>
                    <a:pt x="363" y="20"/>
                    <a:pt x="358" y="16"/>
                    <a:pt x="358" y="10"/>
                  </a:cubicBezTo>
                  <a:cubicBezTo>
                    <a:pt x="358" y="4"/>
                    <a:pt x="363" y="0"/>
                    <a:pt x="369" y="0"/>
                  </a:cubicBezTo>
                  <a:lnTo>
                    <a:pt x="497" y="0"/>
                  </a:lnTo>
                  <a:cubicBezTo>
                    <a:pt x="521" y="0"/>
                    <a:pt x="540" y="18"/>
                    <a:pt x="540" y="42"/>
                  </a:cubicBezTo>
                  <a:cubicBezTo>
                    <a:pt x="540" y="176"/>
                    <a:pt x="431" y="285"/>
                    <a:pt x="297" y="28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49" name="Freeform: Shape 548">
              <a:extLst>
                <a:ext uri="{FF2B5EF4-FFF2-40B4-BE49-F238E27FC236}">
                  <a16:creationId xmlns:a16="http://schemas.microsoft.com/office/drawing/2014/main" id="{02EBF56D-776E-4036-993C-799A2BBD01E3}"/>
                </a:ext>
              </a:extLst>
            </p:cNvPr>
            <p:cNvSpPr/>
            <p:nvPr/>
          </p:nvSpPr>
          <p:spPr>
            <a:xfrm>
              <a:off x="20619574" y="5588092"/>
              <a:ext cx="544602" cy="32775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38" h="264">
                  <a:moveTo>
                    <a:pt x="307" y="221"/>
                  </a:moveTo>
                  <a:cubicBezTo>
                    <a:pt x="182" y="221"/>
                    <a:pt x="80" y="123"/>
                    <a:pt x="74" y="0"/>
                  </a:cubicBezTo>
                  <a:lnTo>
                    <a:pt x="32" y="0"/>
                  </a:lnTo>
                  <a:cubicBezTo>
                    <a:pt x="14" y="0"/>
                    <a:pt x="0" y="14"/>
                    <a:pt x="0" y="32"/>
                  </a:cubicBezTo>
                  <a:cubicBezTo>
                    <a:pt x="0" y="160"/>
                    <a:pt x="104" y="264"/>
                    <a:pt x="232" y="264"/>
                  </a:cubicBezTo>
                  <a:lnTo>
                    <a:pt x="287" y="264"/>
                  </a:lnTo>
                  <a:cubicBezTo>
                    <a:pt x="344" y="264"/>
                    <a:pt x="397" y="243"/>
                    <a:pt x="438" y="208"/>
                  </a:cubicBezTo>
                  <a:cubicBezTo>
                    <a:pt x="414" y="217"/>
                    <a:pt x="388" y="221"/>
                    <a:pt x="361" y="221"/>
                  </a:cubicBezTo>
                  <a:close/>
                </a:path>
              </a:pathLst>
            </a:custGeom>
            <a:solidFill>
              <a:schemeClr val="tx2">
                <a:alpha val="24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50" name="Freeform: Shape 549">
              <a:extLst>
                <a:ext uri="{FF2B5EF4-FFF2-40B4-BE49-F238E27FC236}">
                  <a16:creationId xmlns:a16="http://schemas.microsoft.com/office/drawing/2014/main" id="{99B4E250-55A9-428E-98CA-68B76E622B4D}"/>
                </a:ext>
              </a:extLst>
            </p:cNvPr>
            <p:cNvSpPr/>
            <p:nvPr/>
          </p:nvSpPr>
          <p:spPr>
            <a:xfrm>
              <a:off x="20656957" y="6324614"/>
              <a:ext cx="357668" cy="25921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8" h="209">
                  <a:moveTo>
                    <a:pt x="269" y="0"/>
                  </a:moveTo>
                  <a:lnTo>
                    <a:pt x="19" y="0"/>
                  </a:lnTo>
                  <a:cubicBezTo>
                    <a:pt x="9" y="0"/>
                    <a:pt x="0" y="9"/>
                    <a:pt x="0" y="19"/>
                  </a:cubicBezTo>
                  <a:lnTo>
                    <a:pt x="0" y="65"/>
                  </a:lnTo>
                  <a:cubicBezTo>
                    <a:pt x="0" y="145"/>
                    <a:pt x="65" y="209"/>
                    <a:pt x="144" y="209"/>
                  </a:cubicBezTo>
                  <a:cubicBezTo>
                    <a:pt x="223" y="209"/>
                    <a:pt x="288" y="145"/>
                    <a:pt x="288" y="65"/>
                  </a:cubicBezTo>
                  <a:lnTo>
                    <a:pt x="288" y="19"/>
                  </a:lnTo>
                  <a:cubicBezTo>
                    <a:pt x="288" y="9"/>
                    <a:pt x="279" y="0"/>
                    <a:pt x="269" y="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51" name="Freeform: Shape 550">
              <a:extLst>
                <a:ext uri="{FF2B5EF4-FFF2-40B4-BE49-F238E27FC236}">
                  <a16:creationId xmlns:a16="http://schemas.microsoft.com/office/drawing/2014/main" id="{14F4186C-7053-4C80-AC93-3C2C6D58B119}"/>
                </a:ext>
              </a:extLst>
            </p:cNvPr>
            <p:cNvSpPr/>
            <p:nvPr/>
          </p:nvSpPr>
          <p:spPr>
            <a:xfrm>
              <a:off x="20656957" y="6324614"/>
              <a:ext cx="357668" cy="5358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8" h="44">
                  <a:moveTo>
                    <a:pt x="269" y="0"/>
                  </a:moveTo>
                  <a:lnTo>
                    <a:pt x="19" y="0"/>
                  </a:lnTo>
                  <a:cubicBezTo>
                    <a:pt x="9" y="0"/>
                    <a:pt x="0" y="8"/>
                    <a:pt x="0" y="19"/>
                  </a:cubicBezTo>
                  <a:lnTo>
                    <a:pt x="0" y="44"/>
                  </a:lnTo>
                  <a:lnTo>
                    <a:pt x="288" y="44"/>
                  </a:lnTo>
                  <a:lnTo>
                    <a:pt x="288" y="19"/>
                  </a:lnTo>
                  <a:cubicBezTo>
                    <a:pt x="288" y="8"/>
                    <a:pt x="280" y="0"/>
                    <a:pt x="269" y="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52" name="Freeform: Shape 551">
              <a:extLst>
                <a:ext uri="{FF2B5EF4-FFF2-40B4-BE49-F238E27FC236}">
                  <a16:creationId xmlns:a16="http://schemas.microsoft.com/office/drawing/2014/main" id="{B0ADFEB7-6D8C-4447-91CA-08FAB4AAC800}"/>
                </a:ext>
              </a:extLst>
            </p:cNvPr>
            <p:cNvSpPr/>
            <p:nvPr/>
          </p:nvSpPr>
          <p:spPr>
            <a:xfrm>
              <a:off x="20689363" y="6470423"/>
              <a:ext cx="296603" cy="11340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9" h="92">
                  <a:moveTo>
                    <a:pt x="239" y="27"/>
                  </a:moveTo>
                  <a:cubicBezTo>
                    <a:pt x="212" y="11"/>
                    <a:pt x="170" y="0"/>
                    <a:pt x="122" y="0"/>
                  </a:cubicBezTo>
                  <a:cubicBezTo>
                    <a:pt x="71" y="0"/>
                    <a:pt x="26" y="12"/>
                    <a:pt x="0" y="31"/>
                  </a:cubicBezTo>
                  <a:cubicBezTo>
                    <a:pt x="26" y="67"/>
                    <a:pt x="69" y="92"/>
                    <a:pt x="118" y="92"/>
                  </a:cubicBezTo>
                  <a:cubicBezTo>
                    <a:pt x="169" y="92"/>
                    <a:pt x="213" y="66"/>
                    <a:pt x="239" y="27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53" name="Freeform: Shape 552">
              <a:extLst>
                <a:ext uri="{FF2B5EF4-FFF2-40B4-BE49-F238E27FC236}">
                  <a16:creationId xmlns:a16="http://schemas.microsoft.com/office/drawing/2014/main" id="{7868E37D-92EB-4642-8801-D476E1EA542B}"/>
                </a:ext>
              </a:extLst>
            </p:cNvPr>
            <p:cNvSpPr/>
            <p:nvPr/>
          </p:nvSpPr>
          <p:spPr>
            <a:xfrm>
              <a:off x="20634525" y="5958219"/>
              <a:ext cx="143316" cy="3614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6" h="30">
                  <a:moveTo>
                    <a:pt x="104" y="30"/>
                  </a:moveTo>
                  <a:lnTo>
                    <a:pt x="11" y="30"/>
                  </a:lnTo>
                  <a:cubicBezTo>
                    <a:pt x="5" y="30"/>
                    <a:pt x="0" y="25"/>
                    <a:pt x="0" y="19"/>
                  </a:cubicBezTo>
                  <a:lnTo>
                    <a:pt x="0" y="11"/>
                  </a:lnTo>
                  <a:cubicBezTo>
                    <a:pt x="0" y="5"/>
                    <a:pt x="5" y="0"/>
                    <a:pt x="11" y="0"/>
                  </a:cubicBezTo>
                  <a:lnTo>
                    <a:pt x="104" y="0"/>
                  </a:lnTo>
                  <a:cubicBezTo>
                    <a:pt x="110" y="0"/>
                    <a:pt x="116" y="5"/>
                    <a:pt x="116" y="11"/>
                  </a:cubicBezTo>
                  <a:lnTo>
                    <a:pt x="116" y="19"/>
                  </a:lnTo>
                  <a:cubicBezTo>
                    <a:pt x="116" y="25"/>
                    <a:pt x="110" y="30"/>
                    <a:pt x="104" y="3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54" name="Freeform: Shape 553">
              <a:extLst>
                <a:ext uri="{FF2B5EF4-FFF2-40B4-BE49-F238E27FC236}">
                  <a16:creationId xmlns:a16="http://schemas.microsoft.com/office/drawing/2014/main" id="{404EFE6B-D49E-409D-A6FB-DA94FCCBE097}"/>
                </a:ext>
              </a:extLst>
            </p:cNvPr>
            <p:cNvSpPr/>
            <p:nvPr/>
          </p:nvSpPr>
          <p:spPr>
            <a:xfrm>
              <a:off x="20911192" y="5958219"/>
              <a:ext cx="143316" cy="3614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6" h="30">
                  <a:moveTo>
                    <a:pt x="105" y="30"/>
                  </a:moveTo>
                  <a:lnTo>
                    <a:pt x="11" y="30"/>
                  </a:lnTo>
                  <a:cubicBezTo>
                    <a:pt x="5" y="30"/>
                    <a:pt x="0" y="25"/>
                    <a:pt x="0" y="19"/>
                  </a:cubicBezTo>
                  <a:lnTo>
                    <a:pt x="0" y="11"/>
                  </a:lnTo>
                  <a:cubicBezTo>
                    <a:pt x="0" y="5"/>
                    <a:pt x="5" y="0"/>
                    <a:pt x="11" y="0"/>
                  </a:cubicBezTo>
                  <a:lnTo>
                    <a:pt x="105" y="0"/>
                  </a:lnTo>
                  <a:cubicBezTo>
                    <a:pt x="111" y="0"/>
                    <a:pt x="116" y="5"/>
                    <a:pt x="116" y="11"/>
                  </a:cubicBezTo>
                  <a:lnTo>
                    <a:pt x="116" y="19"/>
                  </a:lnTo>
                  <a:cubicBezTo>
                    <a:pt x="116" y="25"/>
                    <a:pt x="111" y="30"/>
                    <a:pt x="105" y="3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55" name="Freeform: Shape 554">
              <a:extLst>
                <a:ext uri="{FF2B5EF4-FFF2-40B4-BE49-F238E27FC236}">
                  <a16:creationId xmlns:a16="http://schemas.microsoft.com/office/drawing/2014/main" id="{EE1F6BB9-7686-48E7-A931-968E7DADDCBB}"/>
                </a:ext>
              </a:extLst>
            </p:cNvPr>
            <p:cNvSpPr/>
            <p:nvPr/>
          </p:nvSpPr>
          <p:spPr>
            <a:xfrm>
              <a:off x="20688117" y="6116494"/>
              <a:ext cx="46110" cy="4486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8" h="37">
                  <a:moveTo>
                    <a:pt x="38" y="19"/>
                  </a:moveTo>
                  <a:cubicBezTo>
                    <a:pt x="38" y="29"/>
                    <a:pt x="30" y="37"/>
                    <a:pt x="19" y="37"/>
                  </a:cubicBezTo>
                  <a:cubicBezTo>
                    <a:pt x="9" y="37"/>
                    <a:pt x="0" y="29"/>
                    <a:pt x="0" y="19"/>
                  </a:cubicBezTo>
                  <a:cubicBezTo>
                    <a:pt x="0" y="8"/>
                    <a:pt x="9" y="0"/>
                    <a:pt x="19" y="0"/>
                  </a:cubicBezTo>
                  <a:cubicBezTo>
                    <a:pt x="30" y="0"/>
                    <a:pt x="38" y="8"/>
                    <a:pt x="38" y="1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56" name="Freeform: Shape 555">
              <a:extLst>
                <a:ext uri="{FF2B5EF4-FFF2-40B4-BE49-F238E27FC236}">
                  <a16:creationId xmlns:a16="http://schemas.microsoft.com/office/drawing/2014/main" id="{6723F70C-0897-4CF7-910F-E371637EFEBA}"/>
                </a:ext>
              </a:extLst>
            </p:cNvPr>
            <p:cNvSpPr/>
            <p:nvPr/>
          </p:nvSpPr>
          <p:spPr>
            <a:xfrm>
              <a:off x="20943594" y="6116494"/>
              <a:ext cx="44864" cy="4486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7" h="37">
                  <a:moveTo>
                    <a:pt x="37" y="19"/>
                  </a:moveTo>
                  <a:cubicBezTo>
                    <a:pt x="37" y="29"/>
                    <a:pt x="29" y="37"/>
                    <a:pt x="19" y="37"/>
                  </a:cubicBezTo>
                  <a:cubicBezTo>
                    <a:pt x="8" y="37"/>
                    <a:pt x="0" y="29"/>
                    <a:pt x="0" y="19"/>
                  </a:cubicBezTo>
                  <a:cubicBezTo>
                    <a:pt x="0" y="8"/>
                    <a:pt x="8" y="0"/>
                    <a:pt x="19" y="0"/>
                  </a:cubicBezTo>
                  <a:cubicBezTo>
                    <a:pt x="29" y="0"/>
                    <a:pt x="37" y="8"/>
                    <a:pt x="37" y="1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57" name="Freeform: Shape 556">
              <a:extLst>
                <a:ext uri="{FF2B5EF4-FFF2-40B4-BE49-F238E27FC236}">
                  <a16:creationId xmlns:a16="http://schemas.microsoft.com/office/drawing/2014/main" id="{CA47B0DD-0766-480A-A538-46025C559934}"/>
                </a:ext>
              </a:extLst>
            </p:cNvPr>
            <p:cNvSpPr/>
            <p:nvPr/>
          </p:nvSpPr>
          <p:spPr>
            <a:xfrm>
              <a:off x="20826448" y="7137155"/>
              <a:ext cx="309065" cy="600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9" h="483">
                  <a:moveTo>
                    <a:pt x="10" y="483"/>
                  </a:moveTo>
                  <a:cubicBezTo>
                    <a:pt x="9" y="483"/>
                    <a:pt x="7" y="483"/>
                    <a:pt x="5" y="482"/>
                  </a:cubicBezTo>
                  <a:cubicBezTo>
                    <a:pt x="1" y="480"/>
                    <a:pt x="-2" y="474"/>
                    <a:pt x="1" y="468"/>
                  </a:cubicBezTo>
                  <a:lnTo>
                    <a:pt x="229" y="6"/>
                  </a:lnTo>
                  <a:cubicBezTo>
                    <a:pt x="231" y="1"/>
                    <a:pt x="238" y="-1"/>
                    <a:pt x="243" y="1"/>
                  </a:cubicBezTo>
                  <a:cubicBezTo>
                    <a:pt x="248" y="4"/>
                    <a:pt x="250" y="10"/>
                    <a:pt x="247" y="16"/>
                  </a:cubicBezTo>
                  <a:lnTo>
                    <a:pt x="20" y="477"/>
                  </a:lnTo>
                  <a:cubicBezTo>
                    <a:pt x="18" y="481"/>
                    <a:pt x="14" y="483"/>
                    <a:pt x="10" y="48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58" name="Freeform: Shape 557">
              <a:extLst>
                <a:ext uri="{FF2B5EF4-FFF2-40B4-BE49-F238E27FC236}">
                  <a16:creationId xmlns:a16="http://schemas.microsoft.com/office/drawing/2014/main" id="{369D128F-D8C4-45A3-B35B-5E5E9151A91B}"/>
                </a:ext>
              </a:extLst>
            </p:cNvPr>
            <p:cNvSpPr/>
            <p:nvPr/>
          </p:nvSpPr>
          <p:spPr>
            <a:xfrm>
              <a:off x="20947332" y="6800673"/>
              <a:ext cx="466090" cy="46609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75" h="375">
                  <a:moveTo>
                    <a:pt x="356" y="270"/>
                  </a:moveTo>
                  <a:cubicBezTo>
                    <a:pt x="310" y="364"/>
                    <a:pt x="197" y="401"/>
                    <a:pt x="105" y="355"/>
                  </a:cubicBezTo>
                  <a:cubicBezTo>
                    <a:pt x="12" y="309"/>
                    <a:pt x="-26" y="197"/>
                    <a:pt x="20" y="105"/>
                  </a:cubicBezTo>
                  <a:cubicBezTo>
                    <a:pt x="65" y="12"/>
                    <a:pt x="178" y="-27"/>
                    <a:pt x="271" y="19"/>
                  </a:cubicBezTo>
                  <a:cubicBezTo>
                    <a:pt x="363" y="65"/>
                    <a:pt x="402" y="177"/>
                    <a:pt x="356" y="270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59" name="Freeform: Shape 558">
              <a:extLst>
                <a:ext uri="{FF2B5EF4-FFF2-40B4-BE49-F238E27FC236}">
                  <a16:creationId xmlns:a16="http://schemas.microsoft.com/office/drawing/2014/main" id="{78BE499A-DF33-4EF3-957C-2C3E3D2AF237}"/>
                </a:ext>
              </a:extLst>
            </p:cNvPr>
            <p:cNvSpPr/>
            <p:nvPr/>
          </p:nvSpPr>
          <p:spPr>
            <a:xfrm>
              <a:off x="20933624" y="6788211"/>
              <a:ext cx="491014" cy="49101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95" h="395">
                  <a:moveTo>
                    <a:pt x="366" y="280"/>
                  </a:moveTo>
                  <a:close/>
                  <a:moveTo>
                    <a:pt x="198" y="20"/>
                  </a:moveTo>
                  <a:cubicBezTo>
                    <a:pt x="132" y="20"/>
                    <a:pt x="69" y="57"/>
                    <a:pt x="39" y="119"/>
                  </a:cubicBezTo>
                  <a:cubicBezTo>
                    <a:pt x="-5" y="207"/>
                    <a:pt x="32" y="313"/>
                    <a:pt x="119" y="356"/>
                  </a:cubicBezTo>
                  <a:cubicBezTo>
                    <a:pt x="207" y="400"/>
                    <a:pt x="313" y="364"/>
                    <a:pt x="357" y="276"/>
                  </a:cubicBezTo>
                  <a:cubicBezTo>
                    <a:pt x="378" y="233"/>
                    <a:pt x="381" y="185"/>
                    <a:pt x="365" y="140"/>
                  </a:cubicBezTo>
                  <a:cubicBezTo>
                    <a:pt x="350" y="96"/>
                    <a:pt x="319" y="60"/>
                    <a:pt x="276" y="38"/>
                  </a:cubicBezTo>
                  <a:cubicBezTo>
                    <a:pt x="251" y="26"/>
                    <a:pt x="224" y="20"/>
                    <a:pt x="198" y="20"/>
                  </a:cubicBezTo>
                  <a:close/>
                  <a:moveTo>
                    <a:pt x="197" y="395"/>
                  </a:moveTo>
                  <a:cubicBezTo>
                    <a:pt x="168" y="395"/>
                    <a:pt x="138" y="389"/>
                    <a:pt x="110" y="375"/>
                  </a:cubicBezTo>
                  <a:cubicBezTo>
                    <a:pt x="12" y="326"/>
                    <a:pt x="-28" y="208"/>
                    <a:pt x="21" y="110"/>
                  </a:cubicBezTo>
                  <a:cubicBezTo>
                    <a:pt x="69" y="12"/>
                    <a:pt x="187" y="-28"/>
                    <a:pt x="285" y="20"/>
                  </a:cubicBezTo>
                  <a:cubicBezTo>
                    <a:pt x="333" y="43"/>
                    <a:pt x="368" y="83"/>
                    <a:pt x="385" y="134"/>
                  </a:cubicBezTo>
                  <a:cubicBezTo>
                    <a:pt x="402" y="184"/>
                    <a:pt x="398" y="238"/>
                    <a:pt x="375" y="285"/>
                  </a:cubicBezTo>
                  <a:cubicBezTo>
                    <a:pt x="341" y="354"/>
                    <a:pt x="270" y="395"/>
                    <a:pt x="197" y="39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61" name="Freeform: Shape 560">
              <a:extLst>
                <a:ext uri="{FF2B5EF4-FFF2-40B4-BE49-F238E27FC236}">
                  <a16:creationId xmlns:a16="http://schemas.microsoft.com/office/drawing/2014/main" id="{0F0336F0-C396-433A-8536-D8E8F32F9923}"/>
                </a:ext>
              </a:extLst>
            </p:cNvPr>
            <p:cNvSpPr/>
            <p:nvPr/>
          </p:nvSpPr>
          <p:spPr>
            <a:xfrm>
              <a:off x="20678147" y="7223145"/>
              <a:ext cx="124623" cy="43368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1" h="349">
                  <a:moveTo>
                    <a:pt x="91" y="349"/>
                  </a:moveTo>
                  <a:cubicBezTo>
                    <a:pt x="86" y="349"/>
                    <a:pt x="82" y="346"/>
                    <a:pt x="80" y="341"/>
                  </a:cubicBezTo>
                  <a:lnTo>
                    <a:pt x="1" y="12"/>
                  </a:lnTo>
                  <a:cubicBezTo>
                    <a:pt x="-1" y="7"/>
                    <a:pt x="3" y="1"/>
                    <a:pt x="8" y="0"/>
                  </a:cubicBezTo>
                  <a:cubicBezTo>
                    <a:pt x="14" y="-1"/>
                    <a:pt x="19" y="2"/>
                    <a:pt x="21" y="7"/>
                  </a:cubicBezTo>
                  <a:lnTo>
                    <a:pt x="101" y="336"/>
                  </a:lnTo>
                  <a:cubicBezTo>
                    <a:pt x="102" y="341"/>
                    <a:pt x="99" y="347"/>
                    <a:pt x="93" y="349"/>
                  </a:cubicBezTo>
                  <a:cubicBezTo>
                    <a:pt x="92" y="349"/>
                    <a:pt x="91" y="349"/>
                    <a:pt x="91" y="34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62" name="Freeform: Shape 561">
              <a:extLst>
                <a:ext uri="{FF2B5EF4-FFF2-40B4-BE49-F238E27FC236}">
                  <a16:creationId xmlns:a16="http://schemas.microsoft.com/office/drawing/2014/main" id="{B416DD93-7359-4AC1-8ED9-45144A8667E9}"/>
                </a:ext>
              </a:extLst>
            </p:cNvPr>
            <p:cNvSpPr/>
            <p:nvPr/>
          </p:nvSpPr>
          <p:spPr>
            <a:xfrm>
              <a:off x="20484978" y="6967668"/>
              <a:ext cx="370130" cy="37013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8" h="298">
                  <a:moveTo>
                    <a:pt x="294" y="114"/>
                  </a:moveTo>
                  <a:cubicBezTo>
                    <a:pt x="313" y="194"/>
                    <a:pt x="264" y="275"/>
                    <a:pt x="184" y="294"/>
                  </a:cubicBezTo>
                  <a:cubicBezTo>
                    <a:pt x="104" y="313"/>
                    <a:pt x="23" y="264"/>
                    <a:pt x="4" y="184"/>
                  </a:cubicBezTo>
                  <a:cubicBezTo>
                    <a:pt x="-15" y="105"/>
                    <a:pt x="34" y="24"/>
                    <a:pt x="114" y="4"/>
                  </a:cubicBezTo>
                  <a:cubicBezTo>
                    <a:pt x="193" y="-15"/>
                    <a:pt x="274" y="34"/>
                    <a:pt x="294" y="114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63" name="Freeform: Shape 562">
              <a:extLst>
                <a:ext uri="{FF2B5EF4-FFF2-40B4-BE49-F238E27FC236}">
                  <a16:creationId xmlns:a16="http://schemas.microsoft.com/office/drawing/2014/main" id="{A6DCD20B-AF42-4E2D-8163-62894F23A41E}"/>
                </a:ext>
              </a:extLst>
            </p:cNvPr>
            <p:cNvSpPr/>
            <p:nvPr/>
          </p:nvSpPr>
          <p:spPr>
            <a:xfrm>
              <a:off x="20472515" y="6956452"/>
              <a:ext cx="395055" cy="3950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8" h="318">
                  <a:moveTo>
                    <a:pt x="159" y="21"/>
                  </a:moveTo>
                  <a:cubicBezTo>
                    <a:pt x="148" y="21"/>
                    <a:pt x="137" y="22"/>
                    <a:pt x="126" y="24"/>
                  </a:cubicBezTo>
                  <a:cubicBezTo>
                    <a:pt x="90" y="33"/>
                    <a:pt x="59" y="55"/>
                    <a:pt x="40" y="87"/>
                  </a:cubicBezTo>
                  <a:cubicBezTo>
                    <a:pt x="21" y="119"/>
                    <a:pt x="15" y="156"/>
                    <a:pt x="24" y="192"/>
                  </a:cubicBezTo>
                  <a:cubicBezTo>
                    <a:pt x="33" y="228"/>
                    <a:pt x="55" y="258"/>
                    <a:pt x="87" y="277"/>
                  </a:cubicBezTo>
                  <a:cubicBezTo>
                    <a:pt x="118" y="297"/>
                    <a:pt x="156" y="303"/>
                    <a:pt x="192" y="294"/>
                  </a:cubicBezTo>
                  <a:cubicBezTo>
                    <a:pt x="266" y="276"/>
                    <a:pt x="312" y="201"/>
                    <a:pt x="294" y="126"/>
                  </a:cubicBezTo>
                  <a:cubicBezTo>
                    <a:pt x="278" y="63"/>
                    <a:pt x="221" y="21"/>
                    <a:pt x="159" y="21"/>
                  </a:cubicBezTo>
                  <a:close/>
                  <a:moveTo>
                    <a:pt x="159" y="318"/>
                  </a:moveTo>
                  <a:cubicBezTo>
                    <a:pt x="129" y="318"/>
                    <a:pt x="101" y="310"/>
                    <a:pt x="76" y="295"/>
                  </a:cubicBezTo>
                  <a:cubicBezTo>
                    <a:pt x="39" y="273"/>
                    <a:pt x="14" y="238"/>
                    <a:pt x="4" y="197"/>
                  </a:cubicBezTo>
                  <a:cubicBezTo>
                    <a:pt x="-6" y="156"/>
                    <a:pt x="1" y="113"/>
                    <a:pt x="23" y="76"/>
                  </a:cubicBezTo>
                  <a:cubicBezTo>
                    <a:pt x="45" y="40"/>
                    <a:pt x="80" y="14"/>
                    <a:pt x="121" y="5"/>
                  </a:cubicBezTo>
                  <a:cubicBezTo>
                    <a:pt x="206" y="-16"/>
                    <a:pt x="293" y="36"/>
                    <a:pt x="313" y="121"/>
                  </a:cubicBezTo>
                  <a:cubicBezTo>
                    <a:pt x="334" y="207"/>
                    <a:pt x="282" y="293"/>
                    <a:pt x="197" y="314"/>
                  </a:cubicBezTo>
                  <a:cubicBezTo>
                    <a:pt x="184" y="317"/>
                    <a:pt x="171" y="318"/>
                    <a:pt x="159" y="318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65" name="Freeform: Shape 564">
              <a:extLst>
                <a:ext uri="{FF2B5EF4-FFF2-40B4-BE49-F238E27FC236}">
                  <a16:creationId xmlns:a16="http://schemas.microsoft.com/office/drawing/2014/main" id="{4D86BA69-D101-4447-8732-DCB50C5A818C}"/>
                </a:ext>
              </a:extLst>
            </p:cNvPr>
            <p:cNvSpPr/>
            <p:nvPr/>
          </p:nvSpPr>
          <p:spPr>
            <a:xfrm>
              <a:off x="20396499" y="7694216"/>
              <a:ext cx="817527" cy="70412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57" h="566">
                  <a:moveTo>
                    <a:pt x="23" y="0"/>
                  </a:moveTo>
                  <a:lnTo>
                    <a:pt x="638" y="82"/>
                  </a:lnTo>
                  <a:cubicBezTo>
                    <a:pt x="651" y="83"/>
                    <a:pt x="659" y="95"/>
                    <a:pt x="656" y="107"/>
                  </a:cubicBezTo>
                  <a:lnTo>
                    <a:pt x="544" y="550"/>
                  </a:lnTo>
                  <a:cubicBezTo>
                    <a:pt x="543" y="560"/>
                    <a:pt x="534" y="566"/>
                    <a:pt x="524" y="566"/>
                  </a:cubicBezTo>
                  <a:lnTo>
                    <a:pt x="111" y="556"/>
                  </a:lnTo>
                  <a:cubicBezTo>
                    <a:pt x="102" y="556"/>
                    <a:pt x="94" y="550"/>
                    <a:pt x="92" y="540"/>
                  </a:cubicBezTo>
                  <a:lnTo>
                    <a:pt x="0" y="24"/>
                  </a:lnTo>
                  <a:cubicBezTo>
                    <a:pt x="-2" y="11"/>
                    <a:pt x="9" y="-1"/>
                    <a:pt x="23" y="0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66" name="Freeform: Shape 565">
              <a:extLst>
                <a:ext uri="{FF2B5EF4-FFF2-40B4-BE49-F238E27FC236}">
                  <a16:creationId xmlns:a16="http://schemas.microsoft.com/office/drawing/2014/main" id="{07BCC8AB-74AA-4520-AB6F-65391792FE95}"/>
                </a:ext>
              </a:extLst>
            </p:cNvPr>
            <p:cNvSpPr/>
            <p:nvPr/>
          </p:nvSpPr>
          <p:spPr>
            <a:xfrm>
              <a:off x="20384037" y="7681754"/>
              <a:ext cx="842451" cy="72904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77" h="586">
                  <a:moveTo>
                    <a:pt x="31" y="21"/>
                  </a:moveTo>
                  <a:cubicBezTo>
                    <a:pt x="28" y="21"/>
                    <a:pt x="26" y="21"/>
                    <a:pt x="24" y="24"/>
                  </a:cubicBezTo>
                  <a:cubicBezTo>
                    <a:pt x="22" y="26"/>
                    <a:pt x="20" y="30"/>
                    <a:pt x="21" y="32"/>
                  </a:cubicBezTo>
                  <a:lnTo>
                    <a:pt x="113" y="548"/>
                  </a:lnTo>
                  <a:cubicBezTo>
                    <a:pt x="114" y="553"/>
                    <a:pt x="118" y="556"/>
                    <a:pt x="122" y="557"/>
                  </a:cubicBezTo>
                  <a:lnTo>
                    <a:pt x="536" y="565"/>
                  </a:lnTo>
                  <a:cubicBezTo>
                    <a:pt x="541" y="566"/>
                    <a:pt x="544" y="563"/>
                    <a:pt x="545" y="558"/>
                  </a:cubicBezTo>
                  <a:lnTo>
                    <a:pt x="657" y="114"/>
                  </a:lnTo>
                  <a:cubicBezTo>
                    <a:pt x="658" y="112"/>
                    <a:pt x="657" y="108"/>
                    <a:pt x="655" y="106"/>
                  </a:cubicBezTo>
                  <a:cubicBezTo>
                    <a:pt x="654" y="103"/>
                    <a:pt x="652" y="102"/>
                    <a:pt x="648" y="102"/>
                  </a:cubicBezTo>
                  <a:lnTo>
                    <a:pt x="33" y="21"/>
                  </a:lnTo>
                  <a:cubicBezTo>
                    <a:pt x="32" y="21"/>
                    <a:pt x="31" y="21"/>
                    <a:pt x="31" y="21"/>
                  </a:cubicBezTo>
                  <a:close/>
                  <a:moveTo>
                    <a:pt x="536" y="586"/>
                  </a:moveTo>
                  <a:lnTo>
                    <a:pt x="535" y="586"/>
                  </a:lnTo>
                  <a:lnTo>
                    <a:pt x="122" y="577"/>
                  </a:lnTo>
                  <a:cubicBezTo>
                    <a:pt x="108" y="577"/>
                    <a:pt x="96" y="566"/>
                    <a:pt x="93" y="552"/>
                  </a:cubicBezTo>
                  <a:lnTo>
                    <a:pt x="1" y="36"/>
                  </a:lnTo>
                  <a:cubicBezTo>
                    <a:pt x="-1" y="26"/>
                    <a:pt x="2" y="17"/>
                    <a:pt x="9" y="9"/>
                  </a:cubicBezTo>
                  <a:cubicBezTo>
                    <a:pt x="15" y="3"/>
                    <a:pt x="25" y="-1"/>
                    <a:pt x="35" y="0"/>
                  </a:cubicBezTo>
                  <a:lnTo>
                    <a:pt x="651" y="82"/>
                  </a:lnTo>
                  <a:cubicBezTo>
                    <a:pt x="659" y="83"/>
                    <a:pt x="667" y="88"/>
                    <a:pt x="672" y="94"/>
                  </a:cubicBezTo>
                  <a:cubicBezTo>
                    <a:pt x="677" y="102"/>
                    <a:pt x="679" y="111"/>
                    <a:pt x="676" y="119"/>
                  </a:cubicBezTo>
                  <a:lnTo>
                    <a:pt x="566" y="563"/>
                  </a:lnTo>
                  <a:cubicBezTo>
                    <a:pt x="562" y="577"/>
                    <a:pt x="550" y="586"/>
                    <a:pt x="536" y="586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67" name="Freeform: Shape 566">
              <a:extLst>
                <a:ext uri="{FF2B5EF4-FFF2-40B4-BE49-F238E27FC236}">
                  <a16:creationId xmlns:a16="http://schemas.microsoft.com/office/drawing/2014/main" id="{8D2E166A-BD7D-49FC-A4EA-30FB062B9DFC}"/>
                </a:ext>
              </a:extLst>
            </p:cNvPr>
            <p:cNvSpPr/>
            <p:nvPr/>
          </p:nvSpPr>
          <p:spPr>
            <a:xfrm>
              <a:off x="20361604" y="7671788"/>
              <a:ext cx="897285" cy="21559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21" h="174">
                  <a:moveTo>
                    <a:pt x="32" y="0"/>
                  </a:moveTo>
                  <a:lnTo>
                    <a:pt x="701" y="90"/>
                  </a:lnTo>
                  <a:cubicBezTo>
                    <a:pt x="714" y="91"/>
                    <a:pt x="723" y="104"/>
                    <a:pt x="721" y="117"/>
                  </a:cubicBezTo>
                  <a:lnTo>
                    <a:pt x="713" y="155"/>
                  </a:lnTo>
                  <a:cubicBezTo>
                    <a:pt x="711" y="167"/>
                    <a:pt x="700" y="175"/>
                    <a:pt x="687" y="174"/>
                  </a:cubicBezTo>
                  <a:lnTo>
                    <a:pt x="21" y="91"/>
                  </a:lnTo>
                  <a:cubicBezTo>
                    <a:pt x="8" y="90"/>
                    <a:pt x="-1" y="79"/>
                    <a:pt x="0" y="66"/>
                  </a:cubicBezTo>
                  <a:lnTo>
                    <a:pt x="5" y="20"/>
                  </a:lnTo>
                  <a:cubicBezTo>
                    <a:pt x="7" y="7"/>
                    <a:pt x="19" y="-2"/>
                    <a:pt x="32" y="0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68" name="Freeform: Shape 567">
              <a:extLst>
                <a:ext uri="{FF2B5EF4-FFF2-40B4-BE49-F238E27FC236}">
                  <a16:creationId xmlns:a16="http://schemas.microsoft.com/office/drawing/2014/main" id="{45B73628-67F2-4BF1-ABEB-004B70702D8E}"/>
                </a:ext>
              </a:extLst>
            </p:cNvPr>
            <p:cNvSpPr/>
            <p:nvPr/>
          </p:nvSpPr>
          <p:spPr>
            <a:xfrm>
              <a:off x="20361604" y="7671788"/>
              <a:ext cx="897285" cy="21559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21" h="174">
                  <a:moveTo>
                    <a:pt x="32" y="0"/>
                  </a:moveTo>
                  <a:lnTo>
                    <a:pt x="701" y="90"/>
                  </a:lnTo>
                  <a:cubicBezTo>
                    <a:pt x="714" y="91"/>
                    <a:pt x="723" y="104"/>
                    <a:pt x="721" y="117"/>
                  </a:cubicBezTo>
                  <a:lnTo>
                    <a:pt x="713" y="155"/>
                  </a:lnTo>
                  <a:cubicBezTo>
                    <a:pt x="711" y="167"/>
                    <a:pt x="700" y="175"/>
                    <a:pt x="687" y="174"/>
                  </a:cubicBezTo>
                  <a:lnTo>
                    <a:pt x="21" y="91"/>
                  </a:lnTo>
                  <a:cubicBezTo>
                    <a:pt x="8" y="90"/>
                    <a:pt x="-1" y="79"/>
                    <a:pt x="0" y="66"/>
                  </a:cubicBezTo>
                  <a:lnTo>
                    <a:pt x="5" y="20"/>
                  </a:lnTo>
                  <a:cubicBezTo>
                    <a:pt x="7" y="7"/>
                    <a:pt x="19" y="-2"/>
                    <a:pt x="32" y="0"/>
                  </a:cubicBezTo>
                  <a:close/>
                </a:path>
              </a:pathLst>
            </a:custGeom>
            <a:solidFill>
              <a:schemeClr val="accent3">
                <a:alpha val="6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69" name="Freeform: Shape 568">
              <a:extLst>
                <a:ext uri="{FF2B5EF4-FFF2-40B4-BE49-F238E27FC236}">
                  <a16:creationId xmlns:a16="http://schemas.microsoft.com/office/drawing/2014/main" id="{FE846A95-17A0-46E2-BF5C-E4903E586A93}"/>
                </a:ext>
              </a:extLst>
            </p:cNvPr>
            <p:cNvSpPr/>
            <p:nvPr/>
          </p:nvSpPr>
          <p:spPr>
            <a:xfrm>
              <a:off x="20349142" y="7658079"/>
              <a:ext cx="923456" cy="24176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42" h="195">
                  <a:moveTo>
                    <a:pt x="39" y="21"/>
                  </a:moveTo>
                  <a:cubicBezTo>
                    <a:pt x="36" y="21"/>
                    <a:pt x="33" y="22"/>
                    <a:pt x="31" y="23"/>
                  </a:cubicBezTo>
                  <a:cubicBezTo>
                    <a:pt x="28" y="25"/>
                    <a:pt x="26" y="28"/>
                    <a:pt x="26" y="32"/>
                  </a:cubicBezTo>
                  <a:lnTo>
                    <a:pt x="21" y="78"/>
                  </a:lnTo>
                  <a:cubicBezTo>
                    <a:pt x="20" y="85"/>
                    <a:pt x="25" y="91"/>
                    <a:pt x="32" y="92"/>
                  </a:cubicBezTo>
                  <a:lnTo>
                    <a:pt x="698" y="174"/>
                  </a:lnTo>
                  <a:cubicBezTo>
                    <a:pt x="705" y="175"/>
                    <a:pt x="711" y="171"/>
                    <a:pt x="713" y="164"/>
                  </a:cubicBezTo>
                  <a:lnTo>
                    <a:pt x="721" y="126"/>
                  </a:lnTo>
                  <a:cubicBezTo>
                    <a:pt x="722" y="122"/>
                    <a:pt x="721" y="119"/>
                    <a:pt x="719" y="116"/>
                  </a:cubicBezTo>
                  <a:cubicBezTo>
                    <a:pt x="716" y="113"/>
                    <a:pt x="713" y="111"/>
                    <a:pt x="710" y="111"/>
                  </a:cubicBezTo>
                  <a:lnTo>
                    <a:pt x="41" y="21"/>
                  </a:lnTo>
                  <a:cubicBezTo>
                    <a:pt x="40" y="21"/>
                    <a:pt x="39" y="21"/>
                    <a:pt x="39" y="21"/>
                  </a:cubicBezTo>
                  <a:close/>
                  <a:moveTo>
                    <a:pt x="700" y="195"/>
                  </a:moveTo>
                  <a:cubicBezTo>
                    <a:pt x="698" y="195"/>
                    <a:pt x="697" y="195"/>
                    <a:pt x="696" y="195"/>
                  </a:cubicBezTo>
                  <a:lnTo>
                    <a:pt x="30" y="113"/>
                  </a:lnTo>
                  <a:cubicBezTo>
                    <a:pt x="11" y="110"/>
                    <a:pt x="-2" y="94"/>
                    <a:pt x="0" y="75"/>
                  </a:cubicBezTo>
                  <a:lnTo>
                    <a:pt x="6" y="29"/>
                  </a:lnTo>
                  <a:cubicBezTo>
                    <a:pt x="6" y="21"/>
                    <a:pt x="11" y="12"/>
                    <a:pt x="19" y="7"/>
                  </a:cubicBezTo>
                  <a:cubicBezTo>
                    <a:pt x="25" y="1"/>
                    <a:pt x="34" y="-1"/>
                    <a:pt x="44" y="0"/>
                  </a:cubicBezTo>
                  <a:lnTo>
                    <a:pt x="713" y="90"/>
                  </a:lnTo>
                  <a:cubicBezTo>
                    <a:pt x="722" y="91"/>
                    <a:pt x="730" y="97"/>
                    <a:pt x="735" y="104"/>
                  </a:cubicBezTo>
                  <a:cubicBezTo>
                    <a:pt x="741" y="112"/>
                    <a:pt x="743" y="121"/>
                    <a:pt x="741" y="131"/>
                  </a:cubicBezTo>
                  <a:lnTo>
                    <a:pt x="733" y="168"/>
                  </a:lnTo>
                  <a:cubicBezTo>
                    <a:pt x="730" y="184"/>
                    <a:pt x="716" y="195"/>
                    <a:pt x="700" y="195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70" name="Freeform: Shape 569">
              <a:extLst>
                <a:ext uri="{FF2B5EF4-FFF2-40B4-BE49-F238E27FC236}">
                  <a16:creationId xmlns:a16="http://schemas.microsoft.com/office/drawing/2014/main" id="{261F2B70-3E04-42CB-B975-9A144B19779A}"/>
                </a:ext>
              </a:extLst>
            </p:cNvPr>
            <p:cNvSpPr/>
            <p:nvPr/>
          </p:nvSpPr>
          <p:spPr>
            <a:xfrm>
              <a:off x="20468777" y="7411326"/>
              <a:ext cx="340221" cy="26793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4" h="216">
                  <a:moveTo>
                    <a:pt x="268" y="216"/>
                  </a:moveTo>
                  <a:cubicBezTo>
                    <a:pt x="268" y="216"/>
                    <a:pt x="-34" y="199"/>
                    <a:pt x="3" y="92"/>
                  </a:cubicBezTo>
                  <a:cubicBezTo>
                    <a:pt x="56" y="-61"/>
                    <a:pt x="124" y="-22"/>
                    <a:pt x="274" y="195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71" name="Freeform: Shape 570">
              <a:extLst>
                <a:ext uri="{FF2B5EF4-FFF2-40B4-BE49-F238E27FC236}">
                  <a16:creationId xmlns:a16="http://schemas.microsoft.com/office/drawing/2014/main" id="{DAA57241-577D-41B2-B892-290123ED2458}"/>
                </a:ext>
              </a:extLst>
            </p:cNvPr>
            <p:cNvSpPr/>
            <p:nvPr/>
          </p:nvSpPr>
          <p:spPr>
            <a:xfrm>
              <a:off x="20458810" y="7401356"/>
              <a:ext cx="360160" cy="2891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0" h="233">
                  <a:moveTo>
                    <a:pt x="88" y="15"/>
                  </a:moveTo>
                  <a:cubicBezTo>
                    <a:pt x="86" y="15"/>
                    <a:pt x="84" y="15"/>
                    <a:pt x="82" y="15"/>
                  </a:cubicBezTo>
                  <a:cubicBezTo>
                    <a:pt x="58" y="19"/>
                    <a:pt x="37" y="47"/>
                    <a:pt x="18" y="103"/>
                  </a:cubicBezTo>
                  <a:cubicBezTo>
                    <a:pt x="14" y="116"/>
                    <a:pt x="15" y="129"/>
                    <a:pt x="22" y="140"/>
                  </a:cubicBezTo>
                  <a:cubicBezTo>
                    <a:pt x="61" y="198"/>
                    <a:pt x="235" y="214"/>
                    <a:pt x="270" y="217"/>
                  </a:cubicBezTo>
                  <a:lnTo>
                    <a:pt x="273" y="204"/>
                  </a:lnTo>
                  <a:cubicBezTo>
                    <a:pt x="183" y="72"/>
                    <a:pt x="126" y="15"/>
                    <a:pt x="88" y="15"/>
                  </a:cubicBezTo>
                  <a:close/>
                  <a:moveTo>
                    <a:pt x="282" y="233"/>
                  </a:moveTo>
                  <a:lnTo>
                    <a:pt x="276" y="233"/>
                  </a:lnTo>
                  <a:cubicBezTo>
                    <a:pt x="266" y="232"/>
                    <a:pt x="57" y="219"/>
                    <a:pt x="9" y="149"/>
                  </a:cubicBezTo>
                  <a:cubicBezTo>
                    <a:pt x="-1" y="133"/>
                    <a:pt x="-3" y="116"/>
                    <a:pt x="3" y="98"/>
                  </a:cubicBezTo>
                  <a:cubicBezTo>
                    <a:pt x="25" y="36"/>
                    <a:pt x="50" y="4"/>
                    <a:pt x="80" y="0"/>
                  </a:cubicBezTo>
                  <a:cubicBezTo>
                    <a:pt x="127" y="-6"/>
                    <a:pt x="185" y="50"/>
                    <a:pt x="288" y="198"/>
                  </a:cubicBezTo>
                  <a:lnTo>
                    <a:pt x="290" y="201"/>
                  </a:ln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72" name="Freeform: Shape 571">
              <a:extLst>
                <a:ext uri="{FF2B5EF4-FFF2-40B4-BE49-F238E27FC236}">
                  <a16:creationId xmlns:a16="http://schemas.microsoft.com/office/drawing/2014/main" id="{70F4BE6A-8A66-4589-95BC-817554139B9B}"/>
                </a:ext>
              </a:extLst>
            </p:cNvPr>
            <p:cNvSpPr/>
            <p:nvPr/>
          </p:nvSpPr>
          <p:spPr>
            <a:xfrm>
              <a:off x="20468777" y="7518502"/>
              <a:ext cx="322773" cy="16076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60" h="130">
                  <a:moveTo>
                    <a:pt x="260" y="130"/>
                  </a:moveTo>
                  <a:cubicBezTo>
                    <a:pt x="223" y="106"/>
                    <a:pt x="88" y="18"/>
                    <a:pt x="40" y="2"/>
                  </a:cubicBezTo>
                  <a:cubicBezTo>
                    <a:pt x="22" y="-3"/>
                    <a:pt x="11" y="0"/>
                    <a:pt x="3" y="8"/>
                  </a:cubicBezTo>
                  <a:cubicBezTo>
                    <a:pt x="-29" y="103"/>
                    <a:pt x="213" y="126"/>
                    <a:pt x="260" y="130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73" name="Freeform: Shape 572">
              <a:extLst>
                <a:ext uri="{FF2B5EF4-FFF2-40B4-BE49-F238E27FC236}">
                  <a16:creationId xmlns:a16="http://schemas.microsoft.com/office/drawing/2014/main" id="{5E88A455-E40F-410E-BCA8-CFC1D956E628}"/>
                </a:ext>
              </a:extLst>
            </p:cNvPr>
            <p:cNvSpPr/>
            <p:nvPr/>
          </p:nvSpPr>
          <p:spPr>
            <a:xfrm>
              <a:off x="20846388" y="7451205"/>
              <a:ext cx="350190" cy="2442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2" h="197">
                  <a:moveTo>
                    <a:pt x="4" y="197"/>
                  </a:moveTo>
                  <a:cubicBezTo>
                    <a:pt x="4" y="197"/>
                    <a:pt x="306" y="211"/>
                    <a:pt x="281" y="101"/>
                  </a:cubicBezTo>
                  <a:cubicBezTo>
                    <a:pt x="243" y="-57"/>
                    <a:pt x="172" y="-26"/>
                    <a:pt x="0" y="174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74" name="Freeform: Shape 573">
              <a:extLst>
                <a:ext uri="{FF2B5EF4-FFF2-40B4-BE49-F238E27FC236}">
                  <a16:creationId xmlns:a16="http://schemas.microsoft.com/office/drawing/2014/main" id="{69A3B02B-E955-4FB6-AEB3-0AC542B169FB}"/>
                </a:ext>
              </a:extLst>
            </p:cNvPr>
            <p:cNvSpPr/>
            <p:nvPr/>
          </p:nvSpPr>
          <p:spPr>
            <a:xfrm>
              <a:off x="20837661" y="7441235"/>
              <a:ext cx="368884" cy="26420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7" h="213">
                  <a:moveTo>
                    <a:pt x="18" y="197"/>
                  </a:moveTo>
                  <a:cubicBezTo>
                    <a:pt x="53" y="198"/>
                    <a:pt x="228" y="200"/>
                    <a:pt x="272" y="147"/>
                  </a:cubicBezTo>
                  <a:cubicBezTo>
                    <a:pt x="280" y="137"/>
                    <a:pt x="283" y="124"/>
                    <a:pt x="280" y="110"/>
                  </a:cubicBezTo>
                  <a:cubicBezTo>
                    <a:pt x="266" y="53"/>
                    <a:pt x="248" y="23"/>
                    <a:pt x="225" y="17"/>
                  </a:cubicBezTo>
                  <a:cubicBezTo>
                    <a:pt x="187" y="8"/>
                    <a:pt x="124" y="58"/>
                    <a:pt x="15" y="184"/>
                  </a:cubicBezTo>
                  <a:close/>
                  <a:moveTo>
                    <a:pt x="43" y="213"/>
                  </a:moveTo>
                  <a:cubicBezTo>
                    <a:pt x="25" y="213"/>
                    <a:pt x="13" y="213"/>
                    <a:pt x="11" y="213"/>
                  </a:cubicBezTo>
                  <a:lnTo>
                    <a:pt x="5" y="213"/>
                  </a:lnTo>
                  <a:lnTo>
                    <a:pt x="0" y="180"/>
                  </a:lnTo>
                  <a:lnTo>
                    <a:pt x="1" y="177"/>
                  </a:lnTo>
                  <a:cubicBezTo>
                    <a:pt x="119" y="40"/>
                    <a:pt x="182" y="-10"/>
                    <a:pt x="229" y="2"/>
                  </a:cubicBezTo>
                  <a:cubicBezTo>
                    <a:pt x="259" y="9"/>
                    <a:pt x="280" y="42"/>
                    <a:pt x="295" y="107"/>
                  </a:cubicBezTo>
                  <a:cubicBezTo>
                    <a:pt x="299" y="126"/>
                    <a:pt x="295" y="143"/>
                    <a:pt x="283" y="157"/>
                  </a:cubicBezTo>
                  <a:cubicBezTo>
                    <a:pt x="242" y="207"/>
                    <a:pt x="106" y="213"/>
                    <a:pt x="43" y="213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75" name="Freeform: Shape 574">
              <a:extLst>
                <a:ext uri="{FF2B5EF4-FFF2-40B4-BE49-F238E27FC236}">
                  <a16:creationId xmlns:a16="http://schemas.microsoft.com/office/drawing/2014/main" id="{1C0BD53D-7E43-47C6-8936-E019B2BE863C}"/>
                </a:ext>
              </a:extLst>
            </p:cNvPr>
            <p:cNvSpPr/>
            <p:nvPr/>
          </p:nvSpPr>
          <p:spPr>
            <a:xfrm>
              <a:off x="20861342" y="7564612"/>
              <a:ext cx="335236" cy="13085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0" h="106">
                  <a:moveTo>
                    <a:pt x="0" y="106"/>
                  </a:moveTo>
                  <a:cubicBezTo>
                    <a:pt x="39" y="86"/>
                    <a:pt x="182" y="12"/>
                    <a:pt x="232" y="1"/>
                  </a:cubicBezTo>
                  <a:cubicBezTo>
                    <a:pt x="250" y="-2"/>
                    <a:pt x="261" y="3"/>
                    <a:pt x="269" y="11"/>
                  </a:cubicBezTo>
                  <a:cubicBezTo>
                    <a:pt x="290" y="109"/>
                    <a:pt x="47" y="107"/>
                    <a:pt x="0" y="106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76" name="Freeform: Shape 575">
              <a:extLst>
                <a:ext uri="{FF2B5EF4-FFF2-40B4-BE49-F238E27FC236}">
                  <a16:creationId xmlns:a16="http://schemas.microsoft.com/office/drawing/2014/main" id="{32BACB20-8C53-4CD1-9FF7-4DBD01781F8B}"/>
                </a:ext>
              </a:extLst>
            </p:cNvPr>
            <p:cNvSpPr/>
            <p:nvPr/>
          </p:nvSpPr>
          <p:spPr>
            <a:xfrm>
              <a:off x="20746689" y="7620692"/>
              <a:ext cx="145809" cy="10966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8" h="89">
                  <a:moveTo>
                    <a:pt x="79" y="88"/>
                  </a:moveTo>
                  <a:lnTo>
                    <a:pt x="25" y="80"/>
                  </a:lnTo>
                  <a:cubicBezTo>
                    <a:pt x="9" y="77"/>
                    <a:pt x="-2" y="61"/>
                    <a:pt x="0" y="46"/>
                  </a:cubicBezTo>
                  <a:lnTo>
                    <a:pt x="4" y="24"/>
                  </a:lnTo>
                  <a:cubicBezTo>
                    <a:pt x="6" y="8"/>
                    <a:pt x="22" y="-3"/>
                    <a:pt x="38" y="0"/>
                  </a:cubicBezTo>
                  <a:lnTo>
                    <a:pt x="92" y="8"/>
                  </a:lnTo>
                  <a:cubicBezTo>
                    <a:pt x="109" y="11"/>
                    <a:pt x="120" y="26"/>
                    <a:pt x="117" y="42"/>
                  </a:cubicBezTo>
                  <a:lnTo>
                    <a:pt x="114" y="64"/>
                  </a:lnTo>
                  <a:cubicBezTo>
                    <a:pt x="111" y="80"/>
                    <a:pt x="96" y="91"/>
                    <a:pt x="79" y="88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77" name="Freeform: Shape 576">
              <a:extLst>
                <a:ext uri="{FF2B5EF4-FFF2-40B4-BE49-F238E27FC236}">
                  <a16:creationId xmlns:a16="http://schemas.microsoft.com/office/drawing/2014/main" id="{DCB4FAEE-7BE6-4F18-A003-9E9B6FA7EB1D}"/>
                </a:ext>
              </a:extLst>
            </p:cNvPr>
            <p:cNvSpPr/>
            <p:nvPr/>
          </p:nvSpPr>
          <p:spPr>
            <a:xfrm>
              <a:off x="20737966" y="7611969"/>
              <a:ext cx="162010" cy="12836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1" h="104">
                  <a:moveTo>
                    <a:pt x="43" y="15"/>
                  </a:moveTo>
                  <a:cubicBezTo>
                    <a:pt x="31" y="15"/>
                    <a:pt x="20" y="25"/>
                    <a:pt x="18" y="37"/>
                  </a:cubicBezTo>
                  <a:lnTo>
                    <a:pt x="16" y="51"/>
                  </a:lnTo>
                  <a:cubicBezTo>
                    <a:pt x="15" y="58"/>
                    <a:pt x="17" y="65"/>
                    <a:pt x="20" y="70"/>
                  </a:cubicBezTo>
                  <a:cubicBezTo>
                    <a:pt x="24" y="76"/>
                    <a:pt x="30" y="79"/>
                    <a:pt x="37" y="80"/>
                  </a:cubicBezTo>
                  <a:lnTo>
                    <a:pt x="84" y="88"/>
                  </a:lnTo>
                  <a:cubicBezTo>
                    <a:pt x="91" y="89"/>
                    <a:pt x="97" y="88"/>
                    <a:pt x="103" y="83"/>
                  </a:cubicBezTo>
                  <a:cubicBezTo>
                    <a:pt x="109" y="79"/>
                    <a:pt x="113" y="74"/>
                    <a:pt x="113" y="67"/>
                  </a:cubicBezTo>
                  <a:lnTo>
                    <a:pt x="116" y="53"/>
                  </a:lnTo>
                  <a:cubicBezTo>
                    <a:pt x="117" y="46"/>
                    <a:pt x="115" y="39"/>
                    <a:pt x="111" y="34"/>
                  </a:cubicBezTo>
                  <a:cubicBezTo>
                    <a:pt x="107" y="28"/>
                    <a:pt x="101" y="25"/>
                    <a:pt x="94" y="24"/>
                  </a:cubicBezTo>
                  <a:lnTo>
                    <a:pt x="48" y="15"/>
                  </a:lnTo>
                  <a:cubicBezTo>
                    <a:pt x="46" y="15"/>
                    <a:pt x="45" y="15"/>
                    <a:pt x="43" y="15"/>
                  </a:cubicBezTo>
                  <a:close/>
                  <a:moveTo>
                    <a:pt x="88" y="104"/>
                  </a:moveTo>
                  <a:cubicBezTo>
                    <a:pt x="86" y="104"/>
                    <a:pt x="84" y="104"/>
                    <a:pt x="81" y="103"/>
                  </a:cubicBezTo>
                  <a:lnTo>
                    <a:pt x="34" y="96"/>
                  </a:lnTo>
                  <a:cubicBezTo>
                    <a:pt x="24" y="94"/>
                    <a:pt x="14" y="88"/>
                    <a:pt x="8" y="79"/>
                  </a:cubicBezTo>
                  <a:cubicBezTo>
                    <a:pt x="1" y="70"/>
                    <a:pt x="-1" y="60"/>
                    <a:pt x="1" y="49"/>
                  </a:cubicBezTo>
                  <a:lnTo>
                    <a:pt x="2" y="35"/>
                  </a:lnTo>
                  <a:cubicBezTo>
                    <a:pt x="6" y="13"/>
                    <a:pt x="28" y="-3"/>
                    <a:pt x="50" y="1"/>
                  </a:cubicBezTo>
                  <a:lnTo>
                    <a:pt x="97" y="8"/>
                  </a:lnTo>
                  <a:cubicBezTo>
                    <a:pt x="119" y="12"/>
                    <a:pt x="134" y="33"/>
                    <a:pt x="131" y="55"/>
                  </a:cubicBezTo>
                  <a:lnTo>
                    <a:pt x="128" y="69"/>
                  </a:lnTo>
                  <a:cubicBezTo>
                    <a:pt x="126" y="89"/>
                    <a:pt x="108" y="104"/>
                    <a:pt x="88" y="104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78" name="Freeform: Shape 577">
              <a:extLst>
                <a:ext uri="{FF2B5EF4-FFF2-40B4-BE49-F238E27FC236}">
                  <a16:creationId xmlns:a16="http://schemas.microsoft.com/office/drawing/2014/main" id="{0173EC97-9DE6-4496-80C1-73115F84AC41}"/>
                </a:ext>
              </a:extLst>
            </p:cNvPr>
            <p:cNvSpPr/>
            <p:nvPr/>
          </p:nvSpPr>
          <p:spPr>
            <a:xfrm>
              <a:off x="20460053" y="7720391"/>
              <a:ext cx="685426" cy="67296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51" h="541">
                  <a:moveTo>
                    <a:pt x="551" y="301"/>
                  </a:moveTo>
                  <a:lnTo>
                    <a:pt x="303" y="296"/>
                  </a:lnTo>
                  <a:lnTo>
                    <a:pt x="309" y="8"/>
                  </a:lnTo>
                  <a:lnTo>
                    <a:pt x="259" y="0"/>
                  </a:lnTo>
                  <a:lnTo>
                    <a:pt x="253" y="294"/>
                  </a:lnTo>
                  <a:lnTo>
                    <a:pt x="0" y="289"/>
                  </a:lnTo>
                  <a:lnTo>
                    <a:pt x="9" y="340"/>
                  </a:lnTo>
                  <a:lnTo>
                    <a:pt x="252" y="345"/>
                  </a:lnTo>
                  <a:lnTo>
                    <a:pt x="247" y="540"/>
                  </a:lnTo>
                  <a:lnTo>
                    <a:pt x="298" y="541"/>
                  </a:lnTo>
                  <a:lnTo>
                    <a:pt x="302" y="346"/>
                  </a:lnTo>
                  <a:lnTo>
                    <a:pt x="538" y="351"/>
                  </a:ln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79" name="Freeform: Shape 578">
              <a:extLst>
                <a:ext uri="{FF2B5EF4-FFF2-40B4-BE49-F238E27FC236}">
                  <a16:creationId xmlns:a16="http://schemas.microsoft.com/office/drawing/2014/main" id="{EC89F2F2-5D6E-4947-A7A3-68B29506B2CA}"/>
                </a:ext>
              </a:extLst>
            </p:cNvPr>
            <p:cNvSpPr/>
            <p:nvPr/>
          </p:nvSpPr>
          <p:spPr>
            <a:xfrm>
              <a:off x="20445102" y="7705436"/>
              <a:ext cx="715336" cy="70038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75" h="563">
                  <a:moveTo>
                    <a:pt x="269" y="542"/>
                  </a:moveTo>
                  <a:lnTo>
                    <a:pt x="300" y="543"/>
                  </a:lnTo>
                  <a:lnTo>
                    <a:pt x="304" y="348"/>
                  </a:lnTo>
                  <a:lnTo>
                    <a:pt x="543" y="353"/>
                  </a:lnTo>
                  <a:lnTo>
                    <a:pt x="550" y="323"/>
                  </a:lnTo>
                  <a:lnTo>
                    <a:pt x="305" y="317"/>
                  </a:lnTo>
                  <a:lnTo>
                    <a:pt x="311" y="28"/>
                  </a:lnTo>
                  <a:lnTo>
                    <a:pt x="281" y="23"/>
                  </a:lnTo>
                  <a:lnTo>
                    <a:pt x="274" y="317"/>
                  </a:lnTo>
                  <a:lnTo>
                    <a:pt x="23" y="311"/>
                  </a:lnTo>
                  <a:lnTo>
                    <a:pt x="29" y="342"/>
                  </a:lnTo>
                  <a:lnTo>
                    <a:pt x="274" y="347"/>
                  </a:lnTo>
                  <a:close/>
                  <a:moveTo>
                    <a:pt x="319" y="563"/>
                  </a:moveTo>
                  <a:lnTo>
                    <a:pt x="250" y="562"/>
                  </a:lnTo>
                  <a:lnTo>
                    <a:pt x="254" y="366"/>
                  </a:lnTo>
                  <a:lnTo>
                    <a:pt x="12" y="361"/>
                  </a:lnTo>
                  <a:lnTo>
                    <a:pt x="0" y="291"/>
                  </a:lnTo>
                  <a:lnTo>
                    <a:pt x="255" y="297"/>
                  </a:lnTo>
                  <a:lnTo>
                    <a:pt x="262" y="0"/>
                  </a:lnTo>
                  <a:lnTo>
                    <a:pt x="331" y="12"/>
                  </a:lnTo>
                  <a:lnTo>
                    <a:pt x="325" y="299"/>
                  </a:lnTo>
                  <a:lnTo>
                    <a:pt x="575" y="304"/>
                  </a:lnTo>
                  <a:lnTo>
                    <a:pt x="558" y="373"/>
                  </a:lnTo>
                  <a:lnTo>
                    <a:pt x="324" y="368"/>
                  </a:ln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80" name="Freeform: Shape 579">
              <a:extLst>
                <a:ext uri="{FF2B5EF4-FFF2-40B4-BE49-F238E27FC236}">
                  <a16:creationId xmlns:a16="http://schemas.microsoft.com/office/drawing/2014/main" id="{6ADD5007-77A7-4445-8BCD-4887A69311C1}"/>
                </a:ext>
              </a:extLst>
            </p:cNvPr>
            <p:cNvSpPr/>
            <p:nvPr/>
          </p:nvSpPr>
          <p:spPr>
            <a:xfrm>
              <a:off x="18691657" y="5514565"/>
              <a:ext cx="1652500" cy="5807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27" h="467">
                  <a:moveTo>
                    <a:pt x="1291" y="463"/>
                  </a:moveTo>
                  <a:cubicBezTo>
                    <a:pt x="1311" y="475"/>
                    <a:pt x="1333" y="455"/>
                    <a:pt x="1325" y="434"/>
                  </a:cubicBezTo>
                  <a:lnTo>
                    <a:pt x="1247" y="248"/>
                  </a:lnTo>
                  <a:cubicBezTo>
                    <a:pt x="1259" y="225"/>
                    <a:pt x="1265" y="199"/>
                    <a:pt x="1265" y="171"/>
                  </a:cubicBezTo>
                  <a:cubicBezTo>
                    <a:pt x="1265" y="77"/>
                    <a:pt x="1189" y="0"/>
                    <a:pt x="1095" y="0"/>
                  </a:cubicBezTo>
                  <a:lnTo>
                    <a:pt x="171" y="0"/>
                  </a:lnTo>
                  <a:cubicBezTo>
                    <a:pt x="77" y="0"/>
                    <a:pt x="0" y="77"/>
                    <a:pt x="0" y="171"/>
                  </a:cubicBezTo>
                  <a:cubicBezTo>
                    <a:pt x="0" y="266"/>
                    <a:pt x="77" y="342"/>
                    <a:pt x="171" y="342"/>
                  </a:cubicBezTo>
                  <a:lnTo>
                    <a:pt x="1083" y="342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81" name="Freeform: Shape 580">
              <a:extLst>
                <a:ext uri="{FF2B5EF4-FFF2-40B4-BE49-F238E27FC236}">
                  <a16:creationId xmlns:a16="http://schemas.microsoft.com/office/drawing/2014/main" id="{A426F9B2-B675-4DDB-B78F-637008E901C8}"/>
                </a:ext>
              </a:extLst>
            </p:cNvPr>
            <p:cNvSpPr/>
            <p:nvPr/>
          </p:nvSpPr>
          <p:spPr>
            <a:xfrm>
              <a:off x="18679195" y="5502102"/>
              <a:ext cx="1677425" cy="60566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47" h="487">
                  <a:moveTo>
                    <a:pt x="181" y="20"/>
                  </a:moveTo>
                  <a:cubicBezTo>
                    <a:pt x="92" y="20"/>
                    <a:pt x="21" y="92"/>
                    <a:pt x="21" y="181"/>
                  </a:cubicBezTo>
                  <a:cubicBezTo>
                    <a:pt x="21" y="270"/>
                    <a:pt x="92" y="342"/>
                    <a:pt x="181" y="342"/>
                  </a:cubicBezTo>
                  <a:lnTo>
                    <a:pt x="1096" y="342"/>
                  </a:lnTo>
                  <a:lnTo>
                    <a:pt x="1306" y="465"/>
                  </a:lnTo>
                  <a:cubicBezTo>
                    <a:pt x="1314" y="469"/>
                    <a:pt x="1320" y="465"/>
                    <a:pt x="1321" y="463"/>
                  </a:cubicBezTo>
                  <a:cubicBezTo>
                    <a:pt x="1323" y="461"/>
                    <a:pt x="1329" y="456"/>
                    <a:pt x="1325" y="448"/>
                  </a:cubicBezTo>
                  <a:lnTo>
                    <a:pt x="1245" y="258"/>
                  </a:lnTo>
                  <a:lnTo>
                    <a:pt x="1248" y="254"/>
                  </a:lnTo>
                  <a:cubicBezTo>
                    <a:pt x="1259" y="231"/>
                    <a:pt x="1265" y="207"/>
                    <a:pt x="1265" y="181"/>
                  </a:cubicBezTo>
                  <a:cubicBezTo>
                    <a:pt x="1265" y="92"/>
                    <a:pt x="1193" y="20"/>
                    <a:pt x="1105" y="20"/>
                  </a:cubicBezTo>
                  <a:close/>
                  <a:moveTo>
                    <a:pt x="1313" y="487"/>
                  </a:moveTo>
                  <a:cubicBezTo>
                    <a:pt x="1307" y="487"/>
                    <a:pt x="1301" y="485"/>
                    <a:pt x="1296" y="482"/>
                  </a:cubicBezTo>
                  <a:lnTo>
                    <a:pt x="1090" y="363"/>
                  </a:lnTo>
                  <a:lnTo>
                    <a:pt x="181" y="363"/>
                  </a:lnTo>
                  <a:cubicBezTo>
                    <a:pt x="81" y="363"/>
                    <a:pt x="0" y="281"/>
                    <a:pt x="0" y="181"/>
                  </a:cubicBezTo>
                  <a:cubicBezTo>
                    <a:pt x="0" y="81"/>
                    <a:pt x="81" y="0"/>
                    <a:pt x="181" y="0"/>
                  </a:cubicBezTo>
                  <a:lnTo>
                    <a:pt x="1105" y="0"/>
                  </a:lnTo>
                  <a:cubicBezTo>
                    <a:pt x="1204" y="0"/>
                    <a:pt x="1286" y="81"/>
                    <a:pt x="1286" y="181"/>
                  </a:cubicBezTo>
                  <a:cubicBezTo>
                    <a:pt x="1286" y="208"/>
                    <a:pt x="1280" y="234"/>
                    <a:pt x="1268" y="259"/>
                  </a:cubicBezTo>
                  <a:lnTo>
                    <a:pt x="1344" y="440"/>
                  </a:lnTo>
                  <a:cubicBezTo>
                    <a:pt x="1350" y="454"/>
                    <a:pt x="1346" y="469"/>
                    <a:pt x="1335" y="479"/>
                  </a:cubicBezTo>
                  <a:cubicBezTo>
                    <a:pt x="1329" y="484"/>
                    <a:pt x="1321" y="487"/>
                    <a:pt x="1313" y="487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82" name="Freeform: Shape 581">
              <a:extLst>
                <a:ext uri="{FF2B5EF4-FFF2-40B4-BE49-F238E27FC236}">
                  <a16:creationId xmlns:a16="http://schemas.microsoft.com/office/drawing/2014/main" id="{DF8AB0F1-11C7-40DA-9FAF-6328E51AE20D}"/>
                </a:ext>
              </a:extLst>
            </p:cNvPr>
            <p:cNvSpPr/>
            <p:nvPr/>
          </p:nvSpPr>
          <p:spPr>
            <a:xfrm>
              <a:off x="18915978" y="5642926"/>
              <a:ext cx="170733" cy="16824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8" h="136">
                  <a:moveTo>
                    <a:pt x="74" y="4"/>
                  </a:moveTo>
                  <a:lnTo>
                    <a:pt x="91" y="38"/>
                  </a:lnTo>
                  <a:cubicBezTo>
                    <a:pt x="91" y="40"/>
                    <a:pt x="93" y="42"/>
                    <a:pt x="95" y="42"/>
                  </a:cubicBezTo>
                  <a:lnTo>
                    <a:pt x="133" y="48"/>
                  </a:lnTo>
                  <a:cubicBezTo>
                    <a:pt x="138" y="48"/>
                    <a:pt x="140" y="54"/>
                    <a:pt x="136" y="58"/>
                  </a:cubicBezTo>
                  <a:lnTo>
                    <a:pt x="109" y="85"/>
                  </a:lnTo>
                  <a:cubicBezTo>
                    <a:pt x="107" y="86"/>
                    <a:pt x="107" y="88"/>
                    <a:pt x="107" y="90"/>
                  </a:cubicBezTo>
                  <a:lnTo>
                    <a:pt x="114" y="129"/>
                  </a:lnTo>
                  <a:cubicBezTo>
                    <a:pt x="115" y="134"/>
                    <a:pt x="109" y="138"/>
                    <a:pt x="106" y="135"/>
                  </a:cubicBezTo>
                  <a:lnTo>
                    <a:pt x="72" y="117"/>
                  </a:lnTo>
                  <a:cubicBezTo>
                    <a:pt x="70" y="116"/>
                    <a:pt x="68" y="116"/>
                    <a:pt x="67" y="117"/>
                  </a:cubicBezTo>
                  <a:lnTo>
                    <a:pt x="33" y="135"/>
                  </a:lnTo>
                  <a:cubicBezTo>
                    <a:pt x="28" y="138"/>
                    <a:pt x="24" y="134"/>
                    <a:pt x="24" y="129"/>
                  </a:cubicBezTo>
                  <a:lnTo>
                    <a:pt x="31" y="90"/>
                  </a:lnTo>
                  <a:cubicBezTo>
                    <a:pt x="31" y="88"/>
                    <a:pt x="30" y="86"/>
                    <a:pt x="29" y="85"/>
                  </a:cubicBezTo>
                  <a:lnTo>
                    <a:pt x="2" y="58"/>
                  </a:lnTo>
                  <a:cubicBezTo>
                    <a:pt x="-2" y="54"/>
                    <a:pt x="0" y="48"/>
                    <a:pt x="5" y="48"/>
                  </a:cubicBezTo>
                  <a:lnTo>
                    <a:pt x="43" y="42"/>
                  </a:lnTo>
                  <a:cubicBezTo>
                    <a:pt x="44" y="42"/>
                    <a:pt x="46" y="40"/>
                    <a:pt x="47" y="38"/>
                  </a:cubicBezTo>
                  <a:lnTo>
                    <a:pt x="64" y="4"/>
                  </a:lnTo>
                  <a:cubicBezTo>
                    <a:pt x="66" y="-1"/>
                    <a:pt x="72" y="-1"/>
                    <a:pt x="74" y="4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83" name="Freeform: Shape 582">
              <a:extLst>
                <a:ext uri="{FF2B5EF4-FFF2-40B4-BE49-F238E27FC236}">
                  <a16:creationId xmlns:a16="http://schemas.microsoft.com/office/drawing/2014/main" id="{89D40869-05F6-428B-BABB-4ED82CADC982}"/>
                </a:ext>
              </a:extLst>
            </p:cNvPr>
            <p:cNvSpPr/>
            <p:nvPr/>
          </p:nvSpPr>
          <p:spPr>
            <a:xfrm>
              <a:off x="18906008" y="5634203"/>
              <a:ext cx="190673" cy="1869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4" h="151">
                  <a:moveTo>
                    <a:pt x="77" y="115"/>
                  </a:moveTo>
                  <a:cubicBezTo>
                    <a:pt x="79" y="115"/>
                    <a:pt x="81" y="116"/>
                    <a:pt x="84" y="117"/>
                  </a:cubicBezTo>
                  <a:lnTo>
                    <a:pt x="114" y="134"/>
                  </a:lnTo>
                  <a:lnTo>
                    <a:pt x="108" y="98"/>
                  </a:lnTo>
                  <a:cubicBezTo>
                    <a:pt x="107" y="94"/>
                    <a:pt x="108" y="90"/>
                    <a:pt x="111" y="86"/>
                  </a:cubicBezTo>
                  <a:lnTo>
                    <a:pt x="136" y="61"/>
                  </a:lnTo>
                  <a:lnTo>
                    <a:pt x="102" y="56"/>
                  </a:lnTo>
                  <a:cubicBezTo>
                    <a:pt x="98" y="56"/>
                    <a:pt x="94" y="53"/>
                    <a:pt x="92" y="49"/>
                  </a:cubicBezTo>
                  <a:lnTo>
                    <a:pt x="77" y="17"/>
                  </a:lnTo>
                  <a:lnTo>
                    <a:pt x="62" y="49"/>
                  </a:lnTo>
                  <a:cubicBezTo>
                    <a:pt x="60" y="53"/>
                    <a:pt x="56" y="56"/>
                    <a:pt x="52" y="56"/>
                  </a:cubicBezTo>
                  <a:lnTo>
                    <a:pt x="18" y="61"/>
                  </a:lnTo>
                  <a:lnTo>
                    <a:pt x="43" y="86"/>
                  </a:lnTo>
                  <a:cubicBezTo>
                    <a:pt x="46" y="90"/>
                    <a:pt x="47" y="94"/>
                    <a:pt x="46" y="98"/>
                  </a:cubicBezTo>
                  <a:lnTo>
                    <a:pt x="41" y="134"/>
                  </a:lnTo>
                  <a:lnTo>
                    <a:pt x="71" y="117"/>
                  </a:lnTo>
                  <a:cubicBezTo>
                    <a:pt x="73" y="116"/>
                    <a:pt x="75" y="115"/>
                    <a:pt x="77" y="115"/>
                  </a:cubicBezTo>
                  <a:close/>
                  <a:moveTo>
                    <a:pt x="38" y="151"/>
                  </a:moveTo>
                  <a:cubicBezTo>
                    <a:pt x="35" y="151"/>
                    <a:pt x="32" y="149"/>
                    <a:pt x="30" y="148"/>
                  </a:cubicBezTo>
                  <a:cubicBezTo>
                    <a:pt x="26" y="145"/>
                    <a:pt x="24" y="140"/>
                    <a:pt x="25" y="135"/>
                  </a:cubicBezTo>
                  <a:lnTo>
                    <a:pt x="31" y="97"/>
                  </a:lnTo>
                  <a:lnTo>
                    <a:pt x="4" y="69"/>
                  </a:lnTo>
                  <a:cubicBezTo>
                    <a:pt x="1" y="66"/>
                    <a:pt x="-1" y="61"/>
                    <a:pt x="1" y="56"/>
                  </a:cubicBezTo>
                  <a:cubicBezTo>
                    <a:pt x="2" y="51"/>
                    <a:pt x="7" y="47"/>
                    <a:pt x="12" y="47"/>
                  </a:cubicBezTo>
                  <a:lnTo>
                    <a:pt x="49" y="41"/>
                  </a:lnTo>
                  <a:lnTo>
                    <a:pt x="65" y="7"/>
                  </a:lnTo>
                  <a:cubicBezTo>
                    <a:pt x="67" y="2"/>
                    <a:pt x="72" y="0"/>
                    <a:pt x="77" y="0"/>
                  </a:cubicBezTo>
                  <a:cubicBezTo>
                    <a:pt x="82" y="0"/>
                    <a:pt x="87" y="2"/>
                    <a:pt x="89" y="7"/>
                  </a:cubicBezTo>
                  <a:lnTo>
                    <a:pt x="106" y="41"/>
                  </a:lnTo>
                  <a:lnTo>
                    <a:pt x="142" y="47"/>
                  </a:lnTo>
                  <a:cubicBezTo>
                    <a:pt x="147" y="47"/>
                    <a:pt x="151" y="51"/>
                    <a:pt x="153" y="56"/>
                  </a:cubicBezTo>
                  <a:cubicBezTo>
                    <a:pt x="155" y="61"/>
                    <a:pt x="153" y="66"/>
                    <a:pt x="150" y="69"/>
                  </a:cubicBezTo>
                  <a:lnTo>
                    <a:pt x="123" y="97"/>
                  </a:lnTo>
                  <a:lnTo>
                    <a:pt x="129" y="135"/>
                  </a:lnTo>
                  <a:cubicBezTo>
                    <a:pt x="130" y="140"/>
                    <a:pt x="128" y="145"/>
                    <a:pt x="124" y="148"/>
                  </a:cubicBezTo>
                  <a:cubicBezTo>
                    <a:pt x="120" y="151"/>
                    <a:pt x="114" y="151"/>
                    <a:pt x="110" y="149"/>
                  </a:cubicBezTo>
                  <a:lnTo>
                    <a:pt x="77" y="131"/>
                  </a:lnTo>
                  <a:lnTo>
                    <a:pt x="45" y="149"/>
                  </a:lnTo>
                  <a:cubicBezTo>
                    <a:pt x="42" y="150"/>
                    <a:pt x="40" y="151"/>
                    <a:pt x="38" y="15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84" name="Freeform: Shape 583">
              <a:extLst>
                <a:ext uri="{FF2B5EF4-FFF2-40B4-BE49-F238E27FC236}">
                  <a16:creationId xmlns:a16="http://schemas.microsoft.com/office/drawing/2014/main" id="{FF402B9E-254F-403B-B27B-BEB5D5B04661}"/>
                </a:ext>
              </a:extLst>
            </p:cNvPr>
            <p:cNvSpPr/>
            <p:nvPr/>
          </p:nvSpPr>
          <p:spPr>
            <a:xfrm>
              <a:off x="19155254" y="5642926"/>
              <a:ext cx="170733" cy="16824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8" h="136">
                  <a:moveTo>
                    <a:pt x="74" y="4"/>
                  </a:moveTo>
                  <a:lnTo>
                    <a:pt x="91" y="38"/>
                  </a:lnTo>
                  <a:cubicBezTo>
                    <a:pt x="92" y="40"/>
                    <a:pt x="93" y="42"/>
                    <a:pt x="95" y="42"/>
                  </a:cubicBezTo>
                  <a:lnTo>
                    <a:pt x="133" y="48"/>
                  </a:lnTo>
                  <a:cubicBezTo>
                    <a:pt x="138" y="48"/>
                    <a:pt x="140" y="54"/>
                    <a:pt x="136" y="58"/>
                  </a:cubicBezTo>
                  <a:lnTo>
                    <a:pt x="109" y="85"/>
                  </a:lnTo>
                  <a:cubicBezTo>
                    <a:pt x="107" y="86"/>
                    <a:pt x="107" y="88"/>
                    <a:pt x="107" y="90"/>
                  </a:cubicBezTo>
                  <a:lnTo>
                    <a:pt x="114" y="129"/>
                  </a:lnTo>
                  <a:cubicBezTo>
                    <a:pt x="114" y="134"/>
                    <a:pt x="109" y="138"/>
                    <a:pt x="105" y="135"/>
                  </a:cubicBezTo>
                  <a:lnTo>
                    <a:pt x="71" y="117"/>
                  </a:lnTo>
                  <a:cubicBezTo>
                    <a:pt x="70" y="116"/>
                    <a:pt x="68" y="116"/>
                    <a:pt x="66" y="117"/>
                  </a:cubicBezTo>
                  <a:lnTo>
                    <a:pt x="33" y="135"/>
                  </a:lnTo>
                  <a:cubicBezTo>
                    <a:pt x="29" y="138"/>
                    <a:pt x="24" y="134"/>
                    <a:pt x="24" y="129"/>
                  </a:cubicBezTo>
                  <a:lnTo>
                    <a:pt x="31" y="90"/>
                  </a:lnTo>
                  <a:cubicBezTo>
                    <a:pt x="31" y="88"/>
                    <a:pt x="30" y="86"/>
                    <a:pt x="29" y="85"/>
                  </a:cubicBezTo>
                  <a:lnTo>
                    <a:pt x="2" y="58"/>
                  </a:lnTo>
                  <a:cubicBezTo>
                    <a:pt x="-2" y="54"/>
                    <a:pt x="0" y="48"/>
                    <a:pt x="5" y="48"/>
                  </a:cubicBezTo>
                  <a:lnTo>
                    <a:pt x="43" y="42"/>
                  </a:lnTo>
                  <a:cubicBezTo>
                    <a:pt x="44" y="42"/>
                    <a:pt x="46" y="40"/>
                    <a:pt x="47" y="38"/>
                  </a:cubicBezTo>
                  <a:lnTo>
                    <a:pt x="64" y="4"/>
                  </a:lnTo>
                  <a:cubicBezTo>
                    <a:pt x="66" y="-1"/>
                    <a:pt x="72" y="-1"/>
                    <a:pt x="74" y="4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85" name="Freeform: Shape 584">
              <a:extLst>
                <a:ext uri="{FF2B5EF4-FFF2-40B4-BE49-F238E27FC236}">
                  <a16:creationId xmlns:a16="http://schemas.microsoft.com/office/drawing/2014/main" id="{EE50EBEB-8C98-4587-9BFB-CE6C0F360785}"/>
                </a:ext>
              </a:extLst>
            </p:cNvPr>
            <p:cNvSpPr/>
            <p:nvPr/>
          </p:nvSpPr>
          <p:spPr>
            <a:xfrm>
              <a:off x="19145284" y="5634203"/>
              <a:ext cx="190673" cy="1869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4" h="151">
                  <a:moveTo>
                    <a:pt x="18" y="61"/>
                  </a:moveTo>
                  <a:lnTo>
                    <a:pt x="43" y="86"/>
                  </a:lnTo>
                  <a:cubicBezTo>
                    <a:pt x="46" y="90"/>
                    <a:pt x="47" y="94"/>
                    <a:pt x="46" y="98"/>
                  </a:cubicBezTo>
                  <a:lnTo>
                    <a:pt x="40" y="134"/>
                  </a:lnTo>
                  <a:lnTo>
                    <a:pt x="70" y="117"/>
                  </a:lnTo>
                  <a:cubicBezTo>
                    <a:pt x="74" y="114"/>
                    <a:pt x="79" y="114"/>
                    <a:pt x="83" y="117"/>
                  </a:cubicBezTo>
                  <a:lnTo>
                    <a:pt x="114" y="134"/>
                  </a:lnTo>
                  <a:lnTo>
                    <a:pt x="108" y="98"/>
                  </a:lnTo>
                  <a:cubicBezTo>
                    <a:pt x="107" y="94"/>
                    <a:pt x="108" y="90"/>
                    <a:pt x="111" y="86"/>
                  </a:cubicBezTo>
                  <a:lnTo>
                    <a:pt x="136" y="61"/>
                  </a:lnTo>
                  <a:lnTo>
                    <a:pt x="102" y="56"/>
                  </a:lnTo>
                  <a:cubicBezTo>
                    <a:pt x="98" y="56"/>
                    <a:pt x="94" y="53"/>
                    <a:pt x="92" y="49"/>
                  </a:cubicBezTo>
                  <a:lnTo>
                    <a:pt x="77" y="17"/>
                  </a:lnTo>
                  <a:lnTo>
                    <a:pt x="62" y="49"/>
                  </a:lnTo>
                  <a:cubicBezTo>
                    <a:pt x="60" y="53"/>
                    <a:pt x="56" y="56"/>
                    <a:pt x="52" y="56"/>
                  </a:cubicBezTo>
                  <a:close/>
                  <a:moveTo>
                    <a:pt x="116" y="151"/>
                  </a:moveTo>
                  <a:cubicBezTo>
                    <a:pt x="114" y="151"/>
                    <a:pt x="112" y="150"/>
                    <a:pt x="109" y="149"/>
                  </a:cubicBezTo>
                  <a:lnTo>
                    <a:pt x="77" y="131"/>
                  </a:lnTo>
                  <a:lnTo>
                    <a:pt x="45" y="149"/>
                  </a:lnTo>
                  <a:cubicBezTo>
                    <a:pt x="40" y="151"/>
                    <a:pt x="34" y="151"/>
                    <a:pt x="30" y="148"/>
                  </a:cubicBezTo>
                  <a:cubicBezTo>
                    <a:pt x="26" y="145"/>
                    <a:pt x="24" y="140"/>
                    <a:pt x="24" y="135"/>
                  </a:cubicBezTo>
                  <a:lnTo>
                    <a:pt x="31" y="97"/>
                  </a:lnTo>
                  <a:lnTo>
                    <a:pt x="4" y="69"/>
                  </a:lnTo>
                  <a:cubicBezTo>
                    <a:pt x="0" y="66"/>
                    <a:pt x="-1" y="61"/>
                    <a:pt x="0" y="56"/>
                  </a:cubicBezTo>
                  <a:cubicBezTo>
                    <a:pt x="2" y="51"/>
                    <a:pt x="7" y="47"/>
                    <a:pt x="11" y="47"/>
                  </a:cubicBezTo>
                  <a:lnTo>
                    <a:pt x="48" y="41"/>
                  </a:lnTo>
                  <a:lnTo>
                    <a:pt x="65" y="7"/>
                  </a:lnTo>
                  <a:cubicBezTo>
                    <a:pt x="67" y="2"/>
                    <a:pt x="72" y="0"/>
                    <a:pt x="77" y="0"/>
                  </a:cubicBezTo>
                  <a:cubicBezTo>
                    <a:pt x="83" y="0"/>
                    <a:pt x="87" y="2"/>
                    <a:pt x="89" y="7"/>
                  </a:cubicBezTo>
                  <a:lnTo>
                    <a:pt x="106" y="41"/>
                  </a:lnTo>
                  <a:lnTo>
                    <a:pt x="142" y="47"/>
                  </a:lnTo>
                  <a:cubicBezTo>
                    <a:pt x="147" y="47"/>
                    <a:pt x="152" y="51"/>
                    <a:pt x="153" y="56"/>
                  </a:cubicBezTo>
                  <a:cubicBezTo>
                    <a:pt x="155" y="61"/>
                    <a:pt x="153" y="66"/>
                    <a:pt x="150" y="69"/>
                  </a:cubicBezTo>
                  <a:lnTo>
                    <a:pt x="123" y="97"/>
                  </a:lnTo>
                  <a:lnTo>
                    <a:pt x="130" y="135"/>
                  </a:lnTo>
                  <a:cubicBezTo>
                    <a:pt x="130" y="140"/>
                    <a:pt x="128" y="145"/>
                    <a:pt x="124" y="148"/>
                  </a:cubicBezTo>
                  <a:cubicBezTo>
                    <a:pt x="122" y="149"/>
                    <a:pt x="119" y="151"/>
                    <a:pt x="116" y="15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86" name="Freeform: Shape 585">
              <a:extLst>
                <a:ext uri="{FF2B5EF4-FFF2-40B4-BE49-F238E27FC236}">
                  <a16:creationId xmlns:a16="http://schemas.microsoft.com/office/drawing/2014/main" id="{8588A107-8B1E-4919-A06A-B8E6D92F1AD5}"/>
                </a:ext>
              </a:extLst>
            </p:cNvPr>
            <p:cNvSpPr/>
            <p:nvPr/>
          </p:nvSpPr>
          <p:spPr>
            <a:xfrm>
              <a:off x="19394530" y="5642926"/>
              <a:ext cx="170733" cy="16824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8" h="136">
                  <a:moveTo>
                    <a:pt x="74" y="4"/>
                  </a:moveTo>
                  <a:lnTo>
                    <a:pt x="91" y="38"/>
                  </a:lnTo>
                  <a:cubicBezTo>
                    <a:pt x="92" y="40"/>
                    <a:pt x="93" y="42"/>
                    <a:pt x="95" y="42"/>
                  </a:cubicBezTo>
                  <a:lnTo>
                    <a:pt x="133" y="48"/>
                  </a:lnTo>
                  <a:cubicBezTo>
                    <a:pt x="137" y="48"/>
                    <a:pt x="139" y="54"/>
                    <a:pt x="136" y="58"/>
                  </a:cubicBezTo>
                  <a:lnTo>
                    <a:pt x="109" y="85"/>
                  </a:lnTo>
                  <a:cubicBezTo>
                    <a:pt x="108" y="86"/>
                    <a:pt x="107" y="88"/>
                    <a:pt x="107" y="90"/>
                  </a:cubicBezTo>
                  <a:lnTo>
                    <a:pt x="114" y="129"/>
                  </a:lnTo>
                  <a:cubicBezTo>
                    <a:pt x="114" y="134"/>
                    <a:pt x="109" y="138"/>
                    <a:pt x="105" y="135"/>
                  </a:cubicBezTo>
                  <a:lnTo>
                    <a:pt x="71" y="117"/>
                  </a:lnTo>
                  <a:cubicBezTo>
                    <a:pt x="69" y="116"/>
                    <a:pt x="68" y="116"/>
                    <a:pt x="66" y="117"/>
                  </a:cubicBezTo>
                  <a:lnTo>
                    <a:pt x="32" y="135"/>
                  </a:lnTo>
                  <a:cubicBezTo>
                    <a:pt x="29" y="138"/>
                    <a:pt x="23" y="134"/>
                    <a:pt x="24" y="129"/>
                  </a:cubicBezTo>
                  <a:lnTo>
                    <a:pt x="30" y="90"/>
                  </a:lnTo>
                  <a:cubicBezTo>
                    <a:pt x="31" y="88"/>
                    <a:pt x="30" y="86"/>
                    <a:pt x="29" y="85"/>
                  </a:cubicBezTo>
                  <a:lnTo>
                    <a:pt x="1" y="58"/>
                  </a:lnTo>
                  <a:cubicBezTo>
                    <a:pt x="-2" y="54"/>
                    <a:pt x="0" y="48"/>
                    <a:pt x="5" y="48"/>
                  </a:cubicBezTo>
                  <a:lnTo>
                    <a:pt x="43" y="42"/>
                  </a:lnTo>
                  <a:cubicBezTo>
                    <a:pt x="45" y="42"/>
                    <a:pt x="46" y="40"/>
                    <a:pt x="47" y="38"/>
                  </a:cubicBezTo>
                  <a:lnTo>
                    <a:pt x="63" y="4"/>
                  </a:lnTo>
                  <a:cubicBezTo>
                    <a:pt x="66" y="-1"/>
                    <a:pt x="72" y="-1"/>
                    <a:pt x="74" y="4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87" name="Freeform: Shape 586">
              <a:extLst>
                <a:ext uri="{FF2B5EF4-FFF2-40B4-BE49-F238E27FC236}">
                  <a16:creationId xmlns:a16="http://schemas.microsoft.com/office/drawing/2014/main" id="{39703273-3ACB-4271-ABEE-CB97D8455653}"/>
                </a:ext>
              </a:extLst>
            </p:cNvPr>
            <p:cNvSpPr/>
            <p:nvPr/>
          </p:nvSpPr>
          <p:spPr>
            <a:xfrm>
              <a:off x="19384561" y="5634203"/>
              <a:ext cx="190673" cy="1869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4" h="151">
                  <a:moveTo>
                    <a:pt x="123" y="96"/>
                  </a:moveTo>
                  <a:close/>
                  <a:moveTo>
                    <a:pt x="31" y="96"/>
                  </a:moveTo>
                  <a:close/>
                  <a:moveTo>
                    <a:pt x="77" y="115"/>
                  </a:moveTo>
                  <a:cubicBezTo>
                    <a:pt x="79" y="115"/>
                    <a:pt x="81" y="116"/>
                    <a:pt x="83" y="117"/>
                  </a:cubicBezTo>
                  <a:lnTo>
                    <a:pt x="113" y="134"/>
                  </a:lnTo>
                  <a:lnTo>
                    <a:pt x="108" y="98"/>
                  </a:lnTo>
                  <a:cubicBezTo>
                    <a:pt x="107" y="94"/>
                    <a:pt x="108" y="90"/>
                    <a:pt x="111" y="86"/>
                  </a:cubicBezTo>
                  <a:lnTo>
                    <a:pt x="136" y="61"/>
                  </a:lnTo>
                  <a:lnTo>
                    <a:pt x="102" y="56"/>
                  </a:lnTo>
                  <a:cubicBezTo>
                    <a:pt x="98" y="56"/>
                    <a:pt x="94" y="53"/>
                    <a:pt x="92" y="49"/>
                  </a:cubicBezTo>
                  <a:lnTo>
                    <a:pt x="77" y="17"/>
                  </a:lnTo>
                  <a:lnTo>
                    <a:pt x="62" y="49"/>
                  </a:lnTo>
                  <a:cubicBezTo>
                    <a:pt x="60" y="53"/>
                    <a:pt x="56" y="56"/>
                    <a:pt x="52" y="56"/>
                  </a:cubicBezTo>
                  <a:lnTo>
                    <a:pt x="18" y="61"/>
                  </a:lnTo>
                  <a:lnTo>
                    <a:pt x="43" y="86"/>
                  </a:lnTo>
                  <a:cubicBezTo>
                    <a:pt x="46" y="90"/>
                    <a:pt x="47" y="94"/>
                    <a:pt x="47" y="98"/>
                  </a:cubicBezTo>
                  <a:lnTo>
                    <a:pt x="40" y="134"/>
                  </a:lnTo>
                  <a:lnTo>
                    <a:pt x="70" y="117"/>
                  </a:lnTo>
                  <a:cubicBezTo>
                    <a:pt x="73" y="116"/>
                    <a:pt x="75" y="115"/>
                    <a:pt x="77" y="115"/>
                  </a:cubicBezTo>
                  <a:close/>
                  <a:moveTo>
                    <a:pt x="38" y="151"/>
                  </a:moveTo>
                  <a:cubicBezTo>
                    <a:pt x="35" y="151"/>
                    <a:pt x="32" y="149"/>
                    <a:pt x="30" y="148"/>
                  </a:cubicBezTo>
                  <a:cubicBezTo>
                    <a:pt x="26" y="145"/>
                    <a:pt x="24" y="140"/>
                    <a:pt x="24" y="135"/>
                  </a:cubicBezTo>
                  <a:lnTo>
                    <a:pt x="31" y="97"/>
                  </a:lnTo>
                  <a:lnTo>
                    <a:pt x="4" y="69"/>
                  </a:lnTo>
                  <a:cubicBezTo>
                    <a:pt x="1" y="66"/>
                    <a:pt x="-1" y="61"/>
                    <a:pt x="1" y="56"/>
                  </a:cubicBezTo>
                  <a:cubicBezTo>
                    <a:pt x="2" y="51"/>
                    <a:pt x="7" y="47"/>
                    <a:pt x="12" y="47"/>
                  </a:cubicBezTo>
                  <a:lnTo>
                    <a:pt x="48" y="41"/>
                  </a:lnTo>
                  <a:lnTo>
                    <a:pt x="65" y="7"/>
                  </a:lnTo>
                  <a:cubicBezTo>
                    <a:pt x="67" y="2"/>
                    <a:pt x="71" y="0"/>
                    <a:pt x="77" y="0"/>
                  </a:cubicBezTo>
                  <a:cubicBezTo>
                    <a:pt x="82" y="0"/>
                    <a:pt x="87" y="2"/>
                    <a:pt x="89" y="7"/>
                  </a:cubicBezTo>
                  <a:lnTo>
                    <a:pt x="105" y="41"/>
                  </a:lnTo>
                  <a:lnTo>
                    <a:pt x="142" y="47"/>
                  </a:lnTo>
                  <a:cubicBezTo>
                    <a:pt x="147" y="47"/>
                    <a:pt x="152" y="51"/>
                    <a:pt x="153" y="56"/>
                  </a:cubicBezTo>
                  <a:cubicBezTo>
                    <a:pt x="155" y="61"/>
                    <a:pt x="153" y="66"/>
                    <a:pt x="150" y="69"/>
                  </a:cubicBezTo>
                  <a:lnTo>
                    <a:pt x="123" y="97"/>
                  </a:lnTo>
                  <a:lnTo>
                    <a:pt x="129" y="135"/>
                  </a:lnTo>
                  <a:cubicBezTo>
                    <a:pt x="130" y="140"/>
                    <a:pt x="128" y="145"/>
                    <a:pt x="123" y="148"/>
                  </a:cubicBezTo>
                  <a:cubicBezTo>
                    <a:pt x="119" y="151"/>
                    <a:pt x="114" y="151"/>
                    <a:pt x="110" y="149"/>
                  </a:cubicBezTo>
                  <a:lnTo>
                    <a:pt x="77" y="131"/>
                  </a:lnTo>
                  <a:lnTo>
                    <a:pt x="44" y="149"/>
                  </a:lnTo>
                  <a:cubicBezTo>
                    <a:pt x="42" y="150"/>
                    <a:pt x="40" y="151"/>
                    <a:pt x="38" y="15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88" name="Freeform: Shape 587">
              <a:extLst>
                <a:ext uri="{FF2B5EF4-FFF2-40B4-BE49-F238E27FC236}">
                  <a16:creationId xmlns:a16="http://schemas.microsoft.com/office/drawing/2014/main" id="{F290F837-B8AB-4FF4-8E6D-12FEE5A98DA1}"/>
                </a:ext>
              </a:extLst>
            </p:cNvPr>
            <p:cNvSpPr/>
            <p:nvPr/>
          </p:nvSpPr>
          <p:spPr>
            <a:xfrm>
              <a:off x="19633806" y="5642926"/>
              <a:ext cx="170733" cy="16824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8" h="136">
                  <a:moveTo>
                    <a:pt x="74" y="4"/>
                  </a:moveTo>
                  <a:lnTo>
                    <a:pt x="91" y="38"/>
                  </a:lnTo>
                  <a:cubicBezTo>
                    <a:pt x="92" y="40"/>
                    <a:pt x="94" y="42"/>
                    <a:pt x="95" y="42"/>
                  </a:cubicBezTo>
                  <a:lnTo>
                    <a:pt x="133" y="48"/>
                  </a:lnTo>
                  <a:cubicBezTo>
                    <a:pt x="138" y="48"/>
                    <a:pt x="139" y="54"/>
                    <a:pt x="136" y="58"/>
                  </a:cubicBezTo>
                  <a:lnTo>
                    <a:pt x="109" y="85"/>
                  </a:lnTo>
                  <a:cubicBezTo>
                    <a:pt x="107" y="86"/>
                    <a:pt x="107" y="88"/>
                    <a:pt x="107" y="90"/>
                  </a:cubicBezTo>
                  <a:lnTo>
                    <a:pt x="114" y="129"/>
                  </a:lnTo>
                  <a:cubicBezTo>
                    <a:pt x="114" y="134"/>
                    <a:pt x="109" y="138"/>
                    <a:pt x="105" y="135"/>
                  </a:cubicBezTo>
                  <a:lnTo>
                    <a:pt x="71" y="117"/>
                  </a:lnTo>
                  <a:cubicBezTo>
                    <a:pt x="70" y="116"/>
                    <a:pt x="68" y="116"/>
                    <a:pt x="66" y="117"/>
                  </a:cubicBezTo>
                  <a:lnTo>
                    <a:pt x="32" y="135"/>
                  </a:lnTo>
                  <a:cubicBezTo>
                    <a:pt x="28" y="138"/>
                    <a:pt x="23" y="134"/>
                    <a:pt x="24" y="129"/>
                  </a:cubicBezTo>
                  <a:lnTo>
                    <a:pt x="31" y="90"/>
                  </a:lnTo>
                  <a:cubicBezTo>
                    <a:pt x="31" y="88"/>
                    <a:pt x="31" y="86"/>
                    <a:pt x="29" y="85"/>
                  </a:cubicBezTo>
                  <a:lnTo>
                    <a:pt x="1" y="58"/>
                  </a:lnTo>
                  <a:cubicBezTo>
                    <a:pt x="-2" y="54"/>
                    <a:pt x="0" y="48"/>
                    <a:pt x="5" y="48"/>
                  </a:cubicBezTo>
                  <a:lnTo>
                    <a:pt x="43" y="42"/>
                  </a:lnTo>
                  <a:cubicBezTo>
                    <a:pt x="44" y="42"/>
                    <a:pt x="46" y="40"/>
                    <a:pt x="47" y="38"/>
                  </a:cubicBezTo>
                  <a:lnTo>
                    <a:pt x="64" y="4"/>
                  </a:lnTo>
                  <a:cubicBezTo>
                    <a:pt x="66" y="-1"/>
                    <a:pt x="72" y="-1"/>
                    <a:pt x="74" y="4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89" name="Freeform: Shape 588">
              <a:extLst>
                <a:ext uri="{FF2B5EF4-FFF2-40B4-BE49-F238E27FC236}">
                  <a16:creationId xmlns:a16="http://schemas.microsoft.com/office/drawing/2014/main" id="{9B59E0EF-41C8-461D-A68E-52D3D026B07E}"/>
                </a:ext>
              </a:extLst>
            </p:cNvPr>
            <p:cNvSpPr/>
            <p:nvPr/>
          </p:nvSpPr>
          <p:spPr>
            <a:xfrm>
              <a:off x="19623837" y="5634203"/>
              <a:ext cx="190673" cy="1869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4" h="151">
                  <a:moveTo>
                    <a:pt x="18" y="61"/>
                  </a:moveTo>
                  <a:lnTo>
                    <a:pt x="42" y="86"/>
                  </a:lnTo>
                  <a:cubicBezTo>
                    <a:pt x="45" y="90"/>
                    <a:pt x="47" y="94"/>
                    <a:pt x="46" y="98"/>
                  </a:cubicBezTo>
                  <a:lnTo>
                    <a:pt x="40" y="134"/>
                  </a:lnTo>
                  <a:lnTo>
                    <a:pt x="70" y="117"/>
                  </a:lnTo>
                  <a:cubicBezTo>
                    <a:pt x="75" y="114"/>
                    <a:pt x="79" y="114"/>
                    <a:pt x="83" y="117"/>
                  </a:cubicBezTo>
                  <a:lnTo>
                    <a:pt x="113" y="134"/>
                  </a:lnTo>
                  <a:lnTo>
                    <a:pt x="108" y="98"/>
                  </a:lnTo>
                  <a:cubicBezTo>
                    <a:pt x="106" y="94"/>
                    <a:pt x="108" y="90"/>
                    <a:pt x="111" y="86"/>
                  </a:cubicBezTo>
                  <a:lnTo>
                    <a:pt x="136" y="61"/>
                  </a:lnTo>
                  <a:lnTo>
                    <a:pt x="102" y="56"/>
                  </a:lnTo>
                  <a:cubicBezTo>
                    <a:pt x="98" y="56"/>
                    <a:pt x="93" y="53"/>
                    <a:pt x="92" y="49"/>
                  </a:cubicBezTo>
                  <a:lnTo>
                    <a:pt x="77" y="17"/>
                  </a:lnTo>
                  <a:lnTo>
                    <a:pt x="62" y="49"/>
                  </a:lnTo>
                  <a:cubicBezTo>
                    <a:pt x="60" y="53"/>
                    <a:pt x="56" y="56"/>
                    <a:pt x="51" y="56"/>
                  </a:cubicBezTo>
                  <a:close/>
                  <a:moveTo>
                    <a:pt x="115" y="151"/>
                  </a:moveTo>
                  <a:cubicBezTo>
                    <a:pt x="114" y="151"/>
                    <a:pt x="111" y="150"/>
                    <a:pt x="109" y="149"/>
                  </a:cubicBezTo>
                  <a:lnTo>
                    <a:pt x="77" y="131"/>
                  </a:lnTo>
                  <a:lnTo>
                    <a:pt x="44" y="149"/>
                  </a:lnTo>
                  <a:cubicBezTo>
                    <a:pt x="40" y="151"/>
                    <a:pt x="34" y="151"/>
                    <a:pt x="30" y="148"/>
                  </a:cubicBezTo>
                  <a:cubicBezTo>
                    <a:pt x="26" y="145"/>
                    <a:pt x="24" y="140"/>
                    <a:pt x="24" y="135"/>
                  </a:cubicBezTo>
                  <a:lnTo>
                    <a:pt x="31" y="97"/>
                  </a:lnTo>
                  <a:lnTo>
                    <a:pt x="4" y="69"/>
                  </a:lnTo>
                  <a:cubicBezTo>
                    <a:pt x="0" y="66"/>
                    <a:pt x="-1" y="61"/>
                    <a:pt x="0" y="56"/>
                  </a:cubicBezTo>
                  <a:cubicBezTo>
                    <a:pt x="2" y="51"/>
                    <a:pt x="6" y="47"/>
                    <a:pt x="11" y="47"/>
                  </a:cubicBezTo>
                  <a:lnTo>
                    <a:pt x="48" y="41"/>
                  </a:lnTo>
                  <a:lnTo>
                    <a:pt x="65" y="7"/>
                  </a:lnTo>
                  <a:cubicBezTo>
                    <a:pt x="67" y="2"/>
                    <a:pt x="72" y="0"/>
                    <a:pt x="77" y="0"/>
                  </a:cubicBezTo>
                  <a:cubicBezTo>
                    <a:pt x="82" y="0"/>
                    <a:pt x="87" y="2"/>
                    <a:pt x="89" y="7"/>
                  </a:cubicBezTo>
                  <a:lnTo>
                    <a:pt x="105" y="41"/>
                  </a:lnTo>
                  <a:lnTo>
                    <a:pt x="142" y="47"/>
                  </a:lnTo>
                  <a:cubicBezTo>
                    <a:pt x="147" y="47"/>
                    <a:pt x="152" y="51"/>
                    <a:pt x="153" y="56"/>
                  </a:cubicBezTo>
                  <a:cubicBezTo>
                    <a:pt x="155" y="61"/>
                    <a:pt x="154" y="66"/>
                    <a:pt x="150" y="69"/>
                  </a:cubicBezTo>
                  <a:lnTo>
                    <a:pt x="123" y="97"/>
                  </a:lnTo>
                  <a:lnTo>
                    <a:pt x="129" y="135"/>
                  </a:lnTo>
                  <a:cubicBezTo>
                    <a:pt x="130" y="140"/>
                    <a:pt x="128" y="145"/>
                    <a:pt x="124" y="148"/>
                  </a:cubicBezTo>
                  <a:cubicBezTo>
                    <a:pt x="121" y="149"/>
                    <a:pt x="119" y="151"/>
                    <a:pt x="115" y="15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90" name="Freeform: Shape 589">
              <a:extLst>
                <a:ext uri="{FF2B5EF4-FFF2-40B4-BE49-F238E27FC236}">
                  <a16:creationId xmlns:a16="http://schemas.microsoft.com/office/drawing/2014/main" id="{CCAD6E2C-CEA6-45C4-865F-BBFB6D7739DA}"/>
                </a:ext>
              </a:extLst>
            </p:cNvPr>
            <p:cNvSpPr/>
            <p:nvPr/>
          </p:nvSpPr>
          <p:spPr>
            <a:xfrm>
              <a:off x="19873082" y="5642926"/>
              <a:ext cx="170733" cy="16824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8" h="136">
                  <a:moveTo>
                    <a:pt x="74" y="4"/>
                  </a:moveTo>
                  <a:lnTo>
                    <a:pt x="91" y="38"/>
                  </a:lnTo>
                  <a:cubicBezTo>
                    <a:pt x="92" y="40"/>
                    <a:pt x="93" y="42"/>
                    <a:pt x="95" y="42"/>
                  </a:cubicBezTo>
                  <a:lnTo>
                    <a:pt x="133" y="48"/>
                  </a:lnTo>
                  <a:cubicBezTo>
                    <a:pt x="138" y="48"/>
                    <a:pt x="139" y="54"/>
                    <a:pt x="136" y="58"/>
                  </a:cubicBezTo>
                  <a:lnTo>
                    <a:pt x="108" y="85"/>
                  </a:lnTo>
                  <a:cubicBezTo>
                    <a:pt x="107" y="86"/>
                    <a:pt x="106" y="88"/>
                    <a:pt x="107" y="90"/>
                  </a:cubicBezTo>
                  <a:lnTo>
                    <a:pt x="113" y="129"/>
                  </a:lnTo>
                  <a:cubicBezTo>
                    <a:pt x="114" y="134"/>
                    <a:pt x="109" y="138"/>
                    <a:pt x="105" y="135"/>
                  </a:cubicBezTo>
                  <a:lnTo>
                    <a:pt x="71" y="117"/>
                  </a:lnTo>
                  <a:cubicBezTo>
                    <a:pt x="70" y="116"/>
                    <a:pt x="68" y="116"/>
                    <a:pt x="66" y="117"/>
                  </a:cubicBezTo>
                  <a:lnTo>
                    <a:pt x="32" y="135"/>
                  </a:lnTo>
                  <a:cubicBezTo>
                    <a:pt x="28" y="138"/>
                    <a:pt x="23" y="134"/>
                    <a:pt x="24" y="129"/>
                  </a:cubicBezTo>
                  <a:lnTo>
                    <a:pt x="30" y="90"/>
                  </a:lnTo>
                  <a:cubicBezTo>
                    <a:pt x="30" y="88"/>
                    <a:pt x="30" y="86"/>
                    <a:pt x="29" y="85"/>
                  </a:cubicBezTo>
                  <a:lnTo>
                    <a:pt x="1" y="58"/>
                  </a:lnTo>
                  <a:cubicBezTo>
                    <a:pt x="-2" y="54"/>
                    <a:pt x="0" y="48"/>
                    <a:pt x="4" y="48"/>
                  </a:cubicBezTo>
                  <a:lnTo>
                    <a:pt x="42" y="42"/>
                  </a:lnTo>
                  <a:cubicBezTo>
                    <a:pt x="44" y="42"/>
                    <a:pt x="46" y="40"/>
                    <a:pt x="46" y="38"/>
                  </a:cubicBezTo>
                  <a:lnTo>
                    <a:pt x="64" y="4"/>
                  </a:lnTo>
                  <a:cubicBezTo>
                    <a:pt x="65" y="-1"/>
                    <a:pt x="71" y="-1"/>
                    <a:pt x="74" y="4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91" name="Freeform: Shape 590">
              <a:extLst>
                <a:ext uri="{FF2B5EF4-FFF2-40B4-BE49-F238E27FC236}">
                  <a16:creationId xmlns:a16="http://schemas.microsoft.com/office/drawing/2014/main" id="{8C66DDFD-4E84-4399-AC18-6A514E1807A6}"/>
                </a:ext>
              </a:extLst>
            </p:cNvPr>
            <p:cNvSpPr/>
            <p:nvPr/>
          </p:nvSpPr>
          <p:spPr>
            <a:xfrm>
              <a:off x="19863109" y="5634203"/>
              <a:ext cx="190673" cy="1869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4" h="151">
                  <a:moveTo>
                    <a:pt x="18" y="61"/>
                  </a:moveTo>
                  <a:lnTo>
                    <a:pt x="42" y="86"/>
                  </a:lnTo>
                  <a:cubicBezTo>
                    <a:pt x="45" y="90"/>
                    <a:pt x="47" y="94"/>
                    <a:pt x="46" y="98"/>
                  </a:cubicBezTo>
                  <a:lnTo>
                    <a:pt x="40" y="134"/>
                  </a:lnTo>
                  <a:lnTo>
                    <a:pt x="70" y="117"/>
                  </a:lnTo>
                  <a:cubicBezTo>
                    <a:pt x="74" y="114"/>
                    <a:pt x="79" y="114"/>
                    <a:pt x="83" y="117"/>
                  </a:cubicBezTo>
                  <a:lnTo>
                    <a:pt x="113" y="134"/>
                  </a:lnTo>
                  <a:lnTo>
                    <a:pt x="107" y="98"/>
                  </a:lnTo>
                  <a:cubicBezTo>
                    <a:pt x="106" y="94"/>
                    <a:pt x="108" y="90"/>
                    <a:pt x="111" y="86"/>
                  </a:cubicBezTo>
                  <a:lnTo>
                    <a:pt x="136" y="61"/>
                  </a:lnTo>
                  <a:lnTo>
                    <a:pt x="102" y="56"/>
                  </a:lnTo>
                  <a:cubicBezTo>
                    <a:pt x="97" y="56"/>
                    <a:pt x="94" y="53"/>
                    <a:pt x="92" y="49"/>
                  </a:cubicBezTo>
                  <a:lnTo>
                    <a:pt x="76" y="17"/>
                  </a:lnTo>
                  <a:lnTo>
                    <a:pt x="62" y="49"/>
                  </a:lnTo>
                  <a:cubicBezTo>
                    <a:pt x="60" y="53"/>
                    <a:pt x="56" y="56"/>
                    <a:pt x="51" y="56"/>
                  </a:cubicBezTo>
                  <a:close/>
                  <a:moveTo>
                    <a:pt x="116" y="151"/>
                  </a:moveTo>
                  <a:cubicBezTo>
                    <a:pt x="114" y="151"/>
                    <a:pt x="111" y="150"/>
                    <a:pt x="110" y="149"/>
                  </a:cubicBezTo>
                  <a:lnTo>
                    <a:pt x="76" y="131"/>
                  </a:lnTo>
                  <a:lnTo>
                    <a:pt x="44" y="149"/>
                  </a:lnTo>
                  <a:cubicBezTo>
                    <a:pt x="40" y="151"/>
                    <a:pt x="34" y="151"/>
                    <a:pt x="30" y="148"/>
                  </a:cubicBezTo>
                  <a:cubicBezTo>
                    <a:pt x="26" y="145"/>
                    <a:pt x="24" y="140"/>
                    <a:pt x="25" y="135"/>
                  </a:cubicBezTo>
                  <a:lnTo>
                    <a:pt x="31" y="97"/>
                  </a:lnTo>
                  <a:lnTo>
                    <a:pt x="4" y="69"/>
                  </a:lnTo>
                  <a:cubicBezTo>
                    <a:pt x="0" y="66"/>
                    <a:pt x="-1" y="61"/>
                    <a:pt x="1" y="56"/>
                  </a:cubicBezTo>
                  <a:cubicBezTo>
                    <a:pt x="2" y="51"/>
                    <a:pt x="6" y="47"/>
                    <a:pt x="11" y="47"/>
                  </a:cubicBezTo>
                  <a:lnTo>
                    <a:pt x="48" y="41"/>
                  </a:lnTo>
                  <a:lnTo>
                    <a:pt x="65" y="7"/>
                  </a:lnTo>
                  <a:cubicBezTo>
                    <a:pt x="67" y="2"/>
                    <a:pt x="72" y="0"/>
                    <a:pt x="76" y="0"/>
                  </a:cubicBezTo>
                  <a:cubicBezTo>
                    <a:pt x="82" y="0"/>
                    <a:pt x="87" y="2"/>
                    <a:pt x="89" y="7"/>
                  </a:cubicBezTo>
                  <a:lnTo>
                    <a:pt x="105" y="41"/>
                  </a:lnTo>
                  <a:lnTo>
                    <a:pt x="142" y="47"/>
                  </a:lnTo>
                  <a:cubicBezTo>
                    <a:pt x="147" y="47"/>
                    <a:pt x="151" y="51"/>
                    <a:pt x="153" y="56"/>
                  </a:cubicBezTo>
                  <a:cubicBezTo>
                    <a:pt x="155" y="61"/>
                    <a:pt x="153" y="66"/>
                    <a:pt x="150" y="69"/>
                  </a:cubicBezTo>
                  <a:lnTo>
                    <a:pt x="123" y="97"/>
                  </a:lnTo>
                  <a:lnTo>
                    <a:pt x="129" y="135"/>
                  </a:lnTo>
                  <a:cubicBezTo>
                    <a:pt x="130" y="140"/>
                    <a:pt x="128" y="145"/>
                    <a:pt x="123" y="148"/>
                  </a:cubicBezTo>
                  <a:cubicBezTo>
                    <a:pt x="121" y="149"/>
                    <a:pt x="119" y="151"/>
                    <a:pt x="116" y="151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92" name="Freeform: Shape 591">
              <a:extLst>
                <a:ext uri="{FF2B5EF4-FFF2-40B4-BE49-F238E27FC236}">
                  <a16:creationId xmlns:a16="http://schemas.microsoft.com/office/drawing/2014/main" id="{1A0CE754-AB8A-451E-83D6-1DBE3FFFD187}"/>
                </a:ext>
              </a:extLst>
            </p:cNvPr>
            <p:cNvSpPr/>
            <p:nvPr/>
          </p:nvSpPr>
          <p:spPr>
            <a:xfrm>
              <a:off x="20077464" y="6983869"/>
              <a:ext cx="316542" cy="2841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5" h="229">
                  <a:moveTo>
                    <a:pt x="237" y="229"/>
                  </a:moveTo>
                  <a:cubicBezTo>
                    <a:pt x="230" y="229"/>
                    <a:pt x="222" y="224"/>
                    <a:pt x="220" y="217"/>
                  </a:cubicBezTo>
                  <a:lnTo>
                    <a:pt x="198" y="145"/>
                  </a:lnTo>
                  <a:lnTo>
                    <a:pt x="124" y="132"/>
                  </a:lnTo>
                  <a:cubicBezTo>
                    <a:pt x="118" y="131"/>
                    <a:pt x="112" y="126"/>
                    <a:pt x="111" y="120"/>
                  </a:cubicBezTo>
                  <a:lnTo>
                    <a:pt x="89" y="49"/>
                  </a:lnTo>
                  <a:lnTo>
                    <a:pt x="15" y="35"/>
                  </a:lnTo>
                  <a:cubicBezTo>
                    <a:pt x="5" y="33"/>
                    <a:pt x="-2" y="24"/>
                    <a:pt x="1" y="14"/>
                  </a:cubicBezTo>
                  <a:cubicBezTo>
                    <a:pt x="2" y="4"/>
                    <a:pt x="12" y="-2"/>
                    <a:pt x="22" y="0"/>
                  </a:cubicBezTo>
                  <a:lnTo>
                    <a:pt x="106" y="15"/>
                  </a:lnTo>
                  <a:cubicBezTo>
                    <a:pt x="112" y="17"/>
                    <a:pt x="117" y="21"/>
                    <a:pt x="119" y="28"/>
                  </a:cubicBezTo>
                  <a:lnTo>
                    <a:pt x="142" y="98"/>
                  </a:lnTo>
                  <a:lnTo>
                    <a:pt x="215" y="112"/>
                  </a:lnTo>
                  <a:cubicBezTo>
                    <a:pt x="221" y="113"/>
                    <a:pt x="227" y="118"/>
                    <a:pt x="228" y="124"/>
                  </a:cubicBezTo>
                  <a:lnTo>
                    <a:pt x="254" y="206"/>
                  </a:lnTo>
                  <a:cubicBezTo>
                    <a:pt x="257" y="215"/>
                    <a:pt x="252" y="225"/>
                    <a:pt x="243" y="228"/>
                  </a:cubicBezTo>
                  <a:cubicBezTo>
                    <a:pt x="241" y="229"/>
                    <a:pt x="239" y="229"/>
                    <a:pt x="237" y="22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  <p:sp>
          <p:nvSpPr>
            <p:cNvPr id="593" name="Freeform: Shape 592">
              <a:extLst>
                <a:ext uri="{FF2B5EF4-FFF2-40B4-BE49-F238E27FC236}">
                  <a16:creationId xmlns:a16="http://schemas.microsoft.com/office/drawing/2014/main" id="{98740C17-7ED3-4CEB-93D5-98C41F979335}"/>
                </a:ext>
              </a:extLst>
            </p:cNvPr>
            <p:cNvSpPr/>
            <p:nvPr/>
          </p:nvSpPr>
          <p:spPr>
            <a:xfrm>
              <a:off x="21285061" y="7388894"/>
              <a:ext cx="316542" cy="2841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5" h="229">
                  <a:moveTo>
                    <a:pt x="19" y="229"/>
                  </a:moveTo>
                  <a:cubicBezTo>
                    <a:pt x="17" y="229"/>
                    <a:pt x="15" y="229"/>
                    <a:pt x="13" y="228"/>
                  </a:cubicBezTo>
                  <a:cubicBezTo>
                    <a:pt x="4" y="225"/>
                    <a:pt x="-2" y="215"/>
                    <a:pt x="1" y="206"/>
                  </a:cubicBezTo>
                  <a:lnTo>
                    <a:pt x="27" y="124"/>
                  </a:lnTo>
                  <a:cubicBezTo>
                    <a:pt x="29" y="118"/>
                    <a:pt x="34" y="113"/>
                    <a:pt x="40" y="112"/>
                  </a:cubicBezTo>
                  <a:lnTo>
                    <a:pt x="114" y="99"/>
                  </a:lnTo>
                  <a:lnTo>
                    <a:pt x="136" y="28"/>
                  </a:lnTo>
                  <a:cubicBezTo>
                    <a:pt x="138" y="21"/>
                    <a:pt x="144" y="16"/>
                    <a:pt x="150" y="15"/>
                  </a:cubicBezTo>
                  <a:lnTo>
                    <a:pt x="234" y="0"/>
                  </a:lnTo>
                  <a:cubicBezTo>
                    <a:pt x="244" y="-2"/>
                    <a:pt x="253" y="4"/>
                    <a:pt x="255" y="14"/>
                  </a:cubicBezTo>
                  <a:cubicBezTo>
                    <a:pt x="257" y="24"/>
                    <a:pt x="250" y="33"/>
                    <a:pt x="240" y="35"/>
                  </a:cubicBezTo>
                  <a:lnTo>
                    <a:pt x="167" y="49"/>
                  </a:lnTo>
                  <a:lnTo>
                    <a:pt x="145" y="119"/>
                  </a:lnTo>
                  <a:cubicBezTo>
                    <a:pt x="143" y="126"/>
                    <a:pt x="138" y="130"/>
                    <a:pt x="131" y="132"/>
                  </a:cubicBezTo>
                  <a:lnTo>
                    <a:pt x="58" y="145"/>
                  </a:lnTo>
                  <a:lnTo>
                    <a:pt x="36" y="217"/>
                  </a:lnTo>
                  <a:cubicBezTo>
                    <a:pt x="33" y="224"/>
                    <a:pt x="26" y="229"/>
                    <a:pt x="19" y="229"/>
                  </a:cubicBezTo>
                  <a:close/>
                </a:path>
              </a:pathLst>
            </a:custGeom>
            <a:solidFill>
              <a:schemeClr val="tx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 dirty="0">
                <a:ln>
                  <a:noFill/>
                </a:ln>
                <a:latin typeface="Poppins" panose="00000500000000000000" pitchFamily="2" charset="0"/>
                <a:ea typeface="Microsoft YaHei" pitchFamily="2"/>
                <a:cs typeface="Lucida Sans" pitchFamily="2"/>
              </a:endParaRPr>
            </a:p>
          </p:txBody>
        </p:sp>
      </p:grpSp>
      <p:sp>
        <p:nvSpPr>
          <p:cNvPr id="594" name="TextBox 593">
            <a:extLst>
              <a:ext uri="{FF2B5EF4-FFF2-40B4-BE49-F238E27FC236}">
                <a16:creationId xmlns:a16="http://schemas.microsoft.com/office/drawing/2014/main" id="{7ACC905C-3901-42F3-B91F-35486BDA6915}"/>
              </a:ext>
            </a:extLst>
          </p:cNvPr>
          <p:cNvSpPr txBox="1"/>
          <p:nvPr/>
        </p:nvSpPr>
        <p:spPr>
          <a:xfrm>
            <a:off x="2318639" y="2401736"/>
            <a:ext cx="1354410" cy="121187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6000" spc="-3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01</a:t>
            </a:r>
          </a:p>
        </p:txBody>
      </p:sp>
      <p:sp>
        <p:nvSpPr>
          <p:cNvPr id="595" name="TextBox 594">
            <a:extLst>
              <a:ext uri="{FF2B5EF4-FFF2-40B4-BE49-F238E27FC236}">
                <a16:creationId xmlns:a16="http://schemas.microsoft.com/office/drawing/2014/main" id="{D3C5011F-DCF3-44F1-9F5F-56FDBE72BD30}"/>
              </a:ext>
            </a:extLst>
          </p:cNvPr>
          <p:cNvSpPr txBox="1"/>
          <p:nvPr/>
        </p:nvSpPr>
        <p:spPr>
          <a:xfrm>
            <a:off x="2336949" y="4264280"/>
            <a:ext cx="1354410" cy="121187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6000" spc="-3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02</a:t>
            </a:r>
          </a:p>
        </p:txBody>
      </p:sp>
      <p:sp>
        <p:nvSpPr>
          <p:cNvPr id="596" name="TextBox 595">
            <a:extLst>
              <a:ext uri="{FF2B5EF4-FFF2-40B4-BE49-F238E27FC236}">
                <a16:creationId xmlns:a16="http://schemas.microsoft.com/office/drawing/2014/main" id="{B8431604-3041-4692-A38C-B6D359F66AF1}"/>
              </a:ext>
            </a:extLst>
          </p:cNvPr>
          <p:cNvSpPr txBox="1"/>
          <p:nvPr/>
        </p:nvSpPr>
        <p:spPr>
          <a:xfrm>
            <a:off x="2336949" y="6352127"/>
            <a:ext cx="1354410" cy="121187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6000" spc="-3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03</a:t>
            </a:r>
          </a:p>
        </p:txBody>
      </p:sp>
      <p:sp>
        <p:nvSpPr>
          <p:cNvPr id="597" name="TextBox 596">
            <a:extLst>
              <a:ext uri="{FF2B5EF4-FFF2-40B4-BE49-F238E27FC236}">
                <a16:creationId xmlns:a16="http://schemas.microsoft.com/office/drawing/2014/main" id="{FA36B9F4-5969-47DB-9931-211BA6374AD8}"/>
              </a:ext>
            </a:extLst>
          </p:cNvPr>
          <p:cNvSpPr txBox="1"/>
          <p:nvPr/>
        </p:nvSpPr>
        <p:spPr>
          <a:xfrm>
            <a:off x="2336949" y="8295995"/>
            <a:ext cx="1354410" cy="121187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6000" spc="-3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04</a:t>
            </a:r>
          </a:p>
        </p:txBody>
      </p:sp>
      <p:sp>
        <p:nvSpPr>
          <p:cNvPr id="598" name="TextBox 597">
            <a:extLst>
              <a:ext uri="{FF2B5EF4-FFF2-40B4-BE49-F238E27FC236}">
                <a16:creationId xmlns:a16="http://schemas.microsoft.com/office/drawing/2014/main" id="{87F03DCB-64C7-4B97-A5B3-14A8B98759EA}"/>
              </a:ext>
            </a:extLst>
          </p:cNvPr>
          <p:cNvSpPr txBox="1"/>
          <p:nvPr/>
        </p:nvSpPr>
        <p:spPr>
          <a:xfrm>
            <a:off x="4018214" y="2686407"/>
            <a:ext cx="5008385" cy="70788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lvl="0"/>
            <a:r>
              <a:rPr lang="en-AU" sz="40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Selfcare</a:t>
            </a:r>
            <a:endParaRPr lang="en-AU" sz="3400" b="1" spc="-30" dirty="0">
              <a:solidFill>
                <a:schemeClr val="tx2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600" name="TextBox 599">
            <a:extLst>
              <a:ext uri="{FF2B5EF4-FFF2-40B4-BE49-F238E27FC236}">
                <a16:creationId xmlns:a16="http://schemas.microsoft.com/office/drawing/2014/main" id="{74F28533-6F44-4FB6-91AF-F3ADCD822E7F}"/>
              </a:ext>
            </a:extLst>
          </p:cNvPr>
          <p:cNvSpPr txBox="1"/>
          <p:nvPr/>
        </p:nvSpPr>
        <p:spPr>
          <a:xfrm>
            <a:off x="4036524" y="6557952"/>
            <a:ext cx="13834576" cy="70788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40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Employment and recreation</a:t>
            </a:r>
          </a:p>
        </p:txBody>
      </p:sp>
      <p:sp>
        <p:nvSpPr>
          <p:cNvPr id="604" name="TextBox 603">
            <a:extLst>
              <a:ext uri="{FF2B5EF4-FFF2-40B4-BE49-F238E27FC236}">
                <a16:creationId xmlns:a16="http://schemas.microsoft.com/office/drawing/2014/main" id="{6C56B2C7-7E00-4C7B-A9B3-53CEDBFA1A20}"/>
              </a:ext>
            </a:extLst>
          </p:cNvPr>
          <p:cNvSpPr txBox="1"/>
          <p:nvPr/>
        </p:nvSpPr>
        <p:spPr>
          <a:xfrm>
            <a:off x="3849088" y="4449945"/>
            <a:ext cx="8642025" cy="70788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40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Household maintenance &amp; tasks</a:t>
            </a:r>
          </a:p>
        </p:txBody>
      </p:sp>
      <p:sp>
        <p:nvSpPr>
          <p:cNvPr id="606" name="TextBox 605">
            <a:extLst>
              <a:ext uri="{FF2B5EF4-FFF2-40B4-BE49-F238E27FC236}">
                <a16:creationId xmlns:a16="http://schemas.microsoft.com/office/drawing/2014/main" id="{AFAA260B-BE9D-4E19-8F13-22EB3671AE19}"/>
              </a:ext>
            </a:extLst>
          </p:cNvPr>
          <p:cNvSpPr txBox="1"/>
          <p:nvPr/>
        </p:nvSpPr>
        <p:spPr>
          <a:xfrm>
            <a:off x="278179" y="206445"/>
            <a:ext cx="23821291" cy="243271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5400" dirty="0">
                <a:solidFill>
                  <a:schemeClr val="tx2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Northern Rivers Wellbeing  Program for People with young onset dementia</a:t>
            </a:r>
          </a:p>
          <a:p>
            <a:r>
              <a:rPr lang="en-US" sz="5400" dirty="0">
                <a:solidFill>
                  <a:schemeClr val="tx2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Program Topics</a:t>
            </a:r>
          </a:p>
        </p:txBody>
      </p:sp>
      <p:sp>
        <p:nvSpPr>
          <p:cNvPr id="6" name="Freeform 265">
            <a:extLst>
              <a:ext uri="{FF2B5EF4-FFF2-40B4-BE49-F238E27FC236}">
                <a16:creationId xmlns:a16="http://schemas.microsoft.com/office/drawing/2014/main" id="{2767EE8B-9284-6754-870D-A6B7EDDD44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2908" y="9940055"/>
            <a:ext cx="1566132" cy="1566128"/>
          </a:xfrm>
          <a:prstGeom prst="roundRect">
            <a:avLst>
              <a:gd name="adj" fmla="val 9693"/>
            </a:avLst>
          </a:prstGeom>
          <a:solidFill>
            <a:srgbClr val="0070C0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DDE4F6-CAEE-311D-3200-3E51D1B6A119}"/>
              </a:ext>
            </a:extLst>
          </p:cNvPr>
          <p:cNvSpPr txBox="1"/>
          <p:nvPr/>
        </p:nvSpPr>
        <p:spPr>
          <a:xfrm>
            <a:off x="2336949" y="10045515"/>
            <a:ext cx="1354410" cy="121187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6000" spc="-3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05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D225986-8400-473C-021C-0157B5EC9776}"/>
              </a:ext>
            </a:extLst>
          </p:cNvPr>
          <p:cNvSpPr txBox="1"/>
          <p:nvPr/>
        </p:nvSpPr>
        <p:spPr>
          <a:xfrm>
            <a:off x="4120045" y="8559118"/>
            <a:ext cx="14539612" cy="70788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40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Shopping and money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8C64DBD-EC81-7104-04B9-A9D2E3FEE33E}"/>
              </a:ext>
            </a:extLst>
          </p:cNvPr>
          <p:cNvSpPr txBox="1"/>
          <p:nvPr/>
        </p:nvSpPr>
        <p:spPr>
          <a:xfrm>
            <a:off x="4176251" y="10297278"/>
            <a:ext cx="15705710" cy="70788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40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Travel</a:t>
            </a:r>
            <a:r>
              <a:rPr lang="en-US" sz="34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</a:p>
        </p:txBody>
      </p:sp>
      <p:sp>
        <p:nvSpPr>
          <p:cNvPr id="3" name="Freeform 265">
            <a:extLst>
              <a:ext uri="{FF2B5EF4-FFF2-40B4-BE49-F238E27FC236}">
                <a16:creationId xmlns:a16="http://schemas.microsoft.com/office/drawing/2014/main" id="{2866FDB4-80C2-D091-2CE3-B595B5693C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6949" y="11779259"/>
            <a:ext cx="1566132" cy="1566128"/>
          </a:xfrm>
          <a:prstGeom prst="roundRect">
            <a:avLst>
              <a:gd name="adj" fmla="val 9693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37D342-D807-787E-70C0-2E5546474C87}"/>
              </a:ext>
            </a:extLst>
          </p:cNvPr>
          <p:cNvSpPr txBox="1"/>
          <p:nvPr/>
        </p:nvSpPr>
        <p:spPr>
          <a:xfrm>
            <a:off x="2231088" y="11871461"/>
            <a:ext cx="1354410" cy="1227259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6000" spc="-3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06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6E12E68-A6A2-CB2C-CF2E-0BDF8DFC06DB}"/>
              </a:ext>
            </a:extLst>
          </p:cNvPr>
          <p:cNvSpPr txBox="1"/>
          <p:nvPr/>
        </p:nvSpPr>
        <p:spPr>
          <a:xfrm>
            <a:off x="4084295" y="11991264"/>
            <a:ext cx="15705710" cy="70788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40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Communication</a:t>
            </a:r>
            <a:endParaRPr lang="en-US" sz="3400" b="1" spc="-30" dirty="0">
              <a:solidFill>
                <a:schemeClr val="tx2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8" name="Oval 161">
            <a:extLst>
              <a:ext uri="{FF2B5EF4-FFF2-40B4-BE49-F238E27FC236}">
                <a16:creationId xmlns:a16="http://schemas.microsoft.com/office/drawing/2014/main" id="{98430F0B-A0B7-6F05-2E3F-585F830260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78667" y="8528210"/>
            <a:ext cx="6287304" cy="399500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DM Sans" pitchFamily="2" charset="77"/>
            </a:endParaRPr>
          </a:p>
        </p:txBody>
      </p:sp>
      <p:sp>
        <p:nvSpPr>
          <p:cNvPr id="10" name="Oval 161">
            <a:extLst>
              <a:ext uri="{FF2B5EF4-FFF2-40B4-BE49-F238E27FC236}">
                <a16:creationId xmlns:a16="http://schemas.microsoft.com/office/drawing/2014/main" id="{AABF8875-05EC-CBEB-5AE8-5B6AA29633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00791" y="5434114"/>
            <a:ext cx="2533147" cy="4318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DM Sans" pitchFamily="2" charset="77"/>
            </a:endParaRPr>
          </a:p>
        </p:txBody>
      </p:sp>
      <p:sp>
        <p:nvSpPr>
          <p:cNvPr id="11" name="Oval 161">
            <a:extLst>
              <a:ext uri="{FF2B5EF4-FFF2-40B4-BE49-F238E27FC236}">
                <a16:creationId xmlns:a16="http://schemas.microsoft.com/office/drawing/2014/main" id="{C2209C1E-000C-0C91-F3E5-A033E381D7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80932" y="4844287"/>
            <a:ext cx="4742908" cy="495994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DM Sans" pitchFamily="2" charset="7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1E79BE1-DD36-F7BB-45CF-854DF2ACBC64}"/>
              </a:ext>
            </a:extLst>
          </p:cNvPr>
          <p:cNvSpPr txBox="1"/>
          <p:nvPr/>
        </p:nvSpPr>
        <p:spPr>
          <a:xfrm>
            <a:off x="12778353" y="6149645"/>
            <a:ext cx="5008385" cy="175432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lvl="0"/>
            <a:r>
              <a:rPr lang="en-AU" sz="5400" b="1" spc="-30" dirty="0">
                <a:solidFill>
                  <a:schemeClr val="tx2"/>
                </a:solidFill>
                <a:highlight>
                  <a:srgbClr val="F1F6F8"/>
                </a:highlight>
                <a:latin typeface="Poppins" panose="00000500000000000000" pitchFamily="2" charset="0"/>
                <a:cs typeface="Poppins" panose="00000500000000000000" pitchFamily="2" charset="0"/>
              </a:rPr>
              <a:t>What is missing?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44D3536-42F7-BC4E-9D3C-491CB28AFFBB}"/>
              </a:ext>
            </a:extLst>
          </p:cNvPr>
          <p:cNvSpPr txBox="1"/>
          <p:nvPr/>
        </p:nvSpPr>
        <p:spPr>
          <a:xfrm>
            <a:off x="12562775" y="9615083"/>
            <a:ext cx="5008385" cy="156966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lvl="0"/>
            <a:r>
              <a:rPr lang="en-AU" sz="4800" b="1" spc="-30" dirty="0">
                <a:solidFill>
                  <a:schemeClr val="tx2"/>
                </a:solidFill>
                <a:highlight>
                  <a:srgbClr val="F1F6F8"/>
                </a:highlight>
                <a:latin typeface="Poppins" panose="00000500000000000000" pitchFamily="2" charset="0"/>
                <a:cs typeface="Poppins" panose="00000500000000000000" pitchFamily="2" charset="0"/>
              </a:rPr>
              <a:t>What would you like to see? </a:t>
            </a:r>
          </a:p>
        </p:txBody>
      </p:sp>
    </p:spTree>
    <p:extLst>
      <p:ext uri="{BB962C8B-B14F-4D97-AF65-F5344CB8AC3E}">
        <p14:creationId xmlns:p14="http://schemas.microsoft.com/office/powerpoint/2010/main" val="1082572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BB03668-3F29-4D0E-9C5F-17FDA1605413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51086" y="8329570"/>
            <a:ext cx="7526564" cy="5382277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3D5D9CBF-989B-418D-98D8-8382FC6DDB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2896" y="233151"/>
            <a:ext cx="5553163" cy="1853881"/>
          </a:xfrm>
        </p:spPr>
        <p:txBody>
          <a:bodyPr>
            <a:normAutofit/>
          </a:bodyPr>
          <a:lstStyle/>
          <a:p>
            <a:r>
              <a:rPr lang="en-AU" sz="9598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The End!</a:t>
            </a:r>
          </a:p>
        </p:txBody>
      </p:sp>
      <p:sp>
        <p:nvSpPr>
          <p:cNvPr id="2" name="Freeform 265">
            <a:extLst>
              <a:ext uri="{FF2B5EF4-FFF2-40B4-BE49-F238E27FC236}">
                <a16:creationId xmlns:a16="http://schemas.microsoft.com/office/drawing/2014/main" id="{9CBD2508-4D8D-813D-9E4F-EA4FB01387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7225" y="2336398"/>
            <a:ext cx="1566132" cy="1566128"/>
          </a:xfrm>
          <a:prstGeom prst="roundRect">
            <a:avLst>
              <a:gd name="adj" fmla="val 9693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" panose="000005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C1A05C4-9666-11AD-8C08-74A070E140FA}"/>
              </a:ext>
            </a:extLst>
          </p:cNvPr>
          <p:cNvSpPr txBox="1"/>
          <p:nvPr/>
        </p:nvSpPr>
        <p:spPr>
          <a:xfrm>
            <a:off x="1063086" y="2513527"/>
            <a:ext cx="1354410" cy="121187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6000" spc="-3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01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1B43D9-1F7E-716B-B1EA-BA63AD618CE4}"/>
              </a:ext>
            </a:extLst>
          </p:cNvPr>
          <p:cNvSpPr txBox="1"/>
          <p:nvPr/>
        </p:nvSpPr>
        <p:spPr>
          <a:xfrm>
            <a:off x="2941748" y="2336398"/>
            <a:ext cx="19166023" cy="898707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u="sng" spc="-30" dirty="0">
                <a:solidFill>
                  <a:srgbClr val="FF000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Share with friends and family and sign up for 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b="1" spc="-30" dirty="0">
                <a:solidFill>
                  <a:srgbClr val="FF000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Digital training workshops for </a:t>
            </a:r>
            <a:r>
              <a:rPr lang="en-US" sz="3400" b="1" spc="-30" dirty="0" err="1">
                <a:solidFill>
                  <a:srgbClr val="FF000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carers</a:t>
            </a:r>
            <a:r>
              <a:rPr lang="en-US" sz="3400" b="1" spc="-30" dirty="0">
                <a:solidFill>
                  <a:srgbClr val="FF000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or people living with dementia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b="1" spc="-30" dirty="0">
                <a:solidFill>
                  <a:srgbClr val="FF000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 group for people with younger onset dementia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b="1" spc="-30" dirty="0">
                <a:solidFill>
                  <a:srgbClr val="FF000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We are looking for volunteers to help us.</a:t>
            </a:r>
          </a:p>
          <a:p>
            <a:endParaRPr lang="en-US" sz="3400" b="1" u="sng" spc="-30" dirty="0">
              <a:solidFill>
                <a:schemeClr val="tx2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r>
              <a:rPr lang="en-US" sz="3400" b="1" u="sng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SIGN UP FOR  DIGITAL TRAINING PROGRAM OR THE YOUNGER ONSET DEMENTIA WELLBEING PROGRAM  BY CONTACTING US AT:</a:t>
            </a:r>
          </a:p>
          <a:p>
            <a:endParaRPr lang="en-US" sz="3400" b="1" spc="-30" dirty="0">
              <a:solidFill>
                <a:schemeClr val="tx2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b="1" spc="-30" dirty="0" err="1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DementiaInclusiveBallina@gmail.com</a:t>
            </a:r>
            <a:endParaRPr lang="en-US" sz="3400" b="1" spc="-30" dirty="0">
              <a:solidFill>
                <a:schemeClr val="tx2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b="1" spc="-30" dirty="0" err="1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dementiainclusiveballina.org.au</a:t>
            </a:r>
            <a:endParaRPr lang="en-US" sz="3400" b="1" spc="-30" dirty="0">
              <a:solidFill>
                <a:schemeClr val="tx2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  <a:hlinkClick r:id="rId3"/>
              </a:rPr>
              <a:t>Sabrina@workwiser.com.au</a:t>
            </a:r>
            <a:r>
              <a:rPr lang="en-US" sz="34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, or text or ring Sabrina on 0429455720</a:t>
            </a:r>
          </a:p>
          <a:p>
            <a:endParaRPr lang="en-US" sz="3400" b="1" u="sng" spc="-30" dirty="0">
              <a:solidFill>
                <a:schemeClr val="tx2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r>
              <a:rPr lang="en-US" sz="3400" b="1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We love to chat about how we can work together and have more volunteers!</a:t>
            </a:r>
          </a:p>
          <a:p>
            <a:endParaRPr lang="en-US" sz="3400" b="1" spc="-30" dirty="0">
              <a:solidFill>
                <a:schemeClr val="tx2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r>
              <a:rPr lang="en-US" sz="3400" b="1" u="sng" spc="-30" dirty="0">
                <a:solidFill>
                  <a:schemeClr val="tx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OR SIGN UP AT THE BACK OF THE ROOM!</a:t>
            </a:r>
          </a:p>
          <a:p>
            <a:endParaRPr lang="en-US" sz="3400" b="1" spc="-30" dirty="0">
              <a:solidFill>
                <a:schemeClr val="tx2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endParaRPr lang="en-US" sz="3400" b="1" spc="-30" dirty="0">
              <a:solidFill>
                <a:schemeClr val="tx2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5AE8867-4630-10B1-5AC1-3AD448FF2A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87979" y="10907216"/>
            <a:ext cx="3088392" cy="268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38818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AI - 30 60 90 Days Plan - S1">
      <a:dk1>
        <a:srgbClr val="747994"/>
      </a:dk1>
      <a:lt1>
        <a:srgbClr val="FFFFFF"/>
      </a:lt1>
      <a:dk2>
        <a:srgbClr val="111340"/>
      </a:dk2>
      <a:lt2>
        <a:srgbClr val="FFFFFF"/>
      </a:lt2>
      <a:accent1>
        <a:srgbClr val="46CFB2"/>
      </a:accent1>
      <a:accent2>
        <a:srgbClr val="01BACD"/>
      </a:accent2>
      <a:accent3>
        <a:srgbClr val="4EADEB"/>
      </a:accent3>
      <a:accent4>
        <a:srgbClr val="46CFB2"/>
      </a:accent4>
      <a:accent5>
        <a:srgbClr val="01BACD"/>
      </a:accent5>
      <a:accent6>
        <a:srgbClr val="C3C8CE"/>
      </a:accent6>
      <a:hlink>
        <a:srgbClr val="335FFE"/>
      </a:hlink>
      <a:folHlink>
        <a:srgbClr val="CA64D4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FADFDE2E5EFC47B0189C6DBDDCB083" ma:contentTypeVersion="13" ma:contentTypeDescription="Create a new document." ma:contentTypeScope="" ma:versionID="ec5bb5182576003a1ae5ffbd1a506ef7">
  <xsd:schema xmlns:xsd="http://www.w3.org/2001/XMLSchema" xmlns:xs="http://www.w3.org/2001/XMLSchema" xmlns:p="http://schemas.microsoft.com/office/2006/metadata/properties" xmlns:ns2="5928e834-f60a-454e-93e5-b20b0da15b57" xmlns:ns3="d31b4aeb-ba9b-449a-a882-bc141dad6485" targetNamespace="http://schemas.microsoft.com/office/2006/metadata/properties" ma:root="true" ma:fieldsID="fc99c9280dfcc8d6438a2394004c6ea6" ns2:_="" ns3:_="">
    <xsd:import namespace="5928e834-f60a-454e-93e5-b20b0da15b57"/>
    <xsd:import namespace="d31b4aeb-ba9b-449a-a882-bc141dad648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28e834-f60a-454e-93e5-b20b0da15b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1b4aeb-ba9b-449a-a882-bc141dad648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B273CFF-E293-4EC0-B2DC-DC23DEE418EA}">
  <ds:schemaRefs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2006/metadata/properties"/>
    <ds:schemaRef ds:uri="http://www.w3.org/XML/1998/namespace"/>
    <ds:schemaRef ds:uri="d31b4aeb-ba9b-449a-a882-bc141dad6485"/>
    <ds:schemaRef ds:uri="5928e834-f60a-454e-93e5-b20b0da15b57"/>
    <ds:schemaRef ds:uri="http://schemas.microsoft.com/office/infopath/2007/PartnerControl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DC80F210-AFB8-4707-A2B4-294B86C3EE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28e834-f60a-454e-93e5-b20b0da15b57"/>
    <ds:schemaRef ds:uri="d31b4aeb-ba9b-449a-a882-bc141dad648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679DC06-C649-41C0-9B64-7FC0B0D9EAF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85073</TotalTime>
  <Words>592</Words>
  <Application>Microsoft Office PowerPoint</Application>
  <PresentationFormat>Custom</PresentationFormat>
  <Paragraphs>116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DM Sans</vt:lpstr>
      <vt:lpstr>Poppins</vt:lpstr>
      <vt:lpstr>Default Theme</vt:lpstr>
      <vt:lpstr>PowerPoint Presentation</vt:lpstr>
      <vt:lpstr>PowerPoint Presentation</vt:lpstr>
      <vt:lpstr>PowerPoint Presentation</vt:lpstr>
      <vt:lpstr>PowerPoint Presentation</vt:lpstr>
      <vt:lpstr>Join us!</vt:lpstr>
      <vt:lpstr>Dementia in Practice podcast</vt:lpstr>
      <vt:lpstr>PowerPoint Presentation</vt:lpstr>
      <vt:lpstr>The End!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Slides</dc:title>
  <dc:subject>Templates</dc:subject>
  <dc:creator>Robyn</dc:creator>
  <cp:keywords/>
  <dc:description/>
  <cp:lastModifiedBy>Anne Moehead</cp:lastModifiedBy>
  <cp:revision>9798</cp:revision>
  <cp:lastPrinted>2023-09-21T23:36:10Z</cp:lastPrinted>
  <dcterms:created xsi:type="dcterms:W3CDTF">2014-11-12T21:47:38Z</dcterms:created>
  <dcterms:modified xsi:type="dcterms:W3CDTF">2023-09-22T08:30:04Z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0x010100EAFADFDE2E5EFC47B0189C6DBDDCB083</vt:lpwstr>
  </property>
</Properties>
</file>